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02" r:id="rId2"/>
    <p:sldId id="503" r:id="rId3"/>
    <p:sldId id="779" r:id="rId4"/>
    <p:sldId id="780" r:id="rId5"/>
    <p:sldId id="809" r:id="rId6"/>
    <p:sldId id="810" r:id="rId7"/>
    <p:sldId id="811" r:id="rId8"/>
    <p:sldId id="812" r:id="rId9"/>
    <p:sldId id="813" r:id="rId10"/>
    <p:sldId id="814" r:id="rId11"/>
    <p:sldId id="815" r:id="rId12"/>
    <p:sldId id="816" r:id="rId13"/>
    <p:sldId id="817" r:id="rId14"/>
    <p:sldId id="838" r:id="rId15"/>
    <p:sldId id="819" r:id="rId16"/>
    <p:sldId id="820" r:id="rId17"/>
    <p:sldId id="821" r:id="rId18"/>
    <p:sldId id="822" r:id="rId19"/>
    <p:sldId id="823" r:id="rId20"/>
    <p:sldId id="824" r:id="rId21"/>
    <p:sldId id="825" r:id="rId22"/>
    <p:sldId id="826" r:id="rId23"/>
    <p:sldId id="827" r:id="rId24"/>
    <p:sldId id="828" r:id="rId25"/>
    <p:sldId id="829" r:id="rId26"/>
    <p:sldId id="830" r:id="rId27"/>
    <p:sldId id="831" r:id="rId28"/>
    <p:sldId id="832" r:id="rId29"/>
    <p:sldId id="833" r:id="rId30"/>
    <p:sldId id="834" r:id="rId31"/>
    <p:sldId id="835" r:id="rId32"/>
    <p:sldId id="836" r:id="rId33"/>
    <p:sldId id="837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8F3"/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43"/>
  </p:normalViewPr>
  <p:slideViewPr>
    <p:cSldViewPr snapToGrid="0">
      <p:cViewPr varScale="1">
        <p:scale>
          <a:sx n="90" d="100"/>
          <a:sy n="90" d="100"/>
        </p:scale>
        <p:origin x="15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F9E464-6231-2A46-B6B9-94540F70FC6D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19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C36F2B-1838-7D43-A1F0-2700684F567E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10934A6-469E-5846-AA37-F91A0F6B127C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BDDC76-7329-B84A-8E56-FF1317E0AB5F}" type="slidenum">
              <a:rPr lang="en-US" i="0" smtClean="0">
                <a:latin typeface="Times New Roman" charset="0"/>
              </a:rPr>
              <a:pPr>
                <a:defRPr/>
              </a:pPr>
              <a:t>19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C6E3BF-3995-EA4B-8E4D-B37DD4BAD334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Image Placeholder 1">
            <a:extLst>
              <a:ext uri="{FF2B5EF4-FFF2-40B4-BE49-F238E27FC236}">
                <a16:creationId xmlns:a16="http://schemas.microsoft.com/office/drawing/2014/main" id="{5A07A058-64D1-DB41-8247-E9089E20B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6" name="Notes Placeholder 2">
            <a:extLst>
              <a:ext uri="{FF2B5EF4-FFF2-40B4-BE49-F238E27FC236}">
                <a16:creationId xmlns:a16="http://schemas.microsoft.com/office/drawing/2014/main" id="{DF2723F8-AFE1-6A43-AF7D-DF78E0BAB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4867" name="Slide Number Placeholder 3">
            <a:extLst>
              <a:ext uri="{FF2B5EF4-FFF2-40B4-BE49-F238E27FC236}">
                <a16:creationId xmlns:a16="http://schemas.microsoft.com/office/drawing/2014/main" id="{4472890A-B6C7-D442-8BB7-0BB25FC0E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C88EB3-B3C1-614C-AF1E-F26DD192CE57}" type="slidenum">
              <a:rPr lang="en-US" altLang="en-US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95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CA0556-2E55-7E49-9536-F0455F7DC450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B62942-464A-BE4C-976A-09A7C59A25EA}" type="slidenum">
              <a:rPr lang="en-US" i="0" smtClean="0">
                <a:latin typeface="Times New Roman" charset="0"/>
              </a:rPr>
              <a:pPr>
                <a:defRPr/>
              </a:pPr>
              <a:t>23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99BDC0E-1826-674A-906D-54708681E955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CD8A2B-4DCF-D14C-840D-0D433CEF9CD4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368E5B-3379-0245-93F9-05C5621CBCC5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27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29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EFE8A98-A037-0E46-97CD-719E6DC48C9A}" type="slidenum">
              <a:rPr lang="en-US" i="0" smtClean="0">
                <a:latin typeface="Times New Roman" charset="0"/>
              </a:rPr>
              <a:pPr>
                <a:defRPr/>
              </a:pPr>
              <a:t>30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31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211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6954268-D528-7442-800B-9664DDD7601B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F9E464-6231-2A46-B6B9-94540F70FC6D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75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17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eenwm1@hope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08FD6A3-5435-924F-91E9-748501C116D7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620713"/>
            <a:ext cx="7848600" cy="1752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 charset="2"/>
              <a:buNone/>
              <a:defRPr/>
            </a:pPr>
            <a:r>
              <a:rPr kumimoji="1" lang="en-US" altLang="en-US" kern="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Computer Networking</a:t>
            </a:r>
            <a:br>
              <a:rPr kumimoji="1" lang="en-US" altLang="en-US" kern="0" dirty="0"/>
            </a:br>
            <a:endParaRPr kumimoji="1" lang="en-GB" altLang="en-US" sz="2400" kern="0" dirty="0">
              <a:solidFill>
                <a:srgbClr val="0020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 eaLnBrk="1" hangingPunct="1">
              <a:buClr>
                <a:schemeClr val="accent2"/>
              </a:buClr>
              <a:buSzPct val="85000"/>
              <a:buFont typeface="ZapfDingbats" charset="2"/>
              <a:buNone/>
              <a:defRPr/>
            </a:pPr>
            <a:r>
              <a:rPr kumimoji="1" lang="en-GB" altLang="en-US" sz="2400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 Datalink Layer and LANS (part b)</a:t>
            </a:r>
            <a:endParaRPr lang="en-AU" altLang="en-US" sz="2400" kern="0" dirty="0">
              <a:solidFill>
                <a:srgbClr val="0020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61E3254-7EA2-D14C-B0EF-BB1349B344F3}"/>
              </a:ext>
            </a:extLst>
          </p:cNvPr>
          <p:cNvSpPr txBox="1">
            <a:spLocks/>
          </p:cNvSpPr>
          <p:nvPr/>
        </p:nvSpPr>
        <p:spPr>
          <a:xfrm>
            <a:off x="1116013" y="2852738"/>
            <a:ext cx="6656387" cy="30464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Dr Mark Greenwood</a:t>
            </a:r>
            <a:br>
              <a:rPr lang="en-GB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GB" u="sng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greenwm1</a:t>
            </a:r>
            <a:r>
              <a:rPr lang="en-GB" u="sng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@hope.ac.uk</a:t>
            </a:r>
            <a:br>
              <a:rPr lang="en-GB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GB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FML312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kern="0" dirty="0">
              <a:solidFill>
                <a:srgbClr val="0020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u="sng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Drop In Hours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kern="0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Thursday 12-2pm</a:t>
            </a:r>
          </a:p>
          <a:p>
            <a:pPr>
              <a:defRPr/>
            </a:pP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14205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control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token</a:t>
            </a:r>
            <a:r>
              <a:rPr lang="en-US" sz="2400" b="1" i="0" dirty="0">
                <a:latin typeface="Gill Sans MT" charset="0"/>
                <a:cs typeface="+mn-cs"/>
              </a:rPr>
              <a:t> </a:t>
            </a:r>
            <a:r>
              <a:rPr lang="en-US" sz="2400" i="0" dirty="0">
                <a:latin typeface="Gill Sans MT" charset="0"/>
                <a:cs typeface="+mn-cs"/>
              </a:rPr>
              <a:t>passed from one node to next sequentially.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message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concerns: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overhead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single point of failure (token)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801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44"/>
          <p:cNvSpPr>
            <a:spLocks noChangeArrowheads="1"/>
          </p:cNvSpPr>
          <p:nvPr/>
        </p:nvSpPr>
        <p:spPr bwMode="auto">
          <a:xfrm>
            <a:off x="1184275" y="2614613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5714" name="Text Box 45"/>
          <p:cNvSpPr txBox="1">
            <a:spLocks noChangeArrowheads="1"/>
          </p:cNvSpPr>
          <p:nvPr/>
        </p:nvSpPr>
        <p:spPr bwMode="auto">
          <a:xfrm>
            <a:off x="623888" y="2073275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cable headend</a:t>
            </a:r>
          </a:p>
        </p:txBody>
      </p:sp>
      <p:sp>
        <p:nvSpPr>
          <p:cNvPr id="22562" name="Text Box 126"/>
          <p:cNvSpPr txBox="1">
            <a:spLocks noChangeArrowheads="1"/>
          </p:cNvSpPr>
          <p:nvPr/>
        </p:nvSpPr>
        <p:spPr bwMode="auto">
          <a:xfrm>
            <a:off x="1049338" y="2584450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</a:rPr>
              <a:t>CMTS</a:t>
            </a:r>
          </a:p>
        </p:txBody>
      </p:sp>
      <p:sp>
        <p:nvSpPr>
          <p:cNvPr id="22563" name="AutoShape 127"/>
          <p:cNvSpPr>
            <a:spLocks noChangeArrowheads="1"/>
          </p:cNvSpPr>
          <p:nvPr/>
        </p:nvSpPr>
        <p:spPr bwMode="auto">
          <a:xfrm>
            <a:off x="1089025" y="2351088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15717" name="Group 128"/>
          <p:cNvGrpSpPr>
            <a:grpSpLocks/>
          </p:cNvGrpSpPr>
          <p:nvPr/>
        </p:nvGrpSpPr>
        <p:grpSpPr bwMode="auto">
          <a:xfrm>
            <a:off x="481013" y="3727450"/>
            <a:ext cx="2000250" cy="811213"/>
            <a:chOff x="3240" y="1830"/>
            <a:chExt cx="1372" cy="723"/>
          </a:xfrm>
        </p:grpSpPr>
        <p:sp>
          <p:nvSpPr>
            <p:cNvPr id="115848" name="Freeform 129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77" name="Line 130"/>
            <p:cNvSpPr>
              <a:spLocks noChangeShapeType="1"/>
            </p:cNvSpPr>
            <p:nvPr/>
          </p:nvSpPr>
          <p:spPr bwMode="auto">
            <a:xfrm flipV="1">
              <a:off x="3763" y="2054"/>
              <a:ext cx="108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8" name="Line 131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9" name="Line 132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0" name="Line 133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1" name="Line 134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2" name="Line 135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855" name="Group 136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11588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8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8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88" name="Group 14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91" name="Freeform 1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92" name="Freeform 1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17" name="Line 143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8" name="Line 14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6" name="Group 145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11587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80" name="Group 14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83" name="Freeform 1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84" name="Freeform 1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09" name="Line 15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0" name="Line 153"/>
              <p:cNvSpPr>
                <a:spLocks noChangeShapeType="1"/>
              </p:cNvSpPr>
              <p:nvPr/>
            </p:nvSpPr>
            <p:spPr bwMode="auto">
              <a:xfrm>
                <a:off x="4894" y="1161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7" name="Group 154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11586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72" name="Group 15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75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76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01" name="Line 161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02" name="Line 16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8" name="Group 163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11586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6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6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64" name="Group 16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67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68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593" name="Line 17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94" name="Line 171"/>
              <p:cNvSpPr>
                <a:spLocks noChangeShapeType="1"/>
              </p:cNvSpPr>
              <p:nvPr/>
            </p:nvSpPr>
            <p:spPr bwMode="auto">
              <a:xfrm>
                <a:off x="4893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2587" name="Line 172"/>
            <p:cNvSpPr>
              <a:spLocks noChangeShapeType="1"/>
            </p:cNvSpPr>
            <p:nvPr/>
          </p:nvSpPr>
          <p:spPr bwMode="auto">
            <a:xfrm>
              <a:off x="4423" y="2370"/>
              <a:ext cx="15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60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ISP</a:t>
              </a:r>
            </a:p>
          </p:txBody>
        </p:sp>
      </p:grpSp>
      <p:sp>
        <p:nvSpPr>
          <p:cNvPr id="115718" name="Freeform 174"/>
          <p:cNvSpPr>
            <a:spLocks/>
          </p:cNvSpPr>
          <p:nvPr/>
        </p:nvSpPr>
        <p:spPr bwMode="auto">
          <a:xfrm flipH="1">
            <a:off x="1563688" y="3040063"/>
            <a:ext cx="163512" cy="927100"/>
          </a:xfrm>
          <a:custGeom>
            <a:avLst/>
            <a:gdLst>
              <a:gd name="T0" fmla="*/ 0 w 130"/>
              <a:gd name="T1" fmla="*/ 0 h 584"/>
              <a:gd name="T2" fmla="*/ 2147483647 w 130"/>
              <a:gd name="T3" fmla="*/ 0 h 584"/>
              <a:gd name="T4" fmla="*/ 2147483647 w 130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74" name="Line 176"/>
          <p:cNvSpPr>
            <a:spLocks noChangeShapeType="1"/>
          </p:cNvSpPr>
          <p:nvPr/>
        </p:nvSpPr>
        <p:spPr bwMode="auto">
          <a:xfrm flipH="1" flipV="1">
            <a:off x="1903413" y="3163888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2575" name="Text Box 177"/>
          <p:cNvSpPr txBox="1">
            <a:spLocks noChangeArrowheads="1"/>
          </p:cNvSpPr>
          <p:nvPr/>
        </p:nvSpPr>
        <p:spPr bwMode="auto">
          <a:xfrm>
            <a:off x="1885950" y="3370263"/>
            <a:ext cx="17414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00"/>
                </a:solidFill>
              </a:rPr>
              <a:t>cable modem</a:t>
            </a:r>
          </a:p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00"/>
                </a:solidFill>
              </a:rPr>
              <a:t>termination system</a:t>
            </a:r>
          </a:p>
        </p:txBody>
      </p:sp>
      <p:sp>
        <p:nvSpPr>
          <p:cNvPr id="57382" name="Rectangle 3"/>
          <p:cNvSpPr>
            <a:spLocks noChangeArrowheads="1"/>
          </p:cNvSpPr>
          <p:nvPr/>
        </p:nvSpPr>
        <p:spPr bwMode="auto">
          <a:xfrm>
            <a:off x="569913" y="4814888"/>
            <a:ext cx="84010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40Mbps downstream (broadcast) channels</a:t>
            </a:r>
          </a:p>
          <a:p>
            <a:pPr marL="800100" lvl="1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single CMTS transmits into channels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30 Mbps upstream channels</a:t>
            </a:r>
          </a:p>
          <a:p>
            <a:pPr marL="681038" lvl="1" indent="-223838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 access: 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</a:rPr>
              <a:t>all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users contend for certain upstream channel time slots (others assigned)</a:t>
            </a:r>
            <a:endParaRPr lang="en-US" sz="2000" i="0" dirty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115722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i="0" dirty="0">
                <a:solidFill>
                  <a:srgbClr val="000099"/>
                </a:solidFill>
                <a:latin typeface="Gill Sans MT" charset="0"/>
              </a:rPr>
              <a:t>Cable access network</a:t>
            </a:r>
          </a:p>
        </p:txBody>
      </p:sp>
      <p:grpSp>
        <p:nvGrpSpPr>
          <p:cNvPr id="115724" name="Group 2"/>
          <p:cNvGrpSpPr>
            <a:grpSpLocks/>
          </p:cNvGrpSpPr>
          <p:nvPr/>
        </p:nvGrpSpPr>
        <p:grpSpPr bwMode="auto">
          <a:xfrm>
            <a:off x="6440488" y="2089150"/>
            <a:ext cx="2268537" cy="1457325"/>
            <a:chOff x="419100" y="1239838"/>
            <a:chExt cx="2268538" cy="1456437"/>
          </a:xfrm>
        </p:grpSpPr>
        <p:sp>
          <p:nvSpPr>
            <p:cNvPr id="22532" name="Rectangle 9"/>
            <p:cNvSpPr>
              <a:spLocks noChangeArrowheads="1"/>
            </p:cNvSpPr>
            <p:nvPr/>
          </p:nvSpPr>
          <p:spPr bwMode="auto">
            <a:xfrm>
              <a:off x="657225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0" name="Line 7"/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5831" name="Text Box 39"/>
            <p:cNvSpPr txBox="1">
              <a:spLocks noChangeArrowheads="1"/>
            </p:cNvSpPr>
            <p:nvPr/>
          </p:nvSpPr>
          <p:spPr bwMode="auto">
            <a:xfrm>
              <a:off x="1237199" y="2264475"/>
              <a:ext cx="7747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cable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modem</a:t>
              </a:r>
            </a:p>
          </p:txBody>
        </p:sp>
        <p:sp>
          <p:nvSpPr>
            <p:cNvPr id="115832" name="Text Box 41"/>
            <p:cNvSpPr txBox="1">
              <a:spLocks noChangeArrowheads="1"/>
            </p:cNvSpPr>
            <p:nvPr/>
          </p:nvSpPr>
          <p:spPr bwMode="auto">
            <a:xfrm>
              <a:off x="608202" y="2331583"/>
              <a:ext cx="70643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splitter</a:t>
              </a:r>
            </a:p>
          </p:txBody>
        </p:sp>
        <p:grpSp>
          <p:nvGrpSpPr>
            <p:cNvPr id="115833" name="Group 13"/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2701" name="Rectangle 14"/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2" name="Rectangle 15"/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3" name="Rectangle 16"/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4" name="Rectangle 17"/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5" name="Rectangle 18"/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847" name="AutoShape 19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2537" name="AutoShape 21"/>
            <p:cNvSpPr>
              <a:spLocks noChangeArrowheads="1"/>
            </p:cNvSpPr>
            <p:nvPr/>
          </p:nvSpPr>
          <p:spPr bwMode="auto">
            <a:xfrm>
              <a:off x="419100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38" name="Rectangle 22"/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6" name="Freeform 23"/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40" name="Line 24"/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15838" name="Picture 25" descr="tv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5839" name="Group 181"/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115840" name="Picture 1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841" name="Freeform 1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5725" name="Group 8"/>
          <p:cNvGrpSpPr>
            <a:grpSpLocks/>
          </p:cNvGrpSpPr>
          <p:nvPr/>
        </p:nvGrpSpPr>
        <p:grpSpPr bwMode="auto">
          <a:xfrm>
            <a:off x="1998663" y="2298700"/>
            <a:ext cx="4938712" cy="1389063"/>
            <a:chOff x="4327270" y="1745934"/>
            <a:chExt cx="4938730" cy="1388847"/>
          </a:xfrm>
        </p:grpSpPr>
        <p:sp>
          <p:nvSpPr>
            <p:cNvPr id="22546" name="Line 94"/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734" name="Group 7"/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475"/>
              <a:chOff x="5534163" y="1745934"/>
              <a:chExt cx="2894013" cy="752475"/>
            </a:xfrm>
          </p:grpSpPr>
          <p:grpSp>
            <p:nvGrpSpPr>
              <p:cNvPr id="115774" name="Group 26"/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22685" name="AutoShape 27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814" name="Group 28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8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16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81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9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6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7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8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9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28" name="AutoShape 37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818" name="Picture 38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9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20" name="Freeform 40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93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22" name="Picture 42" descr="tv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5" name="Group 43"/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22669" name="AutoShape 44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98" name="Group 45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7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0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801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79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1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2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12" name="AutoShape 54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802" name="Picture 55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7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4" name="Freeform 57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77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06" name="Picture 59" descr="tv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6" name="Group 95"/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22621" name="AutoShape 96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82" name="Group 97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23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4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85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3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3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4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5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96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86" name="Picture 10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27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8" name="Freeform 109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29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90" name="Picture 111" descr="tv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2548" name="Text Box 112"/>
              <p:cNvSpPr txBox="1">
                <a:spLocks noChangeArrowheads="1"/>
              </p:cNvSpPr>
              <p:nvPr/>
            </p:nvSpPr>
            <p:spPr bwMode="auto">
              <a:xfrm>
                <a:off x="7188723" y="1823710"/>
                <a:ext cx="488952" cy="457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969696"/>
                    </a:solidFill>
                    <a:latin typeface="Times New Roman" charset="0"/>
                  </a:rPr>
                  <a:t>…</a:t>
                </a:r>
              </a:p>
            </p:txBody>
          </p:sp>
          <p:sp>
            <p:nvSpPr>
              <p:cNvPr id="22549" name="Line 113"/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0" name="Line 114"/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1" name="Line 115"/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735" name="Group 5"/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115756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2637" name="AutoShape 78"/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59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39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62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47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8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9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0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1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73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63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43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5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45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67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57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15736" name="Group 186"/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115738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190" name="AutoShape 78"/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41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92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3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44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00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1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2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3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4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55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45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9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7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98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49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39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06" name="Text Box 112"/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488952" cy="457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969696"/>
                  </a:solidFill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563688" y="1239838"/>
            <a:ext cx="6373812" cy="938212"/>
            <a:chOff x="1987247" y="1333114"/>
            <a:chExt cx="5338532" cy="938762"/>
          </a:xfrm>
        </p:grpSpPr>
        <p:sp>
          <p:nvSpPr>
            <p:cNvPr id="22707" name="Text Box 6"/>
            <p:cNvSpPr txBox="1">
              <a:spLocks noChangeArrowheads="1"/>
            </p:cNvSpPr>
            <p:nvPr/>
          </p:nvSpPr>
          <p:spPr bwMode="auto">
            <a:xfrm>
              <a:off x="1987247" y="1333114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Internet frames, TV channels, control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downstream at different frequencies</a:t>
              </a:r>
            </a:p>
          </p:txBody>
        </p:sp>
        <p:sp>
          <p:nvSpPr>
            <p:cNvPr id="115732" name="Right Arrow 9"/>
            <p:cNvSpPr>
              <a:spLocks noChangeArrowheads="1"/>
            </p:cNvSpPr>
            <p:nvPr/>
          </p:nvSpPr>
          <p:spPr bwMode="auto">
            <a:xfrm>
              <a:off x="3457110" y="1787244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i="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8788" y="3644900"/>
            <a:ext cx="5995987" cy="944563"/>
            <a:chOff x="2810374" y="3867998"/>
            <a:chExt cx="5997028" cy="944803"/>
          </a:xfrm>
        </p:grpSpPr>
        <p:sp>
          <p:nvSpPr>
            <p:cNvPr id="213" name="Text Box 6"/>
            <p:cNvSpPr txBox="1">
              <a:spLocks noChangeArrowheads="1"/>
            </p:cNvSpPr>
            <p:nvPr/>
          </p:nvSpPr>
          <p:spPr bwMode="auto">
            <a:xfrm>
              <a:off x="2810374" y="4295145"/>
              <a:ext cx="5997028" cy="51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upstream Internet frames, TV control,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upstream at different frequencies in time slots</a:t>
              </a:r>
            </a:p>
          </p:txBody>
        </p:sp>
        <p:sp>
          <p:nvSpPr>
            <p:cNvPr id="115730" name="Right Arrow 213"/>
            <p:cNvSpPr>
              <a:spLocks noChangeArrowheads="1"/>
            </p:cNvSpPr>
            <p:nvPr/>
          </p:nvSpPr>
          <p:spPr bwMode="auto">
            <a:xfrm rot="10800000">
              <a:off x="4197454" y="3867998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i="0" dirty="0">
                <a:latin typeface="Arial" charset="0"/>
                <a:cs typeface="Arial" charset="0"/>
              </a:endParaRPr>
            </a:p>
          </p:txBody>
        </p:sp>
      </p:grpSp>
      <p:pic>
        <p:nvPicPr>
          <p:cNvPr id="21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740025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1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4" name="Rectangle 4"/>
          <p:cNvSpPr>
            <a:spLocks noChangeArrowheads="1"/>
          </p:cNvSpPr>
          <p:nvPr/>
        </p:nvSpPr>
        <p:spPr bwMode="auto">
          <a:xfrm>
            <a:off x="915988" y="4119563"/>
            <a:ext cx="78327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0" dirty="0">
                <a:solidFill>
                  <a:srgbClr val="CC0000"/>
                </a:solidFill>
                <a:latin typeface="Gill Sans MT" charset="0"/>
                <a:cs typeface="+mn-cs"/>
              </a:rPr>
              <a:t>DOCSIS: </a:t>
            </a:r>
            <a:r>
              <a:rPr lang="en-US" sz="2800" i="0" dirty="0">
                <a:latin typeface="Gill Sans MT" charset="0"/>
                <a:cs typeface="+mn-cs"/>
              </a:rPr>
              <a:t>data over cable service interface spec </a:t>
            </a:r>
            <a:endParaRPr lang="en-US" sz="2800" b="1" i="0" dirty="0"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FDM over upstream, downstream frequency channels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TDM upstream: some slots assigned, some have contention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400" i="0" dirty="0">
                <a:latin typeface="Gill Sans MT" charset="0"/>
                <a:cs typeface="+mn-cs"/>
              </a:rPr>
              <a:t>downstream MAP frame: assigns upstream slots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400" i="0" dirty="0">
                <a:latin typeface="Gill Sans MT" charset="0"/>
                <a:cs typeface="+mn-cs"/>
              </a:rPr>
              <a:t>request for upstream slots (and data) transmitted random access (binary backoff) in selected slots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grpSp>
        <p:nvGrpSpPr>
          <p:cNvPr id="116740" name="Group 3"/>
          <p:cNvGrpSpPr>
            <a:grpSpLocks/>
          </p:cNvGrpSpPr>
          <p:nvPr/>
        </p:nvGrpSpPr>
        <p:grpSpPr bwMode="auto">
          <a:xfrm>
            <a:off x="636588" y="1304925"/>
            <a:ext cx="8008937" cy="2705100"/>
            <a:chOff x="871157" y="3598021"/>
            <a:chExt cx="8009425" cy="2705644"/>
          </a:xfrm>
        </p:grpSpPr>
        <p:sp>
          <p:nvSpPr>
            <p:cNvPr id="6" name="Rectangle 5"/>
            <p:cNvSpPr/>
            <p:nvPr/>
          </p:nvSpPr>
          <p:spPr>
            <a:xfrm>
              <a:off x="4227336" y="3679000"/>
              <a:ext cx="970021" cy="425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16744" name="TextBox 6"/>
            <p:cNvSpPr txBox="1">
              <a:spLocks noChangeArrowheads="1"/>
            </p:cNvSpPr>
            <p:nvPr/>
          </p:nvSpPr>
          <p:spPr bwMode="auto">
            <a:xfrm>
              <a:off x="4154488" y="3716338"/>
              <a:ext cx="10364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en-US" sz="1000" dirty="0">
                  <a:latin typeface="Arial" charset="0"/>
                  <a:cs typeface="Arial" charset="0"/>
                </a:rPr>
                <a:t>MAP frame for</a:t>
              </a:r>
            </a:p>
            <a:p>
              <a:pPr>
                <a:lnSpc>
                  <a:spcPts val="1200"/>
                </a:lnSpc>
              </a:pPr>
              <a:r>
                <a:rPr lang="en-US" sz="1000" dirty="0">
                  <a:latin typeface="Arial" charset="0"/>
                  <a:cs typeface="Arial" charset="0"/>
                </a:rPr>
                <a:t>Interval [t1, t2]</a:t>
              </a:r>
            </a:p>
          </p:txBody>
        </p:sp>
        <p:sp>
          <p:nvSpPr>
            <p:cNvPr id="116745" name="TextBox 28"/>
            <p:cNvSpPr txBox="1">
              <a:spLocks noChangeArrowheads="1"/>
            </p:cNvSpPr>
            <p:nvPr/>
          </p:nvSpPr>
          <p:spPr bwMode="auto">
            <a:xfrm>
              <a:off x="6127750" y="5278438"/>
              <a:ext cx="2752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Residences with cable modems</a:t>
              </a: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4257473" y="2472510"/>
              <a:ext cx="390604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 rot="5400000">
              <a:off x="4198733" y="2898046"/>
              <a:ext cx="374725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16748" name="TextBox 31"/>
            <p:cNvSpPr txBox="1">
              <a:spLocks noChangeArrowheads="1"/>
            </p:cNvSpPr>
            <p:nvPr/>
          </p:nvSpPr>
          <p:spPr bwMode="auto">
            <a:xfrm>
              <a:off x="3505200" y="4124325"/>
              <a:ext cx="1745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Downstream channel i</a:t>
              </a:r>
            </a:p>
          </p:txBody>
        </p:sp>
        <p:sp>
          <p:nvSpPr>
            <p:cNvPr id="116749" name="TextBox 32"/>
            <p:cNvSpPr txBox="1">
              <a:spLocks noChangeArrowheads="1"/>
            </p:cNvSpPr>
            <p:nvPr/>
          </p:nvSpPr>
          <p:spPr bwMode="auto">
            <a:xfrm>
              <a:off x="3648075" y="4546600"/>
              <a:ext cx="15485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Upstream channel j</a:t>
              </a:r>
            </a:p>
          </p:txBody>
        </p:sp>
        <p:pic>
          <p:nvPicPr>
            <p:cNvPr id="36884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223" y="3796499"/>
              <a:ext cx="817612" cy="242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3060452" y="5238239"/>
              <a:ext cx="2756068" cy="4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19194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204924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285891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6685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44782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52879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60817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8914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7010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85107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93998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01936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10032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18129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26226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34323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4198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505165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584545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67821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76711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84808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92905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00843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08940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17036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25133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33230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41327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8527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2" name="TextBox 65"/>
            <p:cNvSpPr txBox="1">
              <a:spLocks noChangeArrowheads="1"/>
            </p:cNvSpPr>
            <p:nvPr/>
          </p:nvSpPr>
          <p:spPr bwMode="auto">
            <a:xfrm>
              <a:off x="2998788" y="5230813"/>
              <a:ext cx="355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16783" name="TextBox 66"/>
            <p:cNvSpPr txBox="1">
              <a:spLocks noChangeArrowheads="1"/>
            </p:cNvSpPr>
            <p:nvPr/>
          </p:nvSpPr>
          <p:spPr bwMode="auto">
            <a:xfrm>
              <a:off x="5389563" y="5246688"/>
              <a:ext cx="355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latin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111255" y="5322393"/>
              <a:ext cx="577885" cy="317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679615" y="5328744"/>
              <a:ext cx="1870189" cy="158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400198" y="5376379"/>
              <a:ext cx="4763" cy="512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573433" y="5384318"/>
              <a:ext cx="6350" cy="514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8" name="TextBox 71"/>
            <p:cNvSpPr txBox="1">
              <a:spLocks noChangeArrowheads="1"/>
            </p:cNvSpPr>
            <p:nvPr/>
          </p:nvSpPr>
          <p:spPr bwMode="auto">
            <a:xfrm>
              <a:off x="4476750" y="5842000"/>
              <a:ext cx="32080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Assigned minislots containing cable modem</a:t>
              </a:r>
            </a:p>
            <a:p>
              <a:r>
                <a:rPr lang="en-US" sz="1200" dirty="0">
                  <a:latin typeface="Arial" charset="0"/>
                  <a:cs typeface="Arial" charset="0"/>
                </a:rPr>
                <a:t>upstream data frames</a:t>
              </a:r>
            </a:p>
          </p:txBody>
        </p:sp>
        <p:sp>
          <p:nvSpPr>
            <p:cNvPr id="116789" name="TextBox 72"/>
            <p:cNvSpPr txBox="1">
              <a:spLocks noChangeArrowheads="1"/>
            </p:cNvSpPr>
            <p:nvPr/>
          </p:nvSpPr>
          <p:spPr bwMode="auto">
            <a:xfrm>
              <a:off x="2579688" y="5840413"/>
              <a:ext cx="18904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Minislots containing </a:t>
              </a:r>
            </a:p>
            <a:p>
              <a:r>
                <a:rPr lang="en-US" sz="1200" dirty="0">
                  <a:latin typeface="Arial" charset="0"/>
                  <a:cs typeface="Arial" charset="0"/>
                </a:rPr>
                <a:t>minislots request frames</a:t>
              </a:r>
            </a:p>
          </p:txBody>
        </p:sp>
        <p:sp>
          <p:nvSpPr>
            <p:cNvPr id="116790" name="Rectangle 44"/>
            <p:cNvSpPr>
              <a:spLocks noChangeArrowheads="1"/>
            </p:cNvSpPr>
            <p:nvPr/>
          </p:nvSpPr>
          <p:spPr bwMode="auto">
            <a:xfrm>
              <a:off x="1431405" y="4202429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6791" name="Text Box 45"/>
            <p:cNvSpPr txBox="1">
              <a:spLocks noChangeArrowheads="1"/>
            </p:cNvSpPr>
            <p:nvPr/>
          </p:nvSpPr>
          <p:spPr bwMode="auto">
            <a:xfrm>
              <a:off x="871157" y="3661398"/>
              <a:ext cx="1925637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</a:rPr>
                <a:t>cable headend</a:t>
              </a:r>
            </a:p>
          </p:txBody>
        </p:sp>
        <p:sp>
          <p:nvSpPr>
            <p:cNvPr id="77" name="Text Box 126"/>
            <p:cNvSpPr txBox="1">
              <a:spLocks noChangeArrowheads="1"/>
            </p:cNvSpPr>
            <p:nvPr/>
          </p:nvSpPr>
          <p:spPr bwMode="auto">
            <a:xfrm>
              <a:off x="1296633" y="4171224"/>
              <a:ext cx="950970" cy="336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i="0" dirty="0">
                  <a:solidFill>
                    <a:srgbClr val="000000"/>
                  </a:solidFill>
                </a:rPr>
                <a:t>CMTS</a:t>
              </a:r>
            </a:p>
          </p:txBody>
        </p:sp>
        <p:sp>
          <p:nvSpPr>
            <p:cNvPr id="78" name="AutoShape 127"/>
            <p:cNvSpPr>
              <a:spLocks noChangeArrowheads="1"/>
            </p:cNvSpPr>
            <p:nvPr/>
          </p:nvSpPr>
          <p:spPr bwMode="auto">
            <a:xfrm>
              <a:off x="1336322" y="3939403"/>
              <a:ext cx="1206574" cy="26199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79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949" y="4326831"/>
              <a:ext cx="258778" cy="520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95" name="Group 77"/>
            <p:cNvGrpSpPr>
              <a:grpSpLocks/>
            </p:cNvGrpSpPr>
            <p:nvPr/>
          </p:nvGrpSpPr>
          <p:grpSpPr bwMode="auto">
            <a:xfrm flipH="1">
              <a:off x="6302761" y="3598021"/>
              <a:ext cx="1034814" cy="625180"/>
              <a:chOff x="-490" y="1664"/>
              <a:chExt cx="1429" cy="842"/>
            </a:xfrm>
          </p:grpSpPr>
          <p:sp>
            <p:nvSpPr>
              <p:cNvPr id="106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48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08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6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51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16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000"/>
                    <a:ext cx="850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09" y="1073"/>
                    <a:ext cx="40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8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8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7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0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62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52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" name="Rectangle 90"/>
                <p:cNvSpPr>
                  <a:spLocks noChangeArrowheads="1"/>
                </p:cNvSpPr>
                <p:nvPr/>
              </p:nvSpPr>
              <p:spPr bwMode="auto">
                <a:xfrm>
                  <a:off x="530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4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4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56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6" name="Group 77"/>
            <p:cNvGrpSpPr>
              <a:grpSpLocks/>
            </p:cNvGrpSpPr>
            <p:nvPr/>
          </p:nvGrpSpPr>
          <p:grpSpPr bwMode="auto">
            <a:xfrm flipH="1">
              <a:off x="7513460" y="3950311"/>
              <a:ext cx="1034814" cy="625180"/>
              <a:chOff x="-490" y="1664"/>
              <a:chExt cx="1429" cy="842"/>
            </a:xfrm>
          </p:grpSpPr>
          <p:sp>
            <p:nvSpPr>
              <p:cNvPr id="178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32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80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4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35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8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1001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4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1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5" y="1069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1069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46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36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4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8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6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2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40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7" name="Group 77"/>
            <p:cNvGrpSpPr>
              <a:grpSpLocks/>
            </p:cNvGrpSpPr>
            <p:nvPr/>
          </p:nvGrpSpPr>
          <p:grpSpPr bwMode="auto">
            <a:xfrm flipH="1">
              <a:off x="7313560" y="4655807"/>
              <a:ext cx="1034814" cy="625180"/>
              <a:chOff x="-490" y="1664"/>
              <a:chExt cx="1429" cy="842"/>
            </a:xfrm>
          </p:grpSpPr>
          <p:sp>
            <p:nvSpPr>
              <p:cNvPr id="213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16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15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2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18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19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23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999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2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2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7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7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30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20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9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2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22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1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24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8" name="Group 77"/>
            <p:cNvGrpSpPr>
              <a:grpSpLocks/>
            </p:cNvGrpSpPr>
            <p:nvPr/>
          </p:nvGrpSpPr>
          <p:grpSpPr bwMode="auto">
            <a:xfrm flipH="1">
              <a:off x="6254794" y="4337877"/>
              <a:ext cx="1034814" cy="625180"/>
              <a:chOff x="-490" y="1664"/>
              <a:chExt cx="1429" cy="842"/>
            </a:xfrm>
          </p:grpSpPr>
          <p:sp>
            <p:nvSpPr>
              <p:cNvPr id="230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00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32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2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03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4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4" y="1000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" y="1073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7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14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04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6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6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8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08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16741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i="0" dirty="0">
                <a:solidFill>
                  <a:srgbClr val="000099"/>
                </a:solidFill>
                <a:latin typeface="Gill Sans MT" charset="0"/>
              </a:rPr>
              <a:t>Cable access network</a:t>
            </a:r>
          </a:p>
        </p:txBody>
      </p:sp>
    </p:spTree>
    <p:extLst>
      <p:ext uri="{BB962C8B-B14F-4D97-AF65-F5344CB8AC3E}">
        <p14:creationId xmlns:p14="http://schemas.microsoft.com/office/powerpoint/2010/main" val="37013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 Summary of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partitioning,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by time, frequency or code</a:t>
            </a:r>
          </a:p>
          <a:p>
            <a:pPr marL="690563" lvl="1" indent="-233363">
              <a:defRPr/>
            </a:pPr>
            <a:r>
              <a:rPr lang="en-US" sz="2000" dirty="0">
                <a:latin typeface="Gill Sans MT" charset="0"/>
              </a:rPr>
              <a:t>Time Division, Frequency Division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 </a:t>
            </a:r>
            <a:r>
              <a:rPr lang="en-US" sz="2400" dirty="0">
                <a:latin typeface="Gill Sans MT" charset="0"/>
                <a:cs typeface="+mn-cs"/>
              </a:rPr>
              <a:t>(dynamic), 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ALOHA, S-ALOHA, CSMA, CSMA/CD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CSMA/CD used in Ethernet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Bluetooth, FDDI,  token ring </a:t>
            </a:r>
          </a:p>
        </p:txBody>
      </p:sp>
    </p:spTree>
    <p:extLst>
      <p:ext uri="{BB962C8B-B14F-4D97-AF65-F5344CB8AC3E}">
        <p14:creationId xmlns:p14="http://schemas.microsoft.com/office/powerpoint/2010/main" val="286781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Introduction, services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Errors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Detection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Correction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Multiple access protocols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dirty="0">
                <a:latin typeface="Gill Sans MT" charset="0"/>
                <a:cs typeface="+mn-cs"/>
              </a:rPr>
              <a:t>Link virtualization: MPLS</a:t>
            </a:r>
          </a:p>
          <a:p>
            <a:pPr marL="514350" indent="-514350">
              <a:buFont typeface="+mj-lt"/>
              <a:buAutoNum type="arabicPeriod" startAt="5"/>
              <a:defRPr/>
            </a:pPr>
            <a:r>
              <a:rPr lang="en-US" dirty="0">
                <a:latin typeface="Gill Sans MT" charset="0"/>
                <a:cs typeface="+mn-cs"/>
              </a:rPr>
              <a:t>Data center networking</a:t>
            </a:r>
          </a:p>
          <a:p>
            <a:pPr marL="453150" indent="-514350">
              <a:buFont typeface="+mj-lt"/>
              <a:buAutoNum type="arabicPeriod" startAt="5"/>
              <a:defRPr/>
            </a:pPr>
            <a:r>
              <a:rPr lang="en-US" dirty="0">
                <a:latin typeface="Gill Sans MT" charset="0"/>
                <a:cs typeface="+mn-cs"/>
              </a:rPr>
              <a:t>Another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73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addresses and </a:t>
            </a:r>
            <a:r>
              <a:rPr lang="en-US" sz="4000" dirty="0">
                <a:latin typeface="Gill Sans MT" charset="0"/>
                <a:cs typeface="+mj-cs"/>
              </a:rPr>
              <a:t>ARP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32-bit IP address: </a:t>
            </a:r>
          </a:p>
          <a:p>
            <a:pPr lvl="1">
              <a:defRPr/>
            </a:pPr>
            <a:r>
              <a:rPr lang="en-US" i="1" dirty="0">
                <a:latin typeface="Gill Sans MT" charset="0"/>
              </a:rPr>
              <a:t>network-layer</a:t>
            </a:r>
            <a:r>
              <a:rPr lang="en-US" dirty="0">
                <a:latin typeface="Gill Sans MT" charset="0"/>
              </a:rPr>
              <a:t> address for interface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used for layer 3 (network layer) forwarding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(or LAN or physical or Ethernet) address: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function:</a:t>
            </a:r>
            <a:r>
              <a:rPr lang="en-US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used ‘locally” to get frame from one interface to another physically-connected interface (same network, in IP-addressing sense)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48 bit MAC address (for most LANs) burned in NIC ROM, also sometimes software settable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e.g.: 1A-2F-BB-76-09-AD</a:t>
            </a:r>
          </a:p>
          <a:p>
            <a:pPr lvl="1">
              <a:lnSpc>
                <a:spcPct val="90000"/>
              </a:lnSpc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812141" y="5591175"/>
            <a:ext cx="3744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hexadecimal (base 16) notation</a:t>
            </a:r>
          </a:p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(each 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  <a:cs typeface="+mn-cs"/>
              </a:rPr>
              <a:t>“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numeral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  <a:cs typeface="+mn-cs"/>
              </a:rPr>
              <a:t>”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 represents 4 bits)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2116138" y="5326063"/>
            <a:ext cx="1889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74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addresses and ARP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85788" y="1309688"/>
            <a:ext cx="689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Gill Sans MT" charset="0"/>
                <a:cs typeface="+mn-cs"/>
              </a:rPr>
              <a:t>each adapter on LAN has unique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LAN</a:t>
            </a:r>
            <a:r>
              <a:rPr lang="en-US" sz="2800" i="0" dirty="0">
                <a:latin typeface="Gill Sans MT" charset="0"/>
                <a:cs typeface="+mn-cs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6918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3630613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3449638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4999038" y="4289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4479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3797300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1236663" y="4095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319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2636838" y="362108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(wired or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6727825" y="394176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423863" y="3562350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2744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2770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4868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889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addresses (more)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address allocation administered by IEEE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manufacturer buys portion of MAC address space (to assure uniqueness)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analogy: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MAC address: like Social Security Number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 address: like postal address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MAC flat address 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portability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can move LAN card from one LAN to another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IP hierarchical address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portable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address depends on IP subnet to which node is attached</a:t>
            </a:r>
          </a:p>
          <a:p>
            <a:pPr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437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ARP: address resolution protocol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86325" y="2119313"/>
            <a:ext cx="3990975" cy="38814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ARP table: </a:t>
            </a:r>
            <a:r>
              <a:rPr lang="en-US" sz="2400" dirty="0">
                <a:latin typeface="Gill Sans MT" charset="0"/>
                <a:cs typeface="+mn-cs"/>
              </a:rPr>
              <a:t>each IP node (host, router) on LAN has table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1800" dirty="0">
                <a:latin typeface="Gill Sans MT" charset="0"/>
                <a:cs typeface="+mn-cs"/>
              </a:rPr>
              <a:t>          </a:t>
            </a:r>
            <a:r>
              <a:rPr lang="en-US" sz="1800" dirty="0">
                <a:solidFill>
                  <a:srgbClr val="CC0000"/>
                </a:solidFill>
                <a:latin typeface="Gill Sans MT" charset="0"/>
                <a:cs typeface="+mn-cs"/>
              </a:rPr>
              <a:t>&lt; IP address; MAC address; TTL&gt;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TTL (Time To Live): time after which address mapping will be forgotten (typically 20 min)</a:t>
            </a:r>
          </a:p>
        </p:txBody>
      </p:sp>
      <p:grpSp>
        <p:nvGrpSpPr>
          <p:cNvPr id="128006" name="Group 41"/>
          <p:cNvGrpSpPr>
            <a:grpSpLocks/>
          </p:cNvGrpSpPr>
          <p:nvPr/>
        </p:nvGrpSpPr>
        <p:grpSpPr bwMode="auto">
          <a:xfrm>
            <a:off x="406400" y="1298575"/>
            <a:ext cx="4146550" cy="1277938"/>
            <a:chOff x="145" y="937"/>
            <a:chExt cx="2612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solidFill>
                    <a:srgbClr val="CC0000"/>
                  </a:solidFill>
                  <a:latin typeface="Arial" charset="0"/>
                  <a:cs typeface="+mn-cs"/>
                </a:rPr>
                <a:t>Question:</a:t>
              </a:r>
              <a:r>
                <a:rPr lang="en-US" sz="2400" i="0" dirty="0">
                  <a:latin typeface="Arial" charset="0"/>
                  <a:cs typeface="+mn-cs"/>
                </a:rPr>
                <a:t> how to determine</a:t>
              </a:r>
            </a:p>
            <a:p>
              <a:pPr>
                <a:defRPr/>
              </a:pPr>
              <a:r>
                <a:rPr lang="en-US" sz="2400" i="0" dirty="0">
                  <a:latin typeface="Arial" charset="0"/>
                  <a:cs typeface="+mn-cs"/>
                </a:rPr>
                <a:t>interface’s MAC address, knowing its IP address?</a:t>
              </a: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8007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1357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3176588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2806700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2678113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3633788" y="46513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3187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2816225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320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6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2012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363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1009650" y="39211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2944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2774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3954463" y="412115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3344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955675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3659982" y="4482306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3562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657225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2157413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2501900" y="5645150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2166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2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ARP protocol: same LAN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wants to send datagram to B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B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not in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ARP table.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broadcasts</a:t>
            </a:r>
            <a:r>
              <a:rPr lang="en-US" sz="2400" dirty="0">
                <a:latin typeface="Gill Sans MT" charset="0"/>
                <a:cs typeface="+mn-cs"/>
              </a:rPr>
              <a:t> ARP query packet, containing B's IP address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destination MAC address = FF-FF-FF-FF-FF-FF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all nodes on LAN receive ARP query 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B receives ARP packet, replies to A with its (B's) MAC address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 sent to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(unicast)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95863" y="1878013"/>
            <a:ext cx="38100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caches (saves) IP-to-MAC address pair in its ARP table until information becomes old (times out)</a:t>
            </a:r>
            <a:r>
              <a:rPr lang="en-US" sz="2000" dirty="0">
                <a:latin typeface="Gill Sans MT" charset="0"/>
                <a:cs typeface="+mn-cs"/>
              </a:rPr>
              <a:t>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soft state: information that times out (goes away) unless refreshed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ARP is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plug-and-play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: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nodes create their ARP tables </a:t>
            </a:r>
            <a:r>
              <a:rPr lang="en-US" sz="2000" i="1" dirty="0">
                <a:latin typeface="Gill Sans MT" charset="0"/>
              </a:rPr>
              <a:t>without intervention from net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4287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2ECD2D5-B37F-1648-B314-8C8283E72FA9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620713"/>
            <a:ext cx="7848600" cy="1752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 charset="2"/>
              <a:buNone/>
              <a:defRPr/>
            </a:pPr>
            <a:r>
              <a:rPr kumimoji="1" lang="en-US" altLang="en-US" kern="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Reading</a:t>
            </a:r>
            <a:endParaRPr kumimoji="1" lang="en-GB" altLang="en-US" sz="2400" kern="0" dirty="0">
              <a:solidFill>
                <a:srgbClr val="0020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2770" name="Picture 1" descr="kurose7e_cover_small.jpg">
            <a:extLst>
              <a:ext uri="{FF2B5EF4-FFF2-40B4-BE49-F238E27FC236}">
                <a16:creationId xmlns:a16="http://schemas.microsoft.com/office/drawing/2014/main" id="{74A6E8D7-83B6-8849-BF3A-158E1E912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497013"/>
            <a:ext cx="1865312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8D9D10DC-F15A-9743-BFFF-53C222B9F7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1638" y="4054475"/>
            <a:ext cx="1865312" cy="242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772" name="TextBox 7">
            <a:extLst>
              <a:ext uri="{FF2B5EF4-FFF2-40B4-BE49-F238E27FC236}">
                <a16:creationId xmlns:a16="http://schemas.microsoft.com/office/drawing/2014/main" id="{1F14B202-1959-C54E-AD9D-64AEDE35D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1497013"/>
            <a:ext cx="63595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 course textbook:</a:t>
            </a:r>
          </a:p>
          <a:p>
            <a:r>
              <a:rPr lang="en-US" altLang="en-US" dirty="0"/>
              <a:t>Computer Networking: A Top-Down Approach</a:t>
            </a:r>
          </a:p>
          <a:p>
            <a:r>
              <a:rPr lang="en-US" altLang="en-US" dirty="0"/>
              <a:t>Seventh Edition</a:t>
            </a:r>
          </a:p>
          <a:p>
            <a:r>
              <a:rPr lang="en-US" altLang="en-US" dirty="0"/>
              <a:t>Kurose, J. K., and Ross, K. W.</a:t>
            </a:r>
          </a:p>
          <a:p>
            <a:r>
              <a:rPr lang="en-US" altLang="en-US" dirty="0"/>
              <a:t>ISBN 13: 978-1-292-15359-9</a:t>
            </a:r>
          </a:p>
        </p:txBody>
      </p:sp>
      <p:sp>
        <p:nvSpPr>
          <p:cNvPr id="32773" name="TextBox 8">
            <a:extLst>
              <a:ext uri="{FF2B5EF4-FFF2-40B4-BE49-F238E27FC236}">
                <a16:creationId xmlns:a16="http://schemas.microsoft.com/office/drawing/2014/main" id="{16FE707F-CE11-6C45-A957-E27394A2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54475"/>
            <a:ext cx="5253037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Useful additional reading:</a:t>
            </a:r>
          </a:p>
          <a:p>
            <a:r>
              <a:rPr lang="en-US" altLang="en-US"/>
              <a:t>Data and Computer Communications</a:t>
            </a:r>
          </a:p>
          <a:p>
            <a:r>
              <a:rPr lang="en-US" altLang="en-US"/>
              <a:t>Tenth Edition</a:t>
            </a:r>
          </a:p>
          <a:p>
            <a:r>
              <a:rPr lang="en-US" altLang="en-US"/>
              <a:t>Stallings, W. </a:t>
            </a:r>
          </a:p>
          <a:p>
            <a:r>
              <a:rPr lang="en-US" altLang="en-US"/>
              <a:t>ISBN 13: </a:t>
            </a:r>
            <a:r>
              <a:rPr lang="en-GB" altLang="en-US"/>
              <a:t>978-9-332-58693-2</a:t>
            </a: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942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5"/>
            <a:ext cx="8675688" cy="1081088"/>
          </a:xfrm>
        </p:spPr>
        <p:txBody>
          <a:bodyPr/>
          <a:lstStyle/>
          <a:p>
            <a:pPr marL="111125" indent="-111125"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walkthrough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: send datagram from A to B via R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focus on addressing – at IP (datagram) and MAC layer (frame)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B</a:t>
            </a:r>
            <a:r>
              <a:rPr lang="ja-JP" altLang="en-US" dirty="0"/>
              <a:t>’</a:t>
            </a:r>
            <a:r>
              <a:rPr lang="en-US" dirty="0"/>
              <a:t>s IP address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IP address of first hop router, R (how?)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R</a:t>
            </a:r>
            <a:r>
              <a:rPr lang="ja-JP" altLang="en-US" dirty="0"/>
              <a:t>’</a:t>
            </a:r>
            <a:r>
              <a:rPr lang="en-US" dirty="0"/>
              <a:t>s MAC address (how?)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530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link-layer frame with R's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7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sent 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2713038" y="3265488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received at R, datagram removed, passed up to IP</a:t>
            </a: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MAC dest: 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2667000" y="2435225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7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4791075" y="2293938"/>
            <a:ext cx="2428876" cy="1519237"/>
            <a:chOff x="931" y="1414"/>
            <a:chExt cx="1530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49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MAC src: </a:t>
                </a:r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+mn-cs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  MAC dest: </a:t>
                </a:r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+mn-cs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dirty="0">
                  <a:solidFill>
                    <a:srgbClr val="FF0000"/>
                  </a:solidFill>
                  <a:latin typeface="Arial" charset="0"/>
                  <a:cs typeface="+mn-cs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0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/>
          <p:cNvGrpSpPr>
            <a:grpSpLocks/>
          </p:cNvGrpSpPr>
          <p:nvPr/>
        </p:nvGrpSpPr>
        <p:grpSpPr bwMode="auto">
          <a:xfrm>
            <a:off x="6962095" y="5191351"/>
            <a:ext cx="711200" cy="600075"/>
            <a:chOff x="7179310" y="4033520"/>
            <a:chExt cx="1009650" cy="855028"/>
          </a:xfrm>
        </p:grpSpPr>
        <p:grpSp>
          <p:nvGrpSpPr>
            <p:cNvPr id="14243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162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38" name="Group 96"/>
          <p:cNvGrpSpPr>
            <a:grpSpLocks/>
          </p:cNvGrpSpPr>
          <p:nvPr/>
        </p:nvGrpSpPr>
        <p:grpSpPr bwMode="auto">
          <a:xfrm>
            <a:off x="1028020" y="3799113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162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3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4206195" y="4218213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</a:t>
            </a:r>
            <a:endParaRPr lang="en-US" i="0" dirty="0">
              <a:latin typeface="+mn-lt"/>
              <a:ea typeface="+mn-ea"/>
              <a:cs typeface="+mn-cs"/>
            </a:endParaRPr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3850595" y="5215163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3998232" y="5042126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222.222.222.220</a:t>
            </a:r>
          </a:p>
        </p:txBody>
      </p:sp>
      <p:grpSp>
        <p:nvGrpSpPr>
          <p:cNvPr id="142342" name="Group 23"/>
          <p:cNvGrpSpPr>
            <a:grpSpLocks/>
          </p:cNvGrpSpPr>
          <p:nvPr/>
        </p:nvGrpSpPr>
        <p:grpSpPr bwMode="auto">
          <a:xfrm>
            <a:off x="3026682" y="5631088"/>
            <a:ext cx="1541463" cy="449263"/>
            <a:chOff x="1934" y="2405"/>
            <a:chExt cx="971" cy="283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934357" y="5873976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924832" y="5691413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691470" y="4578576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712107" y="4764313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74-29-9C-E8-FF-55</a:t>
            </a:r>
          </a:p>
        </p:txBody>
      </p:sp>
      <p:sp>
        <p:nvSpPr>
          <p:cNvPr id="142347" name="Freeform 39"/>
          <p:cNvSpPr>
            <a:spLocks/>
          </p:cNvSpPr>
          <p:nvPr/>
        </p:nvSpPr>
        <p:spPr bwMode="auto">
          <a:xfrm>
            <a:off x="2347232" y="4273776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2044020" y="4253138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2167845" y="5197701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3166382" y="4791301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2083707" y="5548538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1958295" y="4326163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3836307" y="4857976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4917395" y="484845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700995" y="3992788"/>
            <a:ext cx="390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5026932" y="4757963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2357" name="Group 63"/>
          <p:cNvGrpSpPr>
            <a:grpSpLocks/>
          </p:cNvGrpSpPr>
          <p:nvPr/>
        </p:nvGrpSpPr>
        <p:grpSpPr bwMode="auto">
          <a:xfrm>
            <a:off x="7354207" y="4681763"/>
            <a:ext cx="1558925" cy="460375"/>
            <a:chOff x="4351" y="2786"/>
            <a:chExt cx="982" cy="290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8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6925582" y="4253138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7451045" y="4329338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7055757" y="5648551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7058932" y="5823176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6855732" y="5150076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7190695" y="5491388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2364" name="Freeform 75"/>
          <p:cNvSpPr>
            <a:spLocks/>
          </p:cNvSpPr>
          <p:nvPr/>
        </p:nvSpPr>
        <p:spPr bwMode="auto">
          <a:xfrm>
            <a:off x="6185807" y="4276951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8289245" y="3910238"/>
            <a:ext cx="35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B</a:t>
            </a:r>
          </a:p>
        </p:txBody>
      </p:sp>
      <p:grpSp>
        <p:nvGrpSpPr>
          <p:cNvPr id="142366" name="Group 124"/>
          <p:cNvGrpSpPr>
            <a:grpSpLocks/>
          </p:cNvGrpSpPr>
          <p:nvPr/>
        </p:nvGrpSpPr>
        <p:grpSpPr bwMode="auto">
          <a:xfrm>
            <a:off x="7160532" y="3870551"/>
            <a:ext cx="1009650" cy="854075"/>
            <a:chOff x="7179310" y="4033520"/>
            <a:chExt cx="1009650" cy="855028"/>
          </a:xfrm>
        </p:grpSpPr>
        <p:grpSp>
          <p:nvGrpSpPr>
            <p:cNvPr id="14242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162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67" name="Group 125"/>
          <p:cNvGrpSpPr>
            <a:grpSpLocks/>
          </p:cNvGrpSpPr>
          <p:nvPr/>
        </p:nvGrpSpPr>
        <p:grpSpPr bwMode="auto">
          <a:xfrm>
            <a:off x="3739470" y="4551588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162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1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4241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42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162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68" name="Group 126"/>
          <p:cNvGrpSpPr>
            <a:grpSpLocks/>
          </p:cNvGrpSpPr>
          <p:nvPr/>
        </p:nvGrpSpPr>
        <p:grpSpPr bwMode="auto">
          <a:xfrm>
            <a:off x="1464582" y="5150076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0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502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sp>
        <p:nvSpPr>
          <p:cNvPr id="50213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50214" name="Rectangle 61"/>
          <p:cNvSpPr>
            <a:spLocks noChangeArrowheads="1"/>
          </p:cNvSpPr>
          <p:nvPr/>
        </p:nvSpPr>
        <p:spPr bwMode="auto">
          <a:xfrm>
            <a:off x="700995" y="1405164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01745" y="2733901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2375" name="Group 64"/>
          <p:cNvGrpSpPr>
            <a:grpSpLocks/>
          </p:cNvGrpSpPr>
          <p:nvPr/>
        </p:nvGrpSpPr>
        <p:grpSpPr bwMode="auto">
          <a:xfrm>
            <a:off x="6208032" y="2290988"/>
            <a:ext cx="2011363" cy="760413"/>
            <a:chOff x="1197" y="1665"/>
            <a:chExt cx="1267" cy="479"/>
          </a:xfrm>
        </p:grpSpPr>
        <p:grpSp>
          <p:nvGrpSpPr>
            <p:cNvPr id="142401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142376" name="Group 70"/>
          <p:cNvGrpSpPr>
            <a:grpSpLocks/>
          </p:cNvGrpSpPr>
          <p:nvPr/>
        </p:nvGrpSpPr>
        <p:grpSpPr bwMode="auto">
          <a:xfrm>
            <a:off x="6331857" y="2541813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5782582" y="1883001"/>
            <a:ext cx="2428876" cy="1519237"/>
            <a:chOff x="931" y="1414"/>
            <a:chExt cx="1530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42388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2378" name="Group 92"/>
          <p:cNvGrpSpPr>
            <a:grpSpLocks/>
          </p:cNvGrpSpPr>
          <p:nvPr/>
        </p:nvGrpSpPr>
        <p:grpSpPr bwMode="auto">
          <a:xfrm>
            <a:off x="8043182" y="2314801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6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824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dominant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wired LAN technology: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chip, multiple speeds (e.g., Broadcom  BCM5761)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first widely used LAN technology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simpler, cheap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kept up with speed race: 10 Mbps – 10 Gbps 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635375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289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/>
                <a:cs typeface="Arial"/>
              </a:rPr>
              <a:t>Metcalfe</a:t>
            </a:r>
            <a:r>
              <a:rPr lang="ja-JP" altLang="en-US" dirty="0">
                <a:latin typeface="Arial"/>
                <a:cs typeface="Arial"/>
              </a:rPr>
              <a:t>’</a:t>
            </a:r>
            <a:r>
              <a:rPr lang="en-US" dirty="0">
                <a:latin typeface="Arial"/>
                <a:cs typeface="Arial"/>
              </a:rPr>
              <a:t>s Ethernet sketch</a:t>
            </a:r>
          </a:p>
        </p:txBody>
      </p:sp>
    </p:spTree>
    <p:extLst>
      <p:ext uri="{BB962C8B-B14F-4D97-AF65-F5344CB8AC3E}">
        <p14:creationId xmlns:p14="http://schemas.microsoft.com/office/powerpoint/2010/main" val="1128821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physical topology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bus: </a:t>
            </a:r>
            <a:r>
              <a:rPr lang="en-US" dirty="0">
                <a:latin typeface="Gill Sans MT" charset="0"/>
                <a:cs typeface="+mn-cs"/>
              </a:rPr>
              <a:t>popular 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all nodes in same collision domain (can collide with each other)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star: </a:t>
            </a:r>
            <a:r>
              <a:rPr lang="en-US" dirty="0">
                <a:latin typeface="Gill Sans MT" charset="0"/>
                <a:cs typeface="+mn-cs"/>
              </a:rPr>
              <a:t>prevails today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active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switch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</a:rPr>
              <a:t>each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spoke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runs a (separate) Ethernet protocol (nodes do not collide with each other)</a:t>
            </a: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960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sending 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Ethernet frame</a:t>
            </a: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preamble: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7 bytes with pattern 10101010 followed by one byte with pattern 10101011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used to synchronize receiver, sender clock rates</a:t>
            </a:r>
          </a:p>
        </p:txBody>
      </p:sp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1516063" y="2373313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45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Link </a:t>
            </a:r>
            <a:r>
              <a:rPr lang="en-US" dirty="0">
                <a:latin typeface="Gill Sans MT" charset="0"/>
                <a:cs typeface="+mj-cs"/>
              </a:rPr>
              <a:t>layer and LANs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990033"/>
                </a:solidFill>
                <a:latin typeface="Gill Sans MT" charset="0"/>
                <a:cs typeface="+mn-cs"/>
              </a:rPr>
              <a:t>our goals</a:t>
            </a:r>
            <a:r>
              <a:rPr lang="en-US" sz="3200" i="1" dirty="0">
                <a:solidFill>
                  <a:srgbClr val="990033"/>
                </a:solidFill>
                <a:latin typeface="Gill Sans MT" charset="0"/>
                <a:cs typeface="+mn-cs"/>
              </a:rPr>
              <a:t>: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understand principles behind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local area networks: Ethernet, VLANs</a:t>
            </a:r>
            <a:endParaRPr lang="en-US" dirty="0">
              <a:solidFill>
                <a:srgbClr val="000099"/>
              </a:solidFill>
              <a:latin typeface="Gill Sans MT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instantiation, implementation of various link layer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2089753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8272463" cy="37893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addresses: </a:t>
            </a:r>
            <a:r>
              <a:rPr lang="en-US" dirty="0">
                <a:latin typeface="Gill Sans MT" charset="0"/>
                <a:cs typeface="+mn-cs"/>
              </a:rPr>
              <a:t>6 byte source, destination MAC addresses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type: </a:t>
            </a:r>
            <a:r>
              <a:rPr lang="en-US" dirty="0">
                <a:latin typeface="Gill Sans MT" charset="0"/>
                <a:cs typeface="+mn-cs"/>
              </a:rPr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CRC: </a:t>
            </a:r>
            <a:r>
              <a:rPr lang="en-US" dirty="0">
                <a:latin typeface="Gill Sans MT" charset="0"/>
                <a:cs typeface="+mn-cs"/>
              </a:rPr>
              <a:t>cyclic redundancy check at receiver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detected: frame is dropped</a:t>
            </a:r>
          </a:p>
        </p:txBody>
      </p:sp>
      <p:grpSp>
        <p:nvGrpSpPr>
          <p:cNvPr id="152582" name="Group 8"/>
          <p:cNvGrpSpPr>
            <a:grpSpLocks/>
          </p:cNvGrpSpPr>
          <p:nvPr/>
        </p:nvGrpSpPr>
        <p:grpSpPr bwMode="auto">
          <a:xfrm>
            <a:off x="1412875" y="5040313"/>
            <a:ext cx="6291263" cy="993775"/>
            <a:chOff x="940711" y="4902593"/>
            <a:chExt cx="6291001" cy="992895"/>
          </a:xfrm>
        </p:grpSpPr>
        <p:sp>
          <p:nvSpPr>
            <p:cNvPr id="152583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584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590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1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2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2593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2594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2595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735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connectionless: </a:t>
            </a:r>
            <a:r>
              <a:rPr lang="en-US" dirty="0">
                <a:latin typeface="Gill Sans MT" charset="0"/>
                <a:cs typeface="+mn-cs"/>
              </a:rPr>
              <a:t>no 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unreliable: </a:t>
            </a:r>
            <a:r>
              <a:rPr lang="en-US" dirty="0">
                <a:latin typeface="Gill Sans MT" charset="0"/>
                <a:cs typeface="+mn-cs"/>
              </a:rPr>
              <a:t>receiving NIC doesn't send acks or nacks to sending NIC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data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Ethernet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s MAC protocol: unslotted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CSMA/CD with binary backoff</a:t>
            </a:r>
          </a:p>
        </p:txBody>
      </p:sp>
    </p:spTree>
    <p:extLst>
      <p:ext uri="{BB962C8B-B14F-4D97-AF65-F5344CB8AC3E}">
        <p14:creationId xmlns:p14="http://schemas.microsoft.com/office/powerpoint/2010/main" val="712472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many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different Ethernet standards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common MAC protocol and frame format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speeds: 2 Mbps, 10 Mbps, 100 Mbps, 1Gbps, 10 Gbps, 40 Gbps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6677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56678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100BASE-FX</a:t>
            </a:r>
          </a:p>
        </p:txBody>
      </p:sp>
      <p:sp>
        <p:nvSpPr>
          <p:cNvPr id="156685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5681663" y="4743450"/>
            <a:ext cx="2768600" cy="1565275"/>
            <a:chOff x="3579" y="2988"/>
            <a:chExt cx="1744" cy="986"/>
          </a:xfrm>
        </p:grpSpPr>
        <p:sp>
          <p:nvSpPr>
            <p:cNvPr id="15669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3689350" y="4733925"/>
            <a:ext cx="3303588" cy="1874838"/>
            <a:chOff x="2324" y="2982"/>
            <a:chExt cx="2081" cy="1181"/>
          </a:xfrm>
        </p:grpSpPr>
        <p:sp>
          <p:nvSpPr>
            <p:cNvPr id="156692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5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Next Week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6.2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6.3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6.4 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8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Introduction, services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Errors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Detection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Correction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Multiple access protocols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dirty="0">
                <a:latin typeface="Gill Sans MT" charset="0"/>
                <a:cs typeface="+mn-cs"/>
              </a:rPr>
              <a:t>Link virtualization: MPLS</a:t>
            </a:r>
          </a:p>
          <a:p>
            <a:pPr marL="514350" indent="-514350">
              <a:buFont typeface="+mj-lt"/>
              <a:buAutoNum type="arabicPeriod" startAt="5"/>
              <a:defRPr/>
            </a:pPr>
            <a:r>
              <a:rPr lang="en-US" dirty="0">
                <a:latin typeface="Gill Sans MT" charset="0"/>
                <a:cs typeface="+mn-cs"/>
              </a:rPr>
              <a:t>Data center networking</a:t>
            </a:r>
          </a:p>
          <a:p>
            <a:pPr marL="453150" indent="-514350">
              <a:buFont typeface="+mj-lt"/>
              <a:buAutoNum type="arabicPeriod" startAt="5"/>
              <a:defRPr/>
            </a:pPr>
            <a:r>
              <a:rPr lang="en-US" dirty="0">
                <a:latin typeface="Gill Sans MT" charset="0"/>
                <a:cs typeface="+mn-cs"/>
              </a:rPr>
              <a:t>Another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01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261241"/>
            <a:ext cx="4433887" cy="414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1994693" y="1380332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778125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753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1. </a:t>
            </a:r>
            <a:r>
              <a:rPr lang="en-US" sz="2600" dirty="0">
                <a:latin typeface="Gill Sans MT" charset="0"/>
                <a:cs typeface="+mn-cs"/>
              </a:rPr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2. </a:t>
            </a:r>
            <a:r>
              <a:rPr lang="en-US" sz="2600" dirty="0">
                <a:latin typeface="Gill Sans MT" charset="0"/>
                <a:cs typeface="+mn-cs"/>
              </a:rPr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3. </a:t>
            </a:r>
            <a:r>
              <a:rPr lang="en-US" sz="2600" dirty="0">
                <a:latin typeface="Gill Sans MT" charset="0"/>
                <a:cs typeface="+mn-cs"/>
              </a:rPr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50"/>
            <a:ext cx="39655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4. </a:t>
            </a:r>
            <a:r>
              <a:rPr lang="en-US" sz="2600" dirty="0">
                <a:latin typeface="Gill Sans MT" charset="0"/>
                <a:cs typeface="+mn-cs"/>
              </a:rPr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5. </a:t>
            </a:r>
            <a:r>
              <a:rPr lang="en-US" sz="2600" dirty="0">
                <a:latin typeface="Gill Sans MT" charset="0"/>
                <a:cs typeface="+mn-cs"/>
              </a:rPr>
              <a:t>After aborting, NIC enters </a:t>
            </a:r>
            <a:r>
              <a:rPr lang="en-US" sz="2600" i="1" dirty="0">
                <a:solidFill>
                  <a:srgbClr val="CC0000"/>
                </a:solidFill>
                <a:latin typeface="Gill Sans MT" charset="0"/>
                <a:cs typeface="+mn-cs"/>
              </a:rPr>
              <a:t>binary (exponential) backoff: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after </a:t>
            </a:r>
            <a:r>
              <a:rPr lang="en-US" i="1" dirty="0">
                <a:latin typeface="Gill Sans MT" charset="0"/>
              </a:rPr>
              <a:t>m</a:t>
            </a:r>
            <a:r>
              <a:rPr lang="en-US" dirty="0">
                <a:latin typeface="Gill Sans MT" charset="0"/>
              </a:rPr>
              <a:t>th collision, NIC chooses </a:t>
            </a:r>
            <a:r>
              <a:rPr lang="en-US" i="1" dirty="0">
                <a:latin typeface="Gill Sans MT" charset="0"/>
              </a:rPr>
              <a:t>K </a:t>
            </a:r>
            <a:r>
              <a:rPr lang="en-US" dirty="0">
                <a:latin typeface="Gill Sans MT" charset="0"/>
              </a:rPr>
              <a:t>at random from </a:t>
            </a:r>
            <a:r>
              <a:rPr lang="en-US" i="1" dirty="0">
                <a:latin typeface="Gill Sans MT" charset="0"/>
              </a:rPr>
              <a:t>{0,1,2, …, 2</a:t>
            </a:r>
            <a:r>
              <a:rPr lang="en-US" b="1" i="1" baseline="30000" dirty="0">
                <a:latin typeface="Gill Sans MT" charset="0"/>
              </a:rPr>
              <a:t>m</a:t>
            </a:r>
            <a:r>
              <a:rPr lang="en-US" i="1" dirty="0">
                <a:latin typeface="Gill Sans MT" charset="0"/>
              </a:rPr>
              <a:t>-1}</a:t>
            </a:r>
            <a:r>
              <a:rPr lang="en-US" dirty="0">
                <a:latin typeface="Gill Sans MT" charset="0"/>
              </a:rPr>
              <a:t>. NIC waits K</a:t>
            </a:r>
            <a:r>
              <a:rPr lang="el-GR" dirty="0">
                <a:latin typeface="Gill Sans MT" charset="0"/>
              </a:rPr>
              <a:t>·</a:t>
            </a:r>
            <a:r>
              <a:rPr lang="en-US" dirty="0">
                <a:latin typeface="Gill Sans MT" charset="0"/>
              </a:rPr>
              <a:t>512 bit times, returns to Step 2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longer backoff interval with more collisions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6404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84338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</a:t>
            </a:r>
            <a:r>
              <a:rPr lang="en-US" sz="2400" baseline="-25000" dirty="0">
                <a:latin typeface="Gill Sans MT" charset="0"/>
                <a:cs typeface="+mn-cs"/>
              </a:rPr>
              <a:t>prop</a:t>
            </a:r>
            <a:r>
              <a:rPr lang="en-US" sz="2400" dirty="0">
                <a:latin typeface="Gill Sans MT" charset="0"/>
                <a:cs typeface="+mn-cs"/>
              </a:rPr>
              <a:t> = max prop delay between 2 nodes in LAN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</a:t>
            </a:r>
            <a:r>
              <a:rPr lang="en-US" sz="2400" baseline="-25000" dirty="0">
                <a:latin typeface="Gill Sans MT" charset="0"/>
                <a:cs typeface="+mn-cs"/>
              </a:rPr>
              <a:t>trans</a:t>
            </a:r>
            <a:r>
              <a:rPr lang="en-US" sz="2400" dirty="0">
                <a:latin typeface="Gill Sans MT" charset="0"/>
                <a:cs typeface="+mn-cs"/>
              </a:rPr>
              <a:t> = time to transmit max-size frame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efficiency goes to 1 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prop</a:t>
            </a:r>
            <a:r>
              <a:rPr lang="en-US" dirty="0">
                <a:latin typeface="Gill Sans MT" charset="0"/>
              </a:rPr>
              <a:t> goes to 0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trans</a:t>
            </a:r>
            <a:r>
              <a:rPr lang="en-US" dirty="0">
                <a:latin typeface="Gill Sans MT" charset="0"/>
              </a:rPr>
              <a:t> goes to infinity</a:t>
            </a: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better performance than ALOHA: and simple, cheap, decentralized</a:t>
            </a:r>
            <a:r>
              <a:rPr lang="en-US" dirty="0">
                <a:latin typeface="Gill Sans MT" charset="0"/>
                <a:cs typeface="+mn-cs"/>
              </a:rPr>
              <a:t>!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/>
        </p:nvGraphicFramePr>
        <p:xfrm>
          <a:off x="2795588" y="2859088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859088"/>
                        <a:ext cx="3570287" cy="984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54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share channel </a:t>
            </a:r>
            <a:r>
              <a:rPr lang="en-US" i="1" dirty="0">
                <a:latin typeface="Gill Sans MT" charset="0"/>
              </a:rPr>
              <a:t>efficiently</a:t>
            </a:r>
            <a:r>
              <a:rPr lang="en-US" dirty="0">
                <a:latin typeface="Gill Sans MT" charset="0"/>
              </a:rPr>
              <a:t> and </a:t>
            </a:r>
            <a:r>
              <a:rPr lang="en-US" i="1" dirty="0">
                <a:latin typeface="Gill Sans MT" charset="0"/>
              </a:rPr>
              <a:t>fairly</a:t>
            </a:r>
            <a:r>
              <a:rPr lang="en-US" dirty="0">
                <a:latin typeface="Gill Sans MT" charset="0"/>
              </a:rPr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protocols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look for best of both worlds!</a:t>
            </a:r>
          </a:p>
        </p:txBody>
      </p:sp>
    </p:spTree>
    <p:extLst>
      <p:ext uri="{BB962C8B-B14F-4D97-AF65-F5344CB8AC3E}">
        <p14:creationId xmlns:p14="http://schemas.microsoft.com/office/powerpoint/2010/main" val="74689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50625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polling:</a:t>
            </a:r>
            <a:r>
              <a:rPr lang="en-US" sz="3200" b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 node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invites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nodes to transmit in turn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typically used with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dumb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devices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polling overhead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latency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single point of failure (master)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638925" y="32226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64050" y="48085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872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6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17881</TotalTime>
  <Words>2111</Words>
  <Application>Microsoft Macintosh PowerPoint</Application>
  <PresentationFormat>On-screen Show (4:3)</PresentationFormat>
  <Paragraphs>519</Paragraphs>
  <Slides>33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MS Mincho</vt:lpstr>
      <vt:lpstr>Arial</vt:lpstr>
      <vt:lpstr>Comic Sans MS</vt:lpstr>
      <vt:lpstr>Gill Sans MT</vt:lpstr>
      <vt:lpstr>Microsoft Sans Serif</vt:lpstr>
      <vt:lpstr>Times New Roman</vt:lpstr>
      <vt:lpstr>Wingdings</vt:lpstr>
      <vt:lpstr>ZapfDingbats</vt:lpstr>
      <vt:lpstr>Default Design</vt:lpstr>
      <vt:lpstr>Equation</vt:lpstr>
      <vt:lpstr>PowerPoint Presentation</vt:lpstr>
      <vt:lpstr>PowerPoint Presentation</vt:lpstr>
      <vt:lpstr>Link layer and LANs</vt:lpstr>
      <vt:lpstr>Link layer, LANs: outline</vt:lpstr>
      <vt:lpstr>CSMA/CD (collision detection)</vt:lpstr>
      <vt:lpstr>Ethernet CSMA/CD algorithm</vt:lpstr>
      <vt:lpstr>CSMA/CD efficiency</vt:lpstr>
      <vt:lpstr>“Taking turns” MAC protocols</vt:lpstr>
      <vt:lpstr>“Taking turns” MAC protocols</vt:lpstr>
      <vt:lpstr>“Taking turns” MAC protocols</vt:lpstr>
      <vt:lpstr>PowerPoint Presentation</vt:lpstr>
      <vt:lpstr>PowerPoint Presentation</vt:lpstr>
      <vt:lpstr> Summary of MAC protocols</vt:lpstr>
      <vt:lpstr>Link layer, LANs: outline</vt:lpstr>
      <vt:lpstr>MAC addresses and ARP</vt:lpstr>
      <vt:lpstr>LAN addresses and ARP</vt:lpstr>
      <vt:lpstr>LAN addresses (more)</vt:lpstr>
      <vt:lpstr>ARP: address resolution protocol</vt:lpstr>
      <vt:lpstr>ARP protocol: same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Link layer, LANs: outline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crypto morph</cp:lastModifiedBy>
  <cp:revision>523</cp:revision>
  <dcterms:created xsi:type="dcterms:W3CDTF">1999-10-08T19:08:27Z</dcterms:created>
  <dcterms:modified xsi:type="dcterms:W3CDTF">2021-03-01T21:27:39Z</dcterms:modified>
</cp:coreProperties>
</file>