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502" r:id="rId2"/>
    <p:sldId id="503" r:id="rId3"/>
    <p:sldId id="779" r:id="rId4"/>
    <p:sldId id="780" r:id="rId5"/>
    <p:sldId id="838" r:id="rId6"/>
    <p:sldId id="839" r:id="rId7"/>
    <p:sldId id="840" r:id="rId8"/>
    <p:sldId id="841" r:id="rId9"/>
    <p:sldId id="842" r:id="rId10"/>
    <p:sldId id="843" r:id="rId11"/>
    <p:sldId id="844" r:id="rId12"/>
    <p:sldId id="845" r:id="rId13"/>
    <p:sldId id="846" r:id="rId14"/>
    <p:sldId id="847" r:id="rId15"/>
    <p:sldId id="875" r:id="rId16"/>
    <p:sldId id="848" r:id="rId17"/>
    <p:sldId id="849" r:id="rId18"/>
    <p:sldId id="850" r:id="rId19"/>
    <p:sldId id="851" r:id="rId20"/>
    <p:sldId id="852" r:id="rId21"/>
    <p:sldId id="876" r:id="rId22"/>
    <p:sldId id="854" r:id="rId23"/>
    <p:sldId id="855" r:id="rId24"/>
    <p:sldId id="856" r:id="rId25"/>
    <p:sldId id="857" r:id="rId26"/>
    <p:sldId id="858" r:id="rId27"/>
    <p:sldId id="859" r:id="rId28"/>
    <p:sldId id="877" r:id="rId29"/>
    <p:sldId id="861" r:id="rId30"/>
    <p:sldId id="862" r:id="rId31"/>
    <p:sldId id="863" r:id="rId32"/>
    <p:sldId id="878" r:id="rId33"/>
    <p:sldId id="865" r:id="rId34"/>
    <p:sldId id="866" r:id="rId35"/>
    <p:sldId id="867" r:id="rId36"/>
    <p:sldId id="868" r:id="rId37"/>
    <p:sldId id="869" r:id="rId38"/>
    <p:sldId id="870" r:id="rId39"/>
    <p:sldId id="871" r:id="rId40"/>
    <p:sldId id="872" r:id="rId41"/>
    <p:sldId id="873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8F3"/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6"/>
    <p:restoredTop sz="94662"/>
  </p:normalViewPr>
  <p:slideViewPr>
    <p:cSldViewPr snapToGrid="0">
      <p:cViewPr varScale="1">
        <p:scale>
          <a:sx n="91" d="100"/>
          <a:sy n="91" d="100"/>
        </p:scale>
        <p:origin x="15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40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4905453-E051-BC4D-8DD5-BD2AF7AD00B3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10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61E5BF8-A926-074D-815E-F2F393FDB43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11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5E8E46-FAA0-DA4A-9B36-C2794ABD15BF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12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7CA331A-DC94-1B42-A2A9-C17C57FED14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13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A0263EC-9FC8-3E46-A8F2-77E357E79E36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14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F9E464-6231-2A46-B6B9-94540F70FC6D}" type="slidenum">
              <a:rPr lang="en-US" i="0" smtClean="0">
                <a:latin typeface="Times New Roman" charset="0"/>
              </a:rPr>
              <a:pPr>
                <a:defRPr/>
              </a:pPr>
              <a:t>15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345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F9E464-6231-2A46-B6B9-94540F70FC6D}" type="slidenum">
              <a:rPr lang="en-US" i="0" smtClean="0">
                <a:latin typeface="Times New Roman" charset="0"/>
              </a:rPr>
              <a:pPr>
                <a:defRPr/>
              </a:pPr>
              <a:t>21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209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723D779-C292-7C49-8148-AB3AD59111C2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22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9600B93-8034-F447-85CE-88E355B6FADD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23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5827C07-B323-1E43-831B-E2E6BCD1176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24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Slide Image Placeholder 1">
            <a:extLst>
              <a:ext uri="{FF2B5EF4-FFF2-40B4-BE49-F238E27FC236}">
                <a16:creationId xmlns:a16="http://schemas.microsoft.com/office/drawing/2014/main" id="{5A07A058-64D1-DB41-8247-E9089E20BF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6" name="Notes Placeholder 2">
            <a:extLst>
              <a:ext uri="{FF2B5EF4-FFF2-40B4-BE49-F238E27FC236}">
                <a16:creationId xmlns:a16="http://schemas.microsoft.com/office/drawing/2014/main" id="{DF2723F8-AFE1-6A43-AF7D-DF78E0BAB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4867" name="Slide Number Placeholder 3">
            <a:extLst>
              <a:ext uri="{FF2B5EF4-FFF2-40B4-BE49-F238E27FC236}">
                <a16:creationId xmlns:a16="http://schemas.microsoft.com/office/drawing/2014/main" id="{4472890A-B6C7-D442-8BB7-0BB25FC0EA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C88EB3-B3C1-614C-AF1E-F26DD192CE57}" type="slidenum">
              <a:rPr lang="en-US" altLang="en-US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306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EE596BD-79B8-F24D-A916-5F2104E87CBB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25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C438215-D38C-0D48-ABD0-3AFB4629475D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26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25487E6-1209-1B44-8A6B-79DCC9D55604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27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F9E464-6231-2A46-B6B9-94540F70FC6D}" type="slidenum">
              <a:rPr lang="en-US" i="0" smtClean="0">
                <a:latin typeface="Times New Roman" charset="0"/>
              </a:rPr>
              <a:pPr>
                <a:defRPr/>
              </a:pPr>
              <a:t>28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451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C815FD5-B57F-A44A-87F2-BF696E2DEF6E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29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F9E464-6231-2A46-B6B9-94540F70FC6D}" type="slidenum">
              <a:rPr lang="en-US" i="0" smtClean="0">
                <a:latin typeface="Times New Roman" charset="0"/>
              </a:rPr>
              <a:pPr>
                <a:defRPr/>
              </a:pPr>
              <a:t>32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908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652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DB61159-EE09-2745-B91D-BC465D8E6509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41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3C97A68-011F-3241-A5A6-6EAD0C86B7D6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533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F9E464-6231-2A46-B6B9-94540F70FC6D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630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4433DD6-D70A-8E47-B310-554B6E789C8D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33626DD-24C9-E94F-AE99-A71BBB1A5D74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CC6F2D1-A888-7345-8BF4-5577B25D9EB8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899F814-C6BF-1141-85EA-782526095993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8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6E67162-D420-CA40-8110-1AA35398323B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9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607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581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17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reenwm1@hope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08FD6A3-5435-924F-91E9-748501C116D7}"/>
              </a:ext>
            </a:extLst>
          </p:cNvPr>
          <p:cNvSpPr txBox="1">
            <a:spLocks noChangeArrowheads="1"/>
          </p:cNvSpPr>
          <p:nvPr/>
        </p:nvSpPr>
        <p:spPr>
          <a:xfrm>
            <a:off x="684213" y="620713"/>
            <a:ext cx="7848600" cy="1752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5000"/>
              <a:buFont typeface="ZapfDingbats" charset="2"/>
              <a:buNone/>
              <a:defRPr/>
            </a:pPr>
            <a:r>
              <a:rPr kumimoji="1" lang="en-US" altLang="en-US" kern="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Computer Networking</a:t>
            </a:r>
            <a:br>
              <a:rPr kumimoji="1" lang="en-US" altLang="en-US" kern="0" dirty="0"/>
            </a:br>
            <a:endParaRPr kumimoji="1" lang="en-GB" altLang="en-US" sz="2400" kern="0" dirty="0">
              <a:solidFill>
                <a:srgbClr val="00206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 eaLnBrk="1" hangingPunct="1">
              <a:buClr>
                <a:schemeClr val="accent2"/>
              </a:buClr>
              <a:buSzPct val="85000"/>
              <a:buFont typeface="ZapfDingbats" charset="2"/>
              <a:buNone/>
              <a:defRPr/>
            </a:pPr>
            <a:r>
              <a:rPr kumimoji="1" lang="en-GB" altLang="en-US" sz="2400" kern="0" dirty="0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The Datalink Layer and LANS (part c)</a:t>
            </a:r>
            <a:endParaRPr lang="en-AU" altLang="en-US" sz="2400" kern="0" dirty="0">
              <a:solidFill>
                <a:srgbClr val="00206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61E3254-7EA2-D14C-B0EF-BB1349B344F3}"/>
              </a:ext>
            </a:extLst>
          </p:cNvPr>
          <p:cNvSpPr txBox="1">
            <a:spLocks/>
          </p:cNvSpPr>
          <p:nvPr/>
        </p:nvSpPr>
        <p:spPr>
          <a:xfrm>
            <a:off x="1116013" y="2852738"/>
            <a:ext cx="6656387" cy="30464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kern="0" dirty="0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Dr Mark Greenwood</a:t>
            </a:r>
            <a:br>
              <a:rPr lang="en-GB" kern="0" dirty="0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GB" u="sng" kern="0" dirty="0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greenwm1</a:t>
            </a:r>
            <a:r>
              <a:rPr lang="en-GB" u="sng" kern="0" dirty="0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@hope.ac.uk</a:t>
            </a:r>
            <a:br>
              <a:rPr lang="en-GB" kern="0" dirty="0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GB" kern="0" dirty="0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FML312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kern="0" dirty="0">
              <a:solidFill>
                <a:srgbClr val="00206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u="sng" kern="0" dirty="0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Drop In Hours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kern="0" dirty="0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Thursday 12-2pm</a:t>
            </a:r>
          </a:p>
          <a:p>
            <a:pPr>
              <a:defRPr/>
            </a:pP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69750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09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7650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51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2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7653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4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7655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6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57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58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59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71083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86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71084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7111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1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83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54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171086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7111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111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1087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176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08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71109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0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67665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1089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172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04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05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6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71090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71099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01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2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9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7668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69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70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71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7672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7673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74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7675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141288"/>
            <a:ext cx="7508875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Self-learning, forwarding example</a:t>
            </a:r>
          </a:p>
        </p:txBody>
      </p:sp>
      <p:grpSp>
        <p:nvGrpSpPr>
          <p:cNvPr id="685088" name="Group 32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7646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47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48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9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093" name="Group 37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7642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3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4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7645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Dest: A</a:t>
              </a:r>
              <a:r>
                <a:rPr lang="ja-JP" alt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sz="16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685098" name="Group 42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7637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8" name="Text Box 44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7639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0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1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6437313" y="5326063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685105" name="Group 49"/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7634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35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36" name="Text Box 52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grpSp>
        <p:nvGrpSpPr>
          <p:cNvPr id="685115" name="Group 59"/>
          <p:cNvGrpSpPr>
            <a:grpSpLocks/>
          </p:cNvGrpSpPr>
          <p:nvPr/>
        </p:nvGrpSpPr>
        <p:grpSpPr bwMode="auto">
          <a:xfrm>
            <a:off x="5799138" y="2881313"/>
            <a:ext cx="1428750" cy="369887"/>
            <a:chOff x="1750" y="3514"/>
            <a:chExt cx="900" cy="233"/>
          </a:xfrm>
        </p:grpSpPr>
        <p:sp>
          <p:nvSpPr>
            <p:cNvPr id="67630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1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2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33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20" name="Group 64"/>
          <p:cNvGrpSpPr>
            <a:grpSpLocks/>
          </p:cNvGrpSpPr>
          <p:nvPr/>
        </p:nvGrpSpPr>
        <p:grpSpPr bwMode="auto">
          <a:xfrm>
            <a:off x="5799138" y="2879725"/>
            <a:ext cx="1428750" cy="369888"/>
            <a:chOff x="1750" y="3514"/>
            <a:chExt cx="900" cy="233"/>
          </a:xfrm>
        </p:grpSpPr>
        <p:sp>
          <p:nvSpPr>
            <p:cNvPr id="67626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7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8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29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25" name="Group 69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22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3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4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25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30" name="Group 74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18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9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0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21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35" name="Group 79"/>
          <p:cNvGrpSpPr>
            <a:grpSpLocks/>
          </p:cNvGrpSpPr>
          <p:nvPr/>
        </p:nvGrpSpPr>
        <p:grpSpPr bwMode="auto">
          <a:xfrm>
            <a:off x="5795963" y="2879725"/>
            <a:ext cx="1428750" cy="369888"/>
            <a:chOff x="1750" y="3514"/>
            <a:chExt cx="900" cy="233"/>
          </a:xfrm>
        </p:grpSpPr>
        <p:sp>
          <p:nvSpPr>
            <p:cNvPr id="67614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5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6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17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85140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285750" y="1508125"/>
            <a:ext cx="4044950" cy="9445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frame destination, A’, location unknown:</a:t>
            </a:r>
            <a:endParaRPr lang="en-US" i="1" dirty="0">
              <a:latin typeface="Gill Sans MT" charset="0"/>
              <a:cs typeface="+mn-cs"/>
            </a:endParaRPr>
          </a:p>
        </p:txBody>
      </p:sp>
      <p:sp>
        <p:nvSpPr>
          <p:cNvPr id="685142" name="Text Box 86"/>
          <p:cNvSpPr txBox="1">
            <a:spLocks noChangeArrowheads="1"/>
          </p:cNvSpPr>
          <p:nvPr/>
        </p:nvSpPr>
        <p:spPr bwMode="auto">
          <a:xfrm>
            <a:off x="3349625" y="1847850"/>
            <a:ext cx="9332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CC0000"/>
                </a:solidFill>
                <a:latin typeface="Gill Sans MT" charset="0"/>
                <a:cs typeface="+mn-cs"/>
              </a:rPr>
              <a:t>flood</a:t>
            </a:r>
          </a:p>
        </p:txBody>
      </p:sp>
      <p:grpSp>
        <p:nvGrpSpPr>
          <p:cNvPr id="685148" name="Group 92"/>
          <p:cNvGrpSpPr>
            <a:grpSpLocks/>
          </p:cNvGrpSpPr>
          <p:nvPr/>
        </p:nvGrpSpPr>
        <p:grpSpPr bwMode="auto">
          <a:xfrm>
            <a:off x="6130925" y="3981450"/>
            <a:ext cx="1428750" cy="369888"/>
            <a:chOff x="730" y="2472"/>
            <a:chExt cx="900" cy="233"/>
          </a:xfrm>
        </p:grpSpPr>
        <p:sp>
          <p:nvSpPr>
            <p:cNvPr id="67610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1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 A</a:t>
              </a:r>
            </a:p>
          </p:txBody>
        </p:sp>
        <p:sp>
          <p:nvSpPr>
            <p:cNvPr id="67612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13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85149" name="Rectangle 93"/>
          <p:cNvSpPr>
            <a:spLocks noChangeArrowheads="1"/>
          </p:cNvSpPr>
          <p:nvPr/>
        </p:nvSpPr>
        <p:spPr bwMode="auto">
          <a:xfrm>
            <a:off x="300038" y="2425700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9400" indent="-2794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destination A location known:</a:t>
            </a:r>
            <a:endParaRPr lang="en-US" sz="2800" dirty="0">
              <a:solidFill>
                <a:srgbClr val="FF0000"/>
              </a:solidFill>
              <a:latin typeface="Gill Sans MT" charset="0"/>
              <a:cs typeface="+mn-cs"/>
            </a:endParaRPr>
          </a:p>
        </p:txBody>
      </p:sp>
      <p:grpSp>
        <p:nvGrpSpPr>
          <p:cNvPr id="685150" name="Group 94"/>
          <p:cNvGrpSpPr>
            <a:grpSpLocks/>
          </p:cNvGrpSpPr>
          <p:nvPr/>
        </p:nvGrpSpPr>
        <p:grpSpPr bwMode="auto">
          <a:xfrm>
            <a:off x="3768725" y="5656263"/>
            <a:ext cx="2471738" cy="374650"/>
            <a:chOff x="2376" y="3383"/>
            <a:chExt cx="1557" cy="236"/>
          </a:xfrm>
        </p:grpSpPr>
        <p:sp>
          <p:nvSpPr>
            <p:cNvPr id="67607" name="Text Box 95"/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08" name="Text Box 96"/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09" name="Text Box 97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sp>
        <p:nvSpPr>
          <p:cNvPr id="685154" name="Rectangle 98"/>
          <p:cNvSpPr>
            <a:spLocks noChangeArrowheads="1"/>
          </p:cNvSpPr>
          <p:nvPr/>
        </p:nvSpPr>
        <p:spPr bwMode="auto">
          <a:xfrm>
            <a:off x="619121" y="2884488"/>
            <a:ext cx="3729037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            selectively send 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on just one link</a:t>
            </a:r>
          </a:p>
        </p:txBody>
      </p:sp>
    </p:spTree>
    <p:extLst>
      <p:ext uri="{BB962C8B-B14F-4D97-AF65-F5344CB8AC3E}">
        <p14:creationId xmlns:p14="http://schemas.microsoft.com/office/powerpoint/2010/main" val="296436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42" dur="2000" fill="hold"/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717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33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95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04" grpId="0"/>
      <p:bldP spid="685140" grpId="0" build="p"/>
      <p:bldP spid="685142" grpId="0"/>
      <p:bldP spid="685149" grpId="0" build="p"/>
      <p:bldP spid="68515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Interconnecting switches</a:t>
            </a: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500" y="1320800"/>
            <a:ext cx="7881938" cy="6826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self-learning switches can be connected together:</a:t>
            </a:r>
          </a:p>
        </p:txBody>
      </p:sp>
      <p:sp>
        <p:nvSpPr>
          <p:cNvPr id="681030" name="Rectangle 70"/>
          <p:cNvSpPr>
            <a:spLocks noChangeArrowheads="1"/>
          </p:cNvSpPr>
          <p:nvPr/>
        </p:nvSpPr>
        <p:spPr bwMode="auto">
          <a:xfrm>
            <a:off x="690563" y="4535488"/>
            <a:ext cx="788193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i="1" u="sng" dirty="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sz="2800" i="1" dirty="0">
                <a:solidFill>
                  <a:srgbClr val="000000"/>
                </a:solidFill>
                <a:latin typeface="Gill Sans MT" charset="0"/>
                <a:cs typeface="+mn-cs"/>
              </a:rPr>
              <a:t> 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sending from A to G - how does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1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 know to forward frame destined to G via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4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 and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3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?</a:t>
            </a:r>
          </a:p>
          <a:p>
            <a:pPr marL="457200" indent="-2873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1" u="sng" dirty="0">
                <a:solidFill>
                  <a:srgbClr val="CC0000"/>
                </a:solidFill>
                <a:latin typeface="Gill Sans MT" charset="0"/>
                <a:cs typeface="+mn-cs"/>
              </a:rPr>
              <a:t>A: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self learning! (works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  <a:cs typeface="+mn-cs"/>
              </a:rPr>
              <a:t>exactly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 the same as in single-switch case!)</a:t>
            </a:r>
          </a:p>
        </p:txBody>
      </p:sp>
      <p:grpSp>
        <p:nvGrpSpPr>
          <p:cNvPr id="173062" name="Group 1"/>
          <p:cNvGrpSpPr>
            <a:grpSpLocks/>
          </p:cNvGrpSpPr>
          <p:nvPr/>
        </p:nvGrpSpPr>
        <p:grpSpPr bwMode="auto">
          <a:xfrm>
            <a:off x="958850" y="2444750"/>
            <a:ext cx="2047875" cy="1358900"/>
            <a:chOff x="958850" y="2444750"/>
            <a:chExt cx="2048416" cy="1358710"/>
          </a:xfrm>
        </p:grpSpPr>
        <p:sp>
          <p:nvSpPr>
            <p:cNvPr id="68657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58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59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60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8661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8662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8663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3111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17311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2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112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17311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1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113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17311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1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866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379663" y="1984375"/>
            <a:ext cx="4856162" cy="2044700"/>
            <a:chOff x="2379663" y="1984375"/>
            <a:chExt cx="4855711" cy="2044145"/>
          </a:xfrm>
        </p:grpSpPr>
        <p:sp>
          <p:nvSpPr>
            <p:cNvPr id="68618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19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0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1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2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3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4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5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6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7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8628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8629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8630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8631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8632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8633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8634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8635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8636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3084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17310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0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5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17310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0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6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17309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7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17309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8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17309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9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17309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8643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8644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604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0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Self-learning multi-switch example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Suppose C sends frame to I, I responds to C</a:t>
            </a: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u="sng" dirty="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sz="2400" i="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show switch tables and packet forwarding in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1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2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3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4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 </a:t>
            </a:r>
          </a:p>
        </p:txBody>
      </p:sp>
      <p:grpSp>
        <p:nvGrpSpPr>
          <p:cNvPr id="175110" name="Group 58"/>
          <p:cNvGrpSpPr>
            <a:grpSpLocks/>
          </p:cNvGrpSpPr>
          <p:nvPr/>
        </p:nvGrpSpPr>
        <p:grpSpPr bwMode="auto">
          <a:xfrm>
            <a:off x="958850" y="2444750"/>
            <a:ext cx="2047875" cy="1358900"/>
            <a:chOff x="958850" y="2444750"/>
            <a:chExt cx="2048416" cy="1358710"/>
          </a:xfrm>
        </p:grpSpPr>
        <p:sp>
          <p:nvSpPr>
            <p:cNvPr id="69681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82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83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84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9685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9686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9687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5159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17516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60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17516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61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17516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969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75111" name="Group 76"/>
          <p:cNvGrpSpPr>
            <a:grpSpLocks/>
          </p:cNvGrpSpPr>
          <p:nvPr/>
        </p:nvGrpSpPr>
        <p:grpSpPr bwMode="auto">
          <a:xfrm>
            <a:off x="2379663" y="1984375"/>
            <a:ext cx="4856162" cy="2044700"/>
            <a:chOff x="2379663" y="1984375"/>
            <a:chExt cx="4855711" cy="2044145"/>
          </a:xfrm>
        </p:grpSpPr>
        <p:sp>
          <p:nvSpPr>
            <p:cNvPr id="69642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3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4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5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6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7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8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9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50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51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9652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9653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9654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9655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9656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9657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9658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9659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9660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5132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17515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5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3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17514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4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17514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5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1751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6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1751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7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17514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966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9668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59716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Institutional network</a:t>
            </a:r>
          </a:p>
        </p:txBody>
      </p:sp>
      <p:sp>
        <p:nvSpPr>
          <p:cNvPr id="177156" name="Freeform 81"/>
          <p:cNvSpPr>
            <a:spLocks/>
          </p:cNvSpPr>
          <p:nvPr/>
        </p:nvSpPr>
        <p:spPr bwMode="auto">
          <a:xfrm rot="5400000">
            <a:off x="2179637" y="244476"/>
            <a:ext cx="4321175" cy="7473950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662" name="Line 33"/>
          <p:cNvSpPr>
            <a:spLocks noChangeShapeType="1"/>
          </p:cNvSpPr>
          <p:nvPr/>
        </p:nvSpPr>
        <p:spPr bwMode="auto">
          <a:xfrm flipH="1">
            <a:off x="2151063" y="3387725"/>
            <a:ext cx="2047875" cy="141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3" name="Line 34"/>
          <p:cNvSpPr>
            <a:spLocks noChangeShapeType="1"/>
          </p:cNvSpPr>
          <p:nvPr/>
        </p:nvSpPr>
        <p:spPr bwMode="auto">
          <a:xfrm>
            <a:off x="4391025" y="3375025"/>
            <a:ext cx="0" cy="146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4" name="Line 35"/>
          <p:cNvSpPr>
            <a:spLocks noChangeShapeType="1"/>
          </p:cNvSpPr>
          <p:nvPr/>
        </p:nvSpPr>
        <p:spPr bwMode="auto">
          <a:xfrm flipH="1" flipV="1">
            <a:off x="4584700" y="3309938"/>
            <a:ext cx="1841500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5" name="Line 59"/>
          <p:cNvSpPr>
            <a:spLocks noChangeShapeType="1"/>
          </p:cNvSpPr>
          <p:nvPr/>
        </p:nvSpPr>
        <p:spPr bwMode="auto">
          <a:xfrm flipV="1">
            <a:off x="4687888" y="2692400"/>
            <a:ext cx="1223962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6" name="Line 60"/>
          <p:cNvSpPr>
            <a:spLocks noChangeShapeType="1"/>
          </p:cNvSpPr>
          <p:nvPr/>
        </p:nvSpPr>
        <p:spPr bwMode="auto">
          <a:xfrm flipV="1">
            <a:off x="4481513" y="2370138"/>
            <a:ext cx="669925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7" name="Line 77"/>
          <p:cNvSpPr>
            <a:spLocks noChangeShapeType="1"/>
          </p:cNvSpPr>
          <p:nvPr/>
        </p:nvSpPr>
        <p:spPr bwMode="auto">
          <a:xfrm>
            <a:off x="3387725" y="2524125"/>
            <a:ext cx="862013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8" name="Line 78"/>
          <p:cNvSpPr>
            <a:spLocks noChangeShapeType="1"/>
          </p:cNvSpPr>
          <p:nvPr/>
        </p:nvSpPr>
        <p:spPr bwMode="auto">
          <a:xfrm flipH="1">
            <a:off x="1995488" y="2420938"/>
            <a:ext cx="85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9" name="Text Box 79"/>
          <p:cNvSpPr txBox="1">
            <a:spLocks noChangeArrowheads="1"/>
          </p:cNvSpPr>
          <p:nvPr/>
        </p:nvSpPr>
        <p:spPr bwMode="auto">
          <a:xfrm>
            <a:off x="744538" y="2041525"/>
            <a:ext cx="12620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to external</a:t>
            </a:r>
          </a:p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70670" name="Text Box 80"/>
          <p:cNvSpPr txBox="1">
            <a:spLocks noChangeArrowheads="1"/>
          </p:cNvSpPr>
          <p:nvPr/>
        </p:nvSpPr>
        <p:spPr bwMode="auto">
          <a:xfrm>
            <a:off x="2716213" y="2608263"/>
            <a:ext cx="787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70671" name="Text Box 82"/>
          <p:cNvSpPr txBox="1">
            <a:spLocks noChangeArrowheads="1"/>
          </p:cNvSpPr>
          <p:nvPr/>
        </p:nvSpPr>
        <p:spPr bwMode="auto">
          <a:xfrm>
            <a:off x="6435725" y="3516313"/>
            <a:ext cx="1549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IP subnet</a:t>
            </a:r>
          </a:p>
        </p:txBody>
      </p:sp>
      <p:sp>
        <p:nvSpPr>
          <p:cNvPr id="70672" name="Text Box 83"/>
          <p:cNvSpPr txBox="1">
            <a:spLocks noChangeArrowheads="1"/>
          </p:cNvSpPr>
          <p:nvPr/>
        </p:nvSpPr>
        <p:spPr bwMode="auto">
          <a:xfrm>
            <a:off x="5432425" y="183515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mail server</a:t>
            </a:r>
          </a:p>
        </p:txBody>
      </p:sp>
      <p:sp>
        <p:nvSpPr>
          <p:cNvPr id="70673" name="Text Box 84"/>
          <p:cNvSpPr txBox="1">
            <a:spLocks noChangeArrowheads="1"/>
          </p:cNvSpPr>
          <p:nvPr/>
        </p:nvSpPr>
        <p:spPr bwMode="auto">
          <a:xfrm>
            <a:off x="6230938" y="2505075"/>
            <a:ext cx="1362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web server</a:t>
            </a:r>
          </a:p>
        </p:txBody>
      </p:sp>
      <p:sp>
        <p:nvSpPr>
          <p:cNvPr id="70674" name="Line 20"/>
          <p:cNvSpPr>
            <a:spLocks noChangeShapeType="1"/>
          </p:cNvSpPr>
          <p:nvPr/>
        </p:nvSpPr>
        <p:spPr bwMode="auto">
          <a:xfrm flipH="1">
            <a:off x="1465263" y="47545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75" name="Line 21"/>
          <p:cNvSpPr>
            <a:spLocks noChangeShapeType="1"/>
          </p:cNvSpPr>
          <p:nvPr/>
        </p:nvSpPr>
        <p:spPr bwMode="auto">
          <a:xfrm flipH="1">
            <a:off x="1852613" y="4802188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76" name="Line 22"/>
          <p:cNvSpPr>
            <a:spLocks noChangeShapeType="1"/>
          </p:cNvSpPr>
          <p:nvPr/>
        </p:nvSpPr>
        <p:spPr bwMode="auto">
          <a:xfrm>
            <a:off x="2271713" y="4830763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7172" name="Group 44"/>
          <p:cNvGrpSpPr>
            <a:grpSpLocks/>
          </p:cNvGrpSpPr>
          <p:nvPr/>
        </p:nvGrpSpPr>
        <p:grpSpPr bwMode="auto">
          <a:xfrm>
            <a:off x="1009650" y="4557713"/>
            <a:ext cx="568325" cy="481012"/>
            <a:chOff x="-44" y="1473"/>
            <a:chExt cx="981" cy="1105"/>
          </a:xfrm>
        </p:grpSpPr>
        <p:pic>
          <p:nvPicPr>
            <p:cNvPr id="17730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0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73" name="Group 44"/>
          <p:cNvGrpSpPr>
            <a:grpSpLocks/>
          </p:cNvGrpSpPr>
          <p:nvPr/>
        </p:nvGrpSpPr>
        <p:grpSpPr bwMode="auto">
          <a:xfrm>
            <a:off x="1416050" y="5014913"/>
            <a:ext cx="568325" cy="481012"/>
            <a:chOff x="-44" y="1473"/>
            <a:chExt cx="981" cy="1105"/>
          </a:xfrm>
        </p:grpSpPr>
        <p:pic>
          <p:nvPicPr>
            <p:cNvPr id="17729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0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74" name="Group 44"/>
          <p:cNvGrpSpPr>
            <a:grpSpLocks/>
          </p:cNvGrpSpPr>
          <p:nvPr/>
        </p:nvGrpSpPr>
        <p:grpSpPr bwMode="auto">
          <a:xfrm>
            <a:off x="1944688" y="5046663"/>
            <a:ext cx="568325" cy="481012"/>
            <a:chOff x="-44" y="1473"/>
            <a:chExt cx="981" cy="1105"/>
          </a:xfrm>
        </p:grpSpPr>
        <p:pic>
          <p:nvPicPr>
            <p:cNvPr id="1772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80" name="Line 21"/>
          <p:cNvSpPr>
            <a:spLocks noChangeShapeType="1"/>
          </p:cNvSpPr>
          <p:nvPr/>
        </p:nvSpPr>
        <p:spPr bwMode="auto">
          <a:xfrm>
            <a:off x="2490788" y="4760913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81" name="Line 22"/>
          <p:cNvSpPr>
            <a:spLocks noChangeShapeType="1"/>
          </p:cNvSpPr>
          <p:nvPr/>
        </p:nvSpPr>
        <p:spPr bwMode="auto">
          <a:xfrm flipH="1">
            <a:off x="2722563" y="5256213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82" name="Line 22"/>
          <p:cNvSpPr>
            <a:spLocks noChangeShapeType="1"/>
          </p:cNvSpPr>
          <p:nvPr/>
        </p:nvSpPr>
        <p:spPr bwMode="auto">
          <a:xfrm>
            <a:off x="3127375" y="526732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83" name="Line 20"/>
          <p:cNvSpPr>
            <a:spLocks noChangeShapeType="1"/>
          </p:cNvSpPr>
          <p:nvPr/>
        </p:nvSpPr>
        <p:spPr bwMode="auto">
          <a:xfrm flipH="1">
            <a:off x="3025775" y="51482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7179" name="Group 44"/>
          <p:cNvGrpSpPr>
            <a:grpSpLocks/>
          </p:cNvGrpSpPr>
          <p:nvPr/>
        </p:nvGrpSpPr>
        <p:grpSpPr bwMode="auto">
          <a:xfrm>
            <a:off x="2349500" y="5419725"/>
            <a:ext cx="568325" cy="481013"/>
            <a:chOff x="-44" y="1473"/>
            <a:chExt cx="981" cy="1105"/>
          </a:xfrm>
        </p:grpSpPr>
        <p:pic>
          <p:nvPicPr>
            <p:cNvPr id="1772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0" name="Group 44"/>
          <p:cNvGrpSpPr>
            <a:grpSpLocks/>
          </p:cNvGrpSpPr>
          <p:nvPr/>
        </p:nvGrpSpPr>
        <p:grpSpPr bwMode="auto">
          <a:xfrm>
            <a:off x="2806700" y="5487988"/>
            <a:ext cx="568325" cy="481012"/>
            <a:chOff x="-44" y="1473"/>
            <a:chExt cx="981" cy="1105"/>
          </a:xfrm>
        </p:grpSpPr>
        <p:pic>
          <p:nvPicPr>
            <p:cNvPr id="17729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68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4602163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068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5018088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183" name="Group 44"/>
          <p:cNvGrpSpPr>
            <a:grpSpLocks/>
          </p:cNvGrpSpPr>
          <p:nvPr/>
        </p:nvGrpSpPr>
        <p:grpSpPr bwMode="auto">
          <a:xfrm>
            <a:off x="3232150" y="4946650"/>
            <a:ext cx="568325" cy="481013"/>
            <a:chOff x="-44" y="1473"/>
            <a:chExt cx="981" cy="1105"/>
          </a:xfrm>
        </p:grpSpPr>
        <p:pic>
          <p:nvPicPr>
            <p:cNvPr id="17729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89" name="Line 20"/>
          <p:cNvSpPr>
            <a:spLocks noChangeShapeType="1"/>
          </p:cNvSpPr>
          <p:nvPr/>
        </p:nvSpPr>
        <p:spPr bwMode="auto">
          <a:xfrm flipH="1">
            <a:off x="5684838" y="50228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90" name="Line 21"/>
          <p:cNvSpPr>
            <a:spLocks noChangeShapeType="1"/>
          </p:cNvSpPr>
          <p:nvPr/>
        </p:nvSpPr>
        <p:spPr bwMode="auto">
          <a:xfrm flipH="1">
            <a:off x="6072188" y="5070475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91" name="Line 22"/>
          <p:cNvSpPr>
            <a:spLocks noChangeShapeType="1"/>
          </p:cNvSpPr>
          <p:nvPr/>
        </p:nvSpPr>
        <p:spPr bwMode="auto">
          <a:xfrm>
            <a:off x="6491288" y="5099050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7187" name="Group 44"/>
          <p:cNvGrpSpPr>
            <a:grpSpLocks/>
          </p:cNvGrpSpPr>
          <p:nvPr/>
        </p:nvGrpSpPr>
        <p:grpSpPr bwMode="auto">
          <a:xfrm>
            <a:off x="5376863" y="4837113"/>
            <a:ext cx="568325" cy="481012"/>
            <a:chOff x="-44" y="1473"/>
            <a:chExt cx="981" cy="1105"/>
          </a:xfrm>
        </p:grpSpPr>
        <p:pic>
          <p:nvPicPr>
            <p:cNvPr id="1772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8" name="Group 44"/>
          <p:cNvGrpSpPr>
            <a:grpSpLocks/>
          </p:cNvGrpSpPr>
          <p:nvPr/>
        </p:nvGrpSpPr>
        <p:grpSpPr bwMode="auto">
          <a:xfrm>
            <a:off x="5635625" y="5283200"/>
            <a:ext cx="569913" cy="481013"/>
            <a:chOff x="-44" y="1473"/>
            <a:chExt cx="981" cy="1105"/>
          </a:xfrm>
        </p:grpSpPr>
        <p:pic>
          <p:nvPicPr>
            <p:cNvPr id="17728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9" name="Group 44"/>
          <p:cNvGrpSpPr>
            <a:grpSpLocks/>
          </p:cNvGrpSpPr>
          <p:nvPr/>
        </p:nvGrpSpPr>
        <p:grpSpPr bwMode="auto">
          <a:xfrm>
            <a:off x="6164263" y="5313363"/>
            <a:ext cx="568325" cy="482600"/>
            <a:chOff x="-44" y="1473"/>
            <a:chExt cx="981" cy="1105"/>
          </a:xfrm>
        </p:grpSpPr>
        <p:pic>
          <p:nvPicPr>
            <p:cNvPr id="17728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95" name="Line 20"/>
          <p:cNvSpPr>
            <a:spLocks noChangeShapeType="1"/>
          </p:cNvSpPr>
          <p:nvPr/>
        </p:nvSpPr>
        <p:spPr bwMode="auto">
          <a:xfrm flipH="1" flipV="1">
            <a:off x="4659313" y="5068888"/>
            <a:ext cx="606425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96" name="Line 21"/>
          <p:cNvSpPr>
            <a:spLocks noChangeShapeType="1"/>
          </p:cNvSpPr>
          <p:nvPr/>
        </p:nvSpPr>
        <p:spPr bwMode="auto">
          <a:xfrm flipH="1">
            <a:off x="4195763" y="5022850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97" name="Line 22"/>
          <p:cNvSpPr>
            <a:spLocks noChangeShapeType="1"/>
          </p:cNvSpPr>
          <p:nvPr/>
        </p:nvSpPr>
        <p:spPr bwMode="auto">
          <a:xfrm>
            <a:off x="4614863" y="505142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7193" name="Group 44"/>
          <p:cNvGrpSpPr>
            <a:grpSpLocks/>
          </p:cNvGrpSpPr>
          <p:nvPr/>
        </p:nvGrpSpPr>
        <p:grpSpPr bwMode="auto">
          <a:xfrm>
            <a:off x="4803775" y="5230813"/>
            <a:ext cx="569913" cy="481012"/>
            <a:chOff x="-44" y="1473"/>
            <a:chExt cx="981" cy="1105"/>
          </a:xfrm>
        </p:grpSpPr>
        <p:pic>
          <p:nvPicPr>
            <p:cNvPr id="17728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94" name="Group 44"/>
          <p:cNvGrpSpPr>
            <a:grpSpLocks/>
          </p:cNvGrpSpPr>
          <p:nvPr/>
        </p:nvGrpSpPr>
        <p:grpSpPr bwMode="auto">
          <a:xfrm>
            <a:off x="3759200" y="5235575"/>
            <a:ext cx="569913" cy="482600"/>
            <a:chOff x="-44" y="1473"/>
            <a:chExt cx="981" cy="1105"/>
          </a:xfrm>
        </p:grpSpPr>
        <p:pic>
          <p:nvPicPr>
            <p:cNvPr id="17728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95" name="Group 44"/>
          <p:cNvGrpSpPr>
            <a:grpSpLocks/>
          </p:cNvGrpSpPr>
          <p:nvPr/>
        </p:nvGrpSpPr>
        <p:grpSpPr bwMode="auto">
          <a:xfrm>
            <a:off x="4287838" y="5267325"/>
            <a:ext cx="569912" cy="481013"/>
            <a:chOff x="-44" y="1473"/>
            <a:chExt cx="981" cy="1105"/>
          </a:xfrm>
        </p:grpSpPr>
        <p:pic>
          <p:nvPicPr>
            <p:cNvPr id="17727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70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4822825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702" name="Line 20"/>
          <p:cNvSpPr>
            <a:spLocks noChangeShapeType="1"/>
          </p:cNvSpPr>
          <p:nvPr/>
        </p:nvSpPr>
        <p:spPr bwMode="auto">
          <a:xfrm flipH="1">
            <a:off x="6519863" y="51006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070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4870450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199" name="Group 44"/>
          <p:cNvGrpSpPr>
            <a:grpSpLocks/>
          </p:cNvGrpSpPr>
          <p:nvPr/>
        </p:nvGrpSpPr>
        <p:grpSpPr bwMode="auto">
          <a:xfrm>
            <a:off x="6684963" y="4884738"/>
            <a:ext cx="569912" cy="481012"/>
            <a:chOff x="-44" y="1473"/>
            <a:chExt cx="981" cy="1105"/>
          </a:xfrm>
        </p:grpSpPr>
        <p:pic>
          <p:nvPicPr>
            <p:cNvPr id="17727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7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70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062288"/>
            <a:ext cx="93503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201" name="Group 906"/>
          <p:cNvGrpSpPr>
            <a:grpSpLocks/>
          </p:cNvGrpSpPr>
          <p:nvPr/>
        </p:nvGrpSpPr>
        <p:grpSpPr bwMode="auto">
          <a:xfrm>
            <a:off x="5140325" y="2111375"/>
            <a:ext cx="366713" cy="579438"/>
            <a:chOff x="4140" y="429"/>
            <a:chExt cx="1425" cy="2396"/>
          </a:xfrm>
        </p:grpSpPr>
        <p:sp>
          <p:nvSpPr>
            <p:cNvPr id="177245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51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47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48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54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0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80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81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56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2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78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9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58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59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5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76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7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77256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7257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74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5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63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59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60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66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62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68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69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0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1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2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3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77203" name="Group 906"/>
          <p:cNvGrpSpPr>
            <a:grpSpLocks/>
          </p:cNvGrpSpPr>
          <p:nvPr/>
        </p:nvGrpSpPr>
        <p:grpSpPr bwMode="auto">
          <a:xfrm>
            <a:off x="5745163" y="2620963"/>
            <a:ext cx="366712" cy="579437"/>
            <a:chOff x="4140" y="429"/>
            <a:chExt cx="1425" cy="2396"/>
          </a:xfrm>
        </p:grpSpPr>
        <p:sp>
          <p:nvSpPr>
            <p:cNvPr id="177205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11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07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08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14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0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40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41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16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2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38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9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18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19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5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36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7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77216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7217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34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5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23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19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20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26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22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28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29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0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1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2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3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54" name="Group 347"/>
          <p:cNvGrpSpPr>
            <a:grpSpLocks/>
          </p:cNvGrpSpPr>
          <p:nvPr/>
        </p:nvGrpSpPr>
        <p:grpSpPr bwMode="auto">
          <a:xfrm>
            <a:off x="2751485" y="2148330"/>
            <a:ext cx="880316" cy="510540"/>
            <a:chOff x="1871277" y="1576300"/>
            <a:chExt cx="1128371" cy="437861"/>
          </a:xfrm>
        </p:grpSpPr>
        <p:sp>
          <p:nvSpPr>
            <p:cNvPr id="155" name="Oval 154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9" name="Freeform 158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" name="Freeform 15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62" name="Straight Connector 161"/>
            <p:cNvCxnSpPr>
              <a:endCxn id="15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3673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39688"/>
            <a:ext cx="4560888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Switches vs. routers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341438"/>
            <a:ext cx="3967162" cy="499427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both are store-and-forward: 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routers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: </a:t>
            </a:r>
            <a:r>
              <a:rPr lang="en-US" sz="2400" dirty="0">
                <a:latin typeface="Gill Sans MT" charset="0"/>
                <a:cs typeface="+mn-cs"/>
              </a:rPr>
              <a:t>network-layer devices (examine network-layer headers)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switches</a:t>
            </a:r>
            <a:r>
              <a:rPr lang="en-US" sz="2400" i="1" dirty="0">
                <a:latin typeface="Gill Sans MT" charset="0"/>
                <a:cs typeface="+mn-cs"/>
              </a:rPr>
              <a:t>: </a:t>
            </a:r>
            <a:r>
              <a:rPr lang="en-US" sz="2400" dirty="0">
                <a:latin typeface="Gill Sans MT" charset="0"/>
                <a:cs typeface="+mn-cs"/>
              </a:rPr>
              <a:t>link-layer devices (examine link-layer headers)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endParaRPr lang="en-US" sz="2400" i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both have forwarding tables: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routers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: </a:t>
            </a:r>
            <a:r>
              <a:rPr lang="en-US" sz="2400" dirty="0">
                <a:latin typeface="Gill Sans MT" charset="0"/>
                <a:cs typeface="+mn-cs"/>
              </a:rPr>
              <a:t>compute tables using routing algorithms, IP addresses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switches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: </a:t>
            </a:r>
            <a:r>
              <a:rPr lang="en-US" sz="2400" dirty="0">
                <a:latin typeface="Gill Sans MT" charset="0"/>
                <a:cs typeface="+mn-cs"/>
              </a:rPr>
              <a:t>learn forwarding table using flooding, learning, MAC addresses </a:t>
            </a:r>
          </a:p>
        </p:txBody>
      </p:sp>
      <p:sp>
        <p:nvSpPr>
          <p:cNvPr id="179205" name="Freeform 3"/>
          <p:cNvSpPr>
            <a:spLocks/>
          </p:cNvSpPr>
          <p:nvPr/>
        </p:nvSpPr>
        <p:spPr bwMode="auto">
          <a:xfrm flipH="1">
            <a:off x="6543675" y="2103438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206" name="Freeform 10"/>
          <p:cNvSpPr>
            <a:spLocks/>
          </p:cNvSpPr>
          <p:nvPr/>
        </p:nvSpPr>
        <p:spPr bwMode="auto">
          <a:xfrm>
            <a:off x="6530975" y="844550"/>
            <a:ext cx="360363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207" name="Rectangle 23"/>
          <p:cNvSpPr>
            <a:spLocks noChangeArrowheads="1"/>
          </p:cNvSpPr>
          <p:nvPr/>
        </p:nvSpPr>
        <p:spPr bwMode="auto">
          <a:xfrm>
            <a:off x="5307013" y="850900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08" name="Rectangle 24"/>
          <p:cNvSpPr>
            <a:spLocks noChangeArrowheads="1"/>
          </p:cNvSpPr>
          <p:nvPr/>
        </p:nvSpPr>
        <p:spPr bwMode="auto">
          <a:xfrm>
            <a:off x="5259388" y="9223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09" name="Line 25"/>
          <p:cNvSpPr>
            <a:spLocks noChangeShapeType="1"/>
          </p:cNvSpPr>
          <p:nvPr/>
        </p:nvSpPr>
        <p:spPr bwMode="auto">
          <a:xfrm>
            <a:off x="5259388" y="1239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0" name="Text Box 26"/>
          <p:cNvSpPr txBox="1">
            <a:spLocks noChangeArrowheads="1"/>
          </p:cNvSpPr>
          <p:nvPr/>
        </p:nvSpPr>
        <p:spPr bwMode="auto">
          <a:xfrm>
            <a:off x="5216525" y="8890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physical</a:t>
            </a:r>
          </a:p>
        </p:txBody>
      </p:sp>
      <p:sp>
        <p:nvSpPr>
          <p:cNvPr id="179211" name="Line 27"/>
          <p:cNvSpPr>
            <a:spLocks noChangeShapeType="1"/>
          </p:cNvSpPr>
          <p:nvPr/>
        </p:nvSpPr>
        <p:spPr bwMode="auto">
          <a:xfrm>
            <a:off x="5267325" y="15605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2" name="Line 28"/>
          <p:cNvSpPr>
            <a:spLocks noChangeShapeType="1"/>
          </p:cNvSpPr>
          <p:nvPr/>
        </p:nvSpPr>
        <p:spPr bwMode="auto">
          <a:xfrm>
            <a:off x="5272088" y="1841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3" name="Line 29"/>
          <p:cNvSpPr>
            <a:spLocks noChangeShapeType="1"/>
          </p:cNvSpPr>
          <p:nvPr/>
        </p:nvSpPr>
        <p:spPr bwMode="auto">
          <a:xfrm>
            <a:off x="5272088" y="2117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79214" name="Group 88"/>
          <p:cNvGrpSpPr>
            <a:grpSpLocks/>
          </p:cNvGrpSpPr>
          <p:nvPr/>
        </p:nvGrpSpPr>
        <p:grpSpPr bwMode="auto">
          <a:xfrm>
            <a:off x="6716713" y="3525838"/>
            <a:ext cx="1387475" cy="1035050"/>
            <a:chOff x="3601" y="168"/>
            <a:chExt cx="874" cy="652"/>
          </a:xfrm>
        </p:grpSpPr>
        <p:sp>
          <p:nvSpPr>
            <p:cNvPr id="179263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4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5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9266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179267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79215" name="Group 94"/>
          <p:cNvGrpSpPr>
            <a:grpSpLocks/>
          </p:cNvGrpSpPr>
          <p:nvPr/>
        </p:nvGrpSpPr>
        <p:grpSpPr bwMode="auto">
          <a:xfrm>
            <a:off x="7054850" y="2100263"/>
            <a:ext cx="1387475" cy="733425"/>
            <a:chOff x="4696" y="597"/>
            <a:chExt cx="874" cy="462"/>
          </a:xfrm>
        </p:grpSpPr>
        <p:sp>
          <p:nvSpPr>
            <p:cNvPr id="179259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0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1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9262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physical</a:t>
              </a:r>
            </a:p>
          </p:txBody>
        </p:sp>
      </p:grpSp>
      <p:sp>
        <p:nvSpPr>
          <p:cNvPr id="179216" name="Text Box 167"/>
          <p:cNvSpPr txBox="1">
            <a:spLocks noChangeArrowheads="1"/>
          </p:cNvSpPr>
          <p:nvPr/>
        </p:nvSpPr>
        <p:spPr bwMode="auto">
          <a:xfrm>
            <a:off x="5854700" y="3003550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0" dirty="0">
                <a:solidFill>
                  <a:srgbClr val="000000"/>
                </a:solidFill>
                <a:latin typeface="Arial" charset="0"/>
                <a:cs typeface="Arial" charset="0"/>
              </a:rPr>
              <a:t>switch</a:t>
            </a:r>
          </a:p>
        </p:txBody>
      </p:sp>
      <p:grpSp>
        <p:nvGrpSpPr>
          <p:cNvPr id="179217" name="Group 39"/>
          <p:cNvGrpSpPr>
            <a:grpSpLocks/>
          </p:cNvGrpSpPr>
          <p:nvPr/>
        </p:nvGrpSpPr>
        <p:grpSpPr bwMode="auto">
          <a:xfrm>
            <a:off x="4408488" y="1562100"/>
            <a:ext cx="962025" cy="304800"/>
            <a:chOff x="1070" y="918"/>
            <a:chExt cx="606" cy="192"/>
          </a:xfrm>
        </p:grpSpPr>
        <p:sp>
          <p:nvSpPr>
            <p:cNvPr id="71738" name="Rectangle 40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8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179218" name="Rectangle 57"/>
          <p:cNvSpPr>
            <a:spLocks noChangeArrowheads="1"/>
          </p:cNvSpPr>
          <p:nvPr/>
        </p:nvSpPr>
        <p:spPr bwMode="auto">
          <a:xfrm>
            <a:off x="5208588" y="4594225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19" name="Rectangle 58"/>
          <p:cNvSpPr>
            <a:spLocks noChangeArrowheads="1"/>
          </p:cNvSpPr>
          <p:nvPr/>
        </p:nvSpPr>
        <p:spPr bwMode="auto">
          <a:xfrm>
            <a:off x="5160963" y="466566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20" name="Line 59"/>
          <p:cNvSpPr>
            <a:spLocks noChangeShapeType="1"/>
          </p:cNvSpPr>
          <p:nvPr/>
        </p:nvSpPr>
        <p:spPr bwMode="auto">
          <a:xfrm>
            <a:off x="5160963" y="49831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1" name="Text Box 60"/>
          <p:cNvSpPr txBox="1">
            <a:spLocks noChangeArrowheads="1"/>
          </p:cNvSpPr>
          <p:nvPr/>
        </p:nvSpPr>
        <p:spPr bwMode="auto">
          <a:xfrm>
            <a:off x="5118100" y="4632325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physical</a:t>
            </a:r>
          </a:p>
        </p:txBody>
      </p:sp>
      <p:sp>
        <p:nvSpPr>
          <p:cNvPr id="179222" name="Line 61"/>
          <p:cNvSpPr>
            <a:spLocks noChangeShapeType="1"/>
          </p:cNvSpPr>
          <p:nvPr/>
        </p:nvSpPr>
        <p:spPr bwMode="auto">
          <a:xfrm>
            <a:off x="5168900" y="5303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3" name="Line 62"/>
          <p:cNvSpPr>
            <a:spLocks noChangeShapeType="1"/>
          </p:cNvSpPr>
          <p:nvPr/>
        </p:nvSpPr>
        <p:spPr bwMode="auto">
          <a:xfrm>
            <a:off x="5173663" y="55848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4" name="Line 63"/>
          <p:cNvSpPr>
            <a:spLocks noChangeShapeType="1"/>
          </p:cNvSpPr>
          <p:nvPr/>
        </p:nvSpPr>
        <p:spPr bwMode="auto">
          <a:xfrm>
            <a:off x="5173663" y="58610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5" name="Freeform 49"/>
          <p:cNvSpPr>
            <a:spLocks/>
          </p:cNvSpPr>
          <p:nvPr/>
        </p:nvSpPr>
        <p:spPr bwMode="auto">
          <a:xfrm>
            <a:off x="6472238" y="4600575"/>
            <a:ext cx="381000" cy="1857375"/>
          </a:xfrm>
          <a:custGeom>
            <a:avLst/>
            <a:gdLst>
              <a:gd name="T0" fmla="*/ 0 w 240"/>
              <a:gd name="T1" fmla="*/ 2147483647 h 1170"/>
              <a:gd name="T2" fmla="*/ 2147483647 w 240"/>
              <a:gd name="T3" fmla="*/ 0 h 1170"/>
              <a:gd name="T4" fmla="*/ 2147483647 w 240"/>
              <a:gd name="T5" fmla="*/ 2147483647 h 1170"/>
              <a:gd name="T6" fmla="*/ 2147483647 w 240"/>
              <a:gd name="T7" fmla="*/ 2147483647 h 1170"/>
              <a:gd name="T8" fmla="*/ 0 w 240"/>
              <a:gd name="T9" fmla="*/ 2147483647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26" name="Group 50"/>
          <p:cNvGrpSpPr>
            <a:grpSpLocks/>
          </p:cNvGrpSpPr>
          <p:nvPr/>
        </p:nvGrpSpPr>
        <p:grpSpPr bwMode="auto">
          <a:xfrm>
            <a:off x="4294188" y="1814513"/>
            <a:ext cx="1095375" cy="338137"/>
            <a:chOff x="998" y="1077"/>
            <a:chExt cx="690" cy="213"/>
          </a:xfrm>
        </p:grpSpPr>
        <p:sp>
          <p:nvSpPr>
            <p:cNvPr id="71736" name="Rectangle 51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6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sp>
        <p:nvSpPr>
          <p:cNvPr id="179227" name="Freeform 53"/>
          <p:cNvSpPr>
            <a:spLocks/>
          </p:cNvSpPr>
          <p:nvPr/>
        </p:nvSpPr>
        <p:spPr bwMode="auto">
          <a:xfrm>
            <a:off x="5281613" y="723900"/>
            <a:ext cx="2924175" cy="5314950"/>
          </a:xfrm>
          <a:custGeom>
            <a:avLst/>
            <a:gdLst>
              <a:gd name="T0" fmla="*/ 2147483647 w 1842"/>
              <a:gd name="T1" fmla="*/ 0 h 3348"/>
              <a:gd name="T2" fmla="*/ 2147483647 w 1842"/>
              <a:gd name="T3" fmla="*/ 2147483647 h 3348"/>
              <a:gd name="T4" fmla="*/ 2147483647 w 1842"/>
              <a:gd name="T5" fmla="*/ 2147483647 h 3348"/>
              <a:gd name="T6" fmla="*/ 2147483647 w 1842"/>
              <a:gd name="T7" fmla="*/ 2147483647 h 3348"/>
              <a:gd name="T8" fmla="*/ 2147483647 w 1842"/>
              <a:gd name="T9" fmla="*/ 2147483647 h 3348"/>
              <a:gd name="T10" fmla="*/ 2147483647 w 1842"/>
              <a:gd name="T11" fmla="*/ 2147483647 h 3348"/>
              <a:gd name="T12" fmla="*/ 2147483647 w 1842"/>
              <a:gd name="T13" fmla="*/ 2147483647 h 3348"/>
              <a:gd name="T14" fmla="*/ 2147483647 w 1842"/>
              <a:gd name="T15" fmla="*/ 2147483647 h 3348"/>
              <a:gd name="T16" fmla="*/ 2147483647 w 1842"/>
              <a:gd name="T17" fmla="*/ 2147483647 h 3348"/>
              <a:gd name="T18" fmla="*/ 2147483647 w 1842"/>
              <a:gd name="T19" fmla="*/ 2147483647 h 3348"/>
              <a:gd name="T20" fmla="*/ 2147483647 w 1842"/>
              <a:gd name="T21" fmla="*/ 2147483647 h 3348"/>
              <a:gd name="T22" fmla="*/ 2147483647 w 1842"/>
              <a:gd name="T23" fmla="*/ 2147483647 h 3348"/>
              <a:gd name="T24" fmla="*/ 0 w 1842"/>
              <a:gd name="T25" fmla="*/ 2147483647 h 33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28" name="Group 54"/>
          <p:cNvGrpSpPr>
            <a:grpSpLocks/>
          </p:cNvGrpSpPr>
          <p:nvPr/>
        </p:nvGrpSpPr>
        <p:grpSpPr bwMode="auto">
          <a:xfrm>
            <a:off x="8066088" y="2166938"/>
            <a:ext cx="1095375" cy="338137"/>
            <a:chOff x="998" y="1077"/>
            <a:chExt cx="690" cy="213"/>
          </a:xfrm>
        </p:grpSpPr>
        <p:sp>
          <p:nvSpPr>
            <p:cNvPr id="71734" name="Rectangle 55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4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179229" name="Group 57"/>
          <p:cNvGrpSpPr>
            <a:grpSpLocks/>
          </p:cNvGrpSpPr>
          <p:nvPr/>
        </p:nvGrpSpPr>
        <p:grpSpPr bwMode="auto">
          <a:xfrm>
            <a:off x="7742238" y="3919538"/>
            <a:ext cx="1095375" cy="338137"/>
            <a:chOff x="998" y="1077"/>
            <a:chExt cx="690" cy="213"/>
          </a:xfrm>
        </p:grpSpPr>
        <p:sp>
          <p:nvSpPr>
            <p:cNvPr id="71732" name="Rectangle 58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2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179230" name="Group 60"/>
          <p:cNvGrpSpPr>
            <a:grpSpLocks/>
          </p:cNvGrpSpPr>
          <p:nvPr/>
        </p:nvGrpSpPr>
        <p:grpSpPr bwMode="auto">
          <a:xfrm>
            <a:off x="7808913" y="3638550"/>
            <a:ext cx="962025" cy="304800"/>
            <a:chOff x="1070" y="918"/>
            <a:chExt cx="606" cy="192"/>
          </a:xfrm>
        </p:grpSpPr>
        <p:sp>
          <p:nvSpPr>
            <p:cNvPr id="71730" name="Rectangle 61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0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179231" name="Freeform 63"/>
          <p:cNvSpPr>
            <a:spLocks/>
          </p:cNvSpPr>
          <p:nvPr/>
        </p:nvSpPr>
        <p:spPr bwMode="auto">
          <a:xfrm>
            <a:off x="6424613" y="3533775"/>
            <a:ext cx="361950" cy="923925"/>
          </a:xfrm>
          <a:custGeom>
            <a:avLst/>
            <a:gdLst>
              <a:gd name="T0" fmla="*/ 2147483647 w 228"/>
              <a:gd name="T1" fmla="*/ 0 h 582"/>
              <a:gd name="T2" fmla="*/ 2147483647 w 228"/>
              <a:gd name="T3" fmla="*/ 2147483647 h 582"/>
              <a:gd name="T4" fmla="*/ 2147483647 w 228"/>
              <a:gd name="T5" fmla="*/ 2147483647 h 582"/>
              <a:gd name="T6" fmla="*/ 0 w 228"/>
              <a:gd name="T7" fmla="*/ 2147483647 h 582"/>
              <a:gd name="T8" fmla="*/ 2147483647 w 228"/>
              <a:gd name="T9" fmla="*/ 0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32" name="Group 44"/>
          <p:cNvGrpSpPr>
            <a:grpSpLocks/>
          </p:cNvGrpSpPr>
          <p:nvPr/>
        </p:nvGrpSpPr>
        <p:grpSpPr bwMode="auto">
          <a:xfrm>
            <a:off x="6481763" y="1347788"/>
            <a:ext cx="762000" cy="693737"/>
            <a:chOff x="-44" y="1473"/>
            <a:chExt cx="981" cy="1105"/>
          </a:xfrm>
        </p:grpSpPr>
        <p:pic>
          <p:nvPicPr>
            <p:cNvPr id="17924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4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9233" name="Group 44"/>
          <p:cNvGrpSpPr>
            <a:grpSpLocks/>
          </p:cNvGrpSpPr>
          <p:nvPr/>
        </p:nvGrpSpPr>
        <p:grpSpPr bwMode="auto">
          <a:xfrm>
            <a:off x="6461125" y="6002338"/>
            <a:ext cx="762000" cy="693737"/>
            <a:chOff x="-44" y="1473"/>
            <a:chExt cx="981" cy="1105"/>
          </a:xfrm>
        </p:grpSpPr>
        <p:pic>
          <p:nvPicPr>
            <p:cNvPr id="17924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4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17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2671763"/>
            <a:ext cx="87788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71" name="Group 347"/>
          <p:cNvGrpSpPr>
            <a:grpSpLocks/>
          </p:cNvGrpSpPr>
          <p:nvPr/>
        </p:nvGrpSpPr>
        <p:grpSpPr bwMode="auto">
          <a:xfrm>
            <a:off x="5807754" y="3834926"/>
            <a:ext cx="781085" cy="431171"/>
            <a:chOff x="1871277" y="1576300"/>
            <a:chExt cx="1128371" cy="437861"/>
          </a:xfrm>
        </p:grpSpPr>
        <p:sp>
          <p:nvSpPr>
            <p:cNvPr id="72" name="Oval 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79" name="Straight Connector 78"/>
            <p:cNvCxnSpPr>
              <a:endCxn id="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192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Introduction, services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Errors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Detection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Correction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Multiple access protocols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FF0000"/>
                </a:solidFill>
                <a:latin typeface="Gill Sans MT" charset="0"/>
                <a:cs typeface="+mn-cs"/>
              </a:rPr>
              <a:t>LANs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  <a:defRPr/>
            </a:pPr>
            <a:r>
              <a:rPr lang="en-US" dirty="0">
                <a:latin typeface="Gill Sans MT" charset="0"/>
                <a:cs typeface="+mn-cs"/>
              </a:rPr>
              <a:t>Link virtualization: MPLS</a:t>
            </a:r>
          </a:p>
          <a:p>
            <a:pPr marL="514350" indent="-514350">
              <a:buFont typeface="+mj-lt"/>
              <a:buAutoNum type="arabicPeriod" startAt="5"/>
              <a:defRPr/>
            </a:pPr>
            <a:r>
              <a:rPr lang="en-US" dirty="0">
                <a:latin typeface="Gill Sans MT" charset="0"/>
                <a:cs typeface="+mn-cs"/>
              </a:rPr>
              <a:t>Data center networking</a:t>
            </a:r>
          </a:p>
          <a:p>
            <a:pPr marL="453150" indent="-514350">
              <a:buFont typeface="+mj-lt"/>
              <a:buAutoNum type="arabicPeriod" startAt="5"/>
              <a:defRPr/>
            </a:pPr>
            <a:r>
              <a:rPr lang="en-US" dirty="0">
                <a:latin typeface="Gill Sans MT" charset="0"/>
                <a:cs typeface="+mn-cs"/>
              </a:rPr>
              <a:t>Another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373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8" name="Freeform 81"/>
          <p:cNvSpPr>
            <a:spLocks/>
          </p:cNvSpPr>
          <p:nvPr/>
        </p:nvSpPr>
        <p:spPr bwMode="auto">
          <a:xfrm rot="5400000">
            <a:off x="1193801" y="808038"/>
            <a:ext cx="2789237" cy="4313238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2717" name="Line 33"/>
          <p:cNvSpPr>
            <a:spLocks noChangeShapeType="1"/>
          </p:cNvSpPr>
          <p:nvPr/>
        </p:nvSpPr>
        <p:spPr bwMode="auto">
          <a:xfrm flipH="1">
            <a:off x="1325563" y="2581275"/>
            <a:ext cx="1181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18" name="Line 34"/>
          <p:cNvSpPr>
            <a:spLocks noChangeShapeType="1"/>
          </p:cNvSpPr>
          <p:nvPr/>
        </p:nvSpPr>
        <p:spPr bwMode="auto">
          <a:xfrm>
            <a:off x="2617788" y="2573338"/>
            <a:ext cx="0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19" name="Line 35"/>
          <p:cNvSpPr>
            <a:spLocks noChangeShapeType="1"/>
          </p:cNvSpPr>
          <p:nvPr/>
        </p:nvSpPr>
        <p:spPr bwMode="auto">
          <a:xfrm flipH="1" flipV="1">
            <a:off x="2728913" y="2530475"/>
            <a:ext cx="1063625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0" name="Line 59"/>
          <p:cNvSpPr>
            <a:spLocks noChangeShapeType="1"/>
          </p:cNvSpPr>
          <p:nvPr/>
        </p:nvSpPr>
        <p:spPr bwMode="auto">
          <a:xfrm flipV="1">
            <a:off x="2789238" y="2132013"/>
            <a:ext cx="706437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1" name="Line 60"/>
          <p:cNvSpPr>
            <a:spLocks noChangeShapeType="1"/>
          </p:cNvSpPr>
          <p:nvPr/>
        </p:nvSpPr>
        <p:spPr bwMode="auto">
          <a:xfrm flipV="1">
            <a:off x="2670175" y="1924050"/>
            <a:ext cx="385763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2" name="Line 77"/>
          <p:cNvSpPr>
            <a:spLocks noChangeShapeType="1"/>
          </p:cNvSpPr>
          <p:nvPr/>
        </p:nvSpPr>
        <p:spPr bwMode="auto">
          <a:xfrm>
            <a:off x="2038350" y="2024063"/>
            <a:ext cx="498475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3" name="Line 78"/>
          <p:cNvSpPr>
            <a:spLocks noChangeShapeType="1"/>
          </p:cNvSpPr>
          <p:nvPr/>
        </p:nvSpPr>
        <p:spPr bwMode="auto">
          <a:xfrm flipH="1">
            <a:off x="1235075" y="1957388"/>
            <a:ext cx="49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 flipH="1">
            <a:off x="928688" y="3463925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5" name="Line 21"/>
          <p:cNvSpPr>
            <a:spLocks noChangeShapeType="1"/>
          </p:cNvSpPr>
          <p:nvPr/>
        </p:nvSpPr>
        <p:spPr bwMode="auto">
          <a:xfrm flipH="1">
            <a:off x="1152525" y="3494088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6" name="Line 22"/>
          <p:cNvSpPr>
            <a:spLocks noChangeShapeType="1"/>
          </p:cNvSpPr>
          <p:nvPr/>
        </p:nvSpPr>
        <p:spPr bwMode="auto">
          <a:xfrm>
            <a:off x="1393825" y="3513138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69" name="Group 44"/>
          <p:cNvGrpSpPr>
            <a:grpSpLocks/>
          </p:cNvGrpSpPr>
          <p:nvPr/>
        </p:nvGrpSpPr>
        <p:grpSpPr bwMode="auto">
          <a:xfrm>
            <a:off x="666187" y="3337113"/>
            <a:ext cx="328359" cy="310623"/>
            <a:chOff x="-44" y="1473"/>
            <a:chExt cx="981" cy="1105"/>
          </a:xfrm>
        </p:grpSpPr>
        <p:pic>
          <p:nvPicPr>
            <p:cNvPr id="1813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0" name="Group 44"/>
          <p:cNvGrpSpPr>
            <a:grpSpLocks/>
          </p:cNvGrpSpPr>
          <p:nvPr/>
        </p:nvGrpSpPr>
        <p:grpSpPr bwMode="auto">
          <a:xfrm>
            <a:off x="900729" y="3632280"/>
            <a:ext cx="328359" cy="310623"/>
            <a:chOff x="-44" y="1473"/>
            <a:chExt cx="981" cy="1105"/>
          </a:xfrm>
        </p:grpSpPr>
        <p:pic>
          <p:nvPicPr>
            <p:cNvPr id="1813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1" name="Group 44"/>
          <p:cNvGrpSpPr>
            <a:grpSpLocks/>
          </p:cNvGrpSpPr>
          <p:nvPr/>
        </p:nvGrpSpPr>
        <p:grpSpPr bwMode="auto">
          <a:xfrm>
            <a:off x="1205633" y="3651958"/>
            <a:ext cx="328359" cy="310623"/>
            <a:chOff x="-44" y="1473"/>
            <a:chExt cx="981" cy="1105"/>
          </a:xfrm>
        </p:grpSpPr>
        <p:pic>
          <p:nvPicPr>
            <p:cNvPr id="18139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30" name="Line 21"/>
          <p:cNvSpPr>
            <a:spLocks noChangeShapeType="1"/>
          </p:cNvSpPr>
          <p:nvPr/>
        </p:nvSpPr>
        <p:spPr bwMode="auto">
          <a:xfrm>
            <a:off x="1520825" y="3468688"/>
            <a:ext cx="219075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31" name="Line 22"/>
          <p:cNvSpPr>
            <a:spLocks noChangeShapeType="1"/>
          </p:cNvSpPr>
          <p:nvPr/>
        </p:nvSpPr>
        <p:spPr bwMode="auto">
          <a:xfrm flipH="1">
            <a:off x="1654175" y="3787775"/>
            <a:ext cx="69850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32" name="Line 22"/>
          <p:cNvSpPr>
            <a:spLocks noChangeShapeType="1"/>
          </p:cNvSpPr>
          <p:nvPr/>
        </p:nvSpPr>
        <p:spPr bwMode="auto">
          <a:xfrm>
            <a:off x="1889125" y="3794125"/>
            <a:ext cx="41275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33" name="Line 20"/>
          <p:cNvSpPr>
            <a:spLocks noChangeShapeType="1"/>
          </p:cNvSpPr>
          <p:nvPr/>
        </p:nvSpPr>
        <p:spPr bwMode="auto">
          <a:xfrm flipH="1">
            <a:off x="1828800" y="3717925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76" name="Group 44"/>
          <p:cNvGrpSpPr>
            <a:grpSpLocks/>
          </p:cNvGrpSpPr>
          <p:nvPr/>
        </p:nvGrpSpPr>
        <p:grpSpPr bwMode="auto">
          <a:xfrm>
            <a:off x="1439164" y="3892842"/>
            <a:ext cx="328359" cy="310623"/>
            <a:chOff x="-44" y="1473"/>
            <a:chExt cx="981" cy="1105"/>
          </a:xfrm>
        </p:grpSpPr>
        <p:pic>
          <p:nvPicPr>
            <p:cNvPr id="18139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7" name="Group 44"/>
          <p:cNvGrpSpPr>
            <a:grpSpLocks/>
          </p:cNvGrpSpPr>
          <p:nvPr/>
        </p:nvGrpSpPr>
        <p:grpSpPr bwMode="auto">
          <a:xfrm>
            <a:off x="1703023" y="3936948"/>
            <a:ext cx="328359" cy="310623"/>
            <a:chOff x="-44" y="1473"/>
            <a:chExt cx="981" cy="1105"/>
          </a:xfrm>
        </p:grpSpPr>
        <p:pic>
          <p:nvPicPr>
            <p:cNvPr id="1813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3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3365500"/>
            <a:ext cx="390525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273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3633788"/>
            <a:ext cx="392112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80" name="Group 44"/>
          <p:cNvGrpSpPr>
            <a:grpSpLocks/>
          </p:cNvGrpSpPr>
          <p:nvPr/>
        </p:nvGrpSpPr>
        <p:grpSpPr bwMode="auto">
          <a:xfrm>
            <a:off x="1948686" y="3587498"/>
            <a:ext cx="328359" cy="310623"/>
            <a:chOff x="-44" y="1473"/>
            <a:chExt cx="981" cy="1105"/>
          </a:xfrm>
        </p:grpSpPr>
        <p:pic>
          <p:nvPicPr>
            <p:cNvPr id="18138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39" name="Line 20"/>
          <p:cNvSpPr>
            <a:spLocks noChangeShapeType="1"/>
          </p:cNvSpPr>
          <p:nvPr/>
        </p:nvSpPr>
        <p:spPr bwMode="auto">
          <a:xfrm flipH="1">
            <a:off x="3363913" y="363696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0" name="Line 21"/>
          <p:cNvSpPr>
            <a:spLocks noChangeShapeType="1"/>
          </p:cNvSpPr>
          <p:nvPr/>
        </p:nvSpPr>
        <p:spPr bwMode="auto">
          <a:xfrm flipH="1">
            <a:off x="3587750" y="3667125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1" name="Line 22"/>
          <p:cNvSpPr>
            <a:spLocks noChangeShapeType="1"/>
          </p:cNvSpPr>
          <p:nvPr/>
        </p:nvSpPr>
        <p:spPr bwMode="auto">
          <a:xfrm>
            <a:off x="3829050" y="3686175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84" name="Group 44"/>
          <p:cNvGrpSpPr>
            <a:grpSpLocks/>
          </p:cNvGrpSpPr>
          <p:nvPr/>
        </p:nvGrpSpPr>
        <p:grpSpPr bwMode="auto">
          <a:xfrm>
            <a:off x="3186502" y="3516927"/>
            <a:ext cx="328359" cy="310623"/>
            <a:chOff x="-44" y="1473"/>
            <a:chExt cx="981" cy="1105"/>
          </a:xfrm>
        </p:grpSpPr>
        <p:pic>
          <p:nvPicPr>
            <p:cNvPr id="18138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85" name="Group 44"/>
          <p:cNvGrpSpPr>
            <a:grpSpLocks/>
          </p:cNvGrpSpPr>
          <p:nvPr/>
        </p:nvGrpSpPr>
        <p:grpSpPr bwMode="auto">
          <a:xfrm>
            <a:off x="3336123" y="3805310"/>
            <a:ext cx="328359" cy="310623"/>
            <a:chOff x="-44" y="1473"/>
            <a:chExt cx="981" cy="1105"/>
          </a:xfrm>
        </p:grpSpPr>
        <p:pic>
          <p:nvPicPr>
            <p:cNvPr id="18138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86" name="Group 44"/>
          <p:cNvGrpSpPr>
            <a:grpSpLocks/>
          </p:cNvGrpSpPr>
          <p:nvPr/>
        </p:nvGrpSpPr>
        <p:grpSpPr bwMode="auto">
          <a:xfrm>
            <a:off x="3641028" y="3824987"/>
            <a:ext cx="328359" cy="310623"/>
            <a:chOff x="-44" y="1473"/>
            <a:chExt cx="981" cy="1105"/>
          </a:xfrm>
        </p:grpSpPr>
        <p:pic>
          <p:nvPicPr>
            <p:cNvPr id="18138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45" name="Line 20"/>
          <p:cNvSpPr>
            <a:spLocks noChangeShapeType="1"/>
          </p:cNvSpPr>
          <p:nvPr/>
        </p:nvSpPr>
        <p:spPr bwMode="auto">
          <a:xfrm flipH="1" flipV="1">
            <a:off x="2773363" y="3667125"/>
            <a:ext cx="34925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6" name="Line 21"/>
          <p:cNvSpPr>
            <a:spLocks noChangeShapeType="1"/>
          </p:cNvSpPr>
          <p:nvPr/>
        </p:nvSpPr>
        <p:spPr bwMode="auto">
          <a:xfrm flipH="1">
            <a:off x="2505075" y="3636963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7" name="Line 22"/>
          <p:cNvSpPr>
            <a:spLocks noChangeShapeType="1"/>
          </p:cNvSpPr>
          <p:nvPr/>
        </p:nvSpPr>
        <p:spPr bwMode="auto">
          <a:xfrm>
            <a:off x="2746375" y="3656013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90" name="Group 44"/>
          <p:cNvGrpSpPr>
            <a:grpSpLocks/>
          </p:cNvGrpSpPr>
          <p:nvPr/>
        </p:nvGrpSpPr>
        <p:grpSpPr bwMode="auto">
          <a:xfrm>
            <a:off x="2855919" y="3771381"/>
            <a:ext cx="328359" cy="310623"/>
            <a:chOff x="-44" y="1473"/>
            <a:chExt cx="981" cy="1105"/>
          </a:xfrm>
        </p:grpSpPr>
        <p:pic>
          <p:nvPicPr>
            <p:cNvPr id="18137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91" name="Group 44"/>
          <p:cNvGrpSpPr>
            <a:grpSpLocks/>
          </p:cNvGrpSpPr>
          <p:nvPr/>
        </p:nvGrpSpPr>
        <p:grpSpPr bwMode="auto">
          <a:xfrm>
            <a:off x="2253389" y="3774775"/>
            <a:ext cx="328359" cy="310623"/>
            <a:chOff x="-44" y="1473"/>
            <a:chExt cx="981" cy="1105"/>
          </a:xfrm>
        </p:grpSpPr>
        <p:pic>
          <p:nvPicPr>
            <p:cNvPr id="18137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92" name="Group 44"/>
          <p:cNvGrpSpPr>
            <a:grpSpLocks/>
          </p:cNvGrpSpPr>
          <p:nvPr/>
        </p:nvGrpSpPr>
        <p:grpSpPr bwMode="auto">
          <a:xfrm>
            <a:off x="2558293" y="3794453"/>
            <a:ext cx="328359" cy="310623"/>
            <a:chOff x="-44" y="1473"/>
            <a:chExt cx="981" cy="1105"/>
          </a:xfrm>
        </p:grpSpPr>
        <p:pic>
          <p:nvPicPr>
            <p:cNvPr id="18137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508375"/>
            <a:ext cx="392113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2752" name="Line 20"/>
          <p:cNvSpPr>
            <a:spLocks noChangeShapeType="1"/>
          </p:cNvSpPr>
          <p:nvPr/>
        </p:nvSpPr>
        <p:spPr bwMode="auto">
          <a:xfrm flipH="1">
            <a:off x="3846513" y="368776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275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0" y="3538538"/>
            <a:ext cx="392113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96" name="Group 44"/>
          <p:cNvGrpSpPr>
            <a:grpSpLocks/>
          </p:cNvGrpSpPr>
          <p:nvPr/>
        </p:nvGrpSpPr>
        <p:grpSpPr bwMode="auto">
          <a:xfrm>
            <a:off x="3941686" y="3547462"/>
            <a:ext cx="328359" cy="310623"/>
            <a:chOff x="-44" y="1473"/>
            <a:chExt cx="981" cy="1105"/>
          </a:xfrm>
        </p:grpSpPr>
        <p:pic>
          <p:nvPicPr>
            <p:cNvPr id="18137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5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38" y="2371725"/>
            <a:ext cx="53975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98" name="Group 906"/>
          <p:cNvGrpSpPr>
            <a:grpSpLocks/>
          </p:cNvGrpSpPr>
          <p:nvPr/>
        </p:nvGrpSpPr>
        <p:grpSpPr bwMode="auto">
          <a:xfrm>
            <a:off x="3049940" y="1757677"/>
            <a:ext cx="211953" cy="373659"/>
            <a:chOff x="4140" y="429"/>
            <a:chExt cx="1425" cy="2396"/>
          </a:xfrm>
        </p:grpSpPr>
        <p:sp>
          <p:nvSpPr>
            <p:cNvPr id="18134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00" name="Rectangle 908"/>
            <p:cNvSpPr>
              <a:spLocks noChangeArrowheads="1"/>
            </p:cNvSpPr>
            <p:nvPr/>
          </p:nvSpPr>
          <p:spPr bwMode="auto">
            <a:xfrm>
              <a:off x="4202" y="427"/>
              <a:ext cx="1057" cy="2290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4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4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03" name="Rectangle 911"/>
            <p:cNvSpPr>
              <a:spLocks noChangeArrowheads="1"/>
            </p:cNvSpPr>
            <p:nvPr/>
          </p:nvSpPr>
          <p:spPr bwMode="auto">
            <a:xfrm>
              <a:off x="4212" y="692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4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829" name="AutoShape 913"/>
              <p:cNvSpPr>
                <a:spLocks noChangeArrowheads="1"/>
              </p:cNvSpPr>
              <p:nvPr/>
            </p:nvSpPr>
            <p:spPr bwMode="auto">
              <a:xfrm>
                <a:off x="610" y="2571"/>
                <a:ext cx="73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30" name="AutoShape 914"/>
              <p:cNvSpPr>
                <a:spLocks noChangeArrowheads="1"/>
              </p:cNvSpPr>
              <p:nvPr/>
            </p:nvSpPr>
            <p:spPr bwMode="auto">
              <a:xfrm>
                <a:off x="624" y="2591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05" name="Rectangle 915"/>
            <p:cNvSpPr>
              <a:spLocks noChangeArrowheads="1"/>
            </p:cNvSpPr>
            <p:nvPr/>
          </p:nvSpPr>
          <p:spPr bwMode="auto">
            <a:xfrm>
              <a:off x="4223" y="1017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4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827" name="AutoShape 91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7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8" name="AutoShape 918"/>
              <p:cNvSpPr>
                <a:spLocks noChangeArrowheads="1"/>
              </p:cNvSpPr>
              <p:nvPr/>
            </p:nvSpPr>
            <p:spPr bwMode="auto">
              <a:xfrm>
                <a:off x="626" y="2582"/>
                <a:ext cx="70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07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598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08" name="Rectangle 920"/>
            <p:cNvSpPr>
              <a:spLocks noChangeArrowheads="1"/>
            </p:cNvSpPr>
            <p:nvPr/>
          </p:nvSpPr>
          <p:spPr bwMode="auto">
            <a:xfrm>
              <a:off x="4223" y="1659"/>
              <a:ext cx="598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51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825" name="AutoShape 922"/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6" name="AutoShape 923"/>
              <p:cNvSpPr>
                <a:spLocks noChangeArrowheads="1"/>
              </p:cNvSpPr>
              <p:nvPr/>
            </p:nvSpPr>
            <p:spPr bwMode="auto">
              <a:xfrm>
                <a:off x="628" y="2588"/>
                <a:ext cx="74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135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135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2823" name="AutoShape 926"/>
              <p:cNvSpPr>
                <a:spLocks noChangeArrowheads="1"/>
              </p:cNvSpPr>
              <p:nvPr/>
            </p:nvSpPr>
            <p:spPr bwMode="auto">
              <a:xfrm>
                <a:off x="609" y="2564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4" name="AutoShape 927"/>
              <p:cNvSpPr>
                <a:spLocks noChangeArrowheads="1"/>
              </p:cNvSpPr>
              <p:nvPr/>
            </p:nvSpPr>
            <p:spPr bwMode="auto">
              <a:xfrm>
                <a:off x="623" y="2584"/>
                <a:ext cx="70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12" name="Rectangle 928"/>
            <p:cNvSpPr>
              <a:spLocks noChangeArrowheads="1"/>
            </p:cNvSpPr>
            <p:nvPr/>
          </p:nvSpPr>
          <p:spPr bwMode="auto">
            <a:xfrm>
              <a:off x="5248" y="427"/>
              <a:ext cx="7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5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5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15" name="Oval 931"/>
            <p:cNvSpPr>
              <a:spLocks noChangeArrowheads="1"/>
            </p:cNvSpPr>
            <p:nvPr/>
          </p:nvSpPr>
          <p:spPr bwMode="auto">
            <a:xfrm>
              <a:off x="5514" y="2616"/>
              <a:ext cx="53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5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17" name="AutoShape 933"/>
            <p:cNvSpPr>
              <a:spLocks noChangeArrowheads="1"/>
            </p:cNvSpPr>
            <p:nvPr/>
          </p:nvSpPr>
          <p:spPr bwMode="auto">
            <a:xfrm>
              <a:off x="4138" y="2687"/>
              <a:ext cx="1206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18" name="AutoShape 934"/>
            <p:cNvSpPr>
              <a:spLocks noChangeArrowheads="1"/>
            </p:cNvSpPr>
            <p:nvPr/>
          </p:nvSpPr>
          <p:spPr bwMode="auto">
            <a:xfrm>
              <a:off x="4202" y="2717"/>
              <a:ext cx="1078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19" name="Oval 935"/>
            <p:cNvSpPr>
              <a:spLocks noChangeArrowheads="1"/>
            </p:cNvSpPr>
            <p:nvPr/>
          </p:nvSpPr>
          <p:spPr bwMode="auto">
            <a:xfrm>
              <a:off x="4308" y="2381"/>
              <a:ext cx="160" cy="15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0" name="Oval 936"/>
            <p:cNvSpPr>
              <a:spLocks noChangeArrowheads="1"/>
            </p:cNvSpPr>
            <p:nvPr/>
          </p:nvSpPr>
          <p:spPr bwMode="auto">
            <a:xfrm>
              <a:off x="4490" y="239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1" name="Oval 937"/>
            <p:cNvSpPr>
              <a:spLocks noChangeArrowheads="1"/>
            </p:cNvSpPr>
            <p:nvPr/>
          </p:nvSpPr>
          <p:spPr bwMode="auto">
            <a:xfrm>
              <a:off x="4661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2" name="Rectangle 938"/>
            <p:cNvSpPr>
              <a:spLocks noChangeArrowheads="1"/>
            </p:cNvSpPr>
            <p:nvPr/>
          </p:nvSpPr>
          <p:spPr bwMode="auto">
            <a:xfrm>
              <a:off x="5066" y="1832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81300" name="Group 906"/>
          <p:cNvGrpSpPr>
            <a:grpSpLocks/>
          </p:cNvGrpSpPr>
          <p:nvPr/>
        </p:nvGrpSpPr>
        <p:grpSpPr bwMode="auto">
          <a:xfrm>
            <a:off x="3398720" y="2086772"/>
            <a:ext cx="211953" cy="373659"/>
            <a:chOff x="4140" y="429"/>
            <a:chExt cx="1425" cy="2396"/>
          </a:xfrm>
        </p:grpSpPr>
        <p:sp>
          <p:nvSpPr>
            <p:cNvPr id="18130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0" name="Rectangle 908"/>
            <p:cNvSpPr>
              <a:spLocks noChangeArrowheads="1"/>
            </p:cNvSpPr>
            <p:nvPr/>
          </p:nvSpPr>
          <p:spPr bwMode="auto">
            <a:xfrm>
              <a:off x="4205" y="434"/>
              <a:ext cx="1046" cy="2280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0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0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3" name="Rectangle 911"/>
            <p:cNvSpPr>
              <a:spLocks noChangeArrowheads="1"/>
            </p:cNvSpPr>
            <p:nvPr/>
          </p:nvSpPr>
          <p:spPr bwMode="auto">
            <a:xfrm>
              <a:off x="4216" y="699"/>
              <a:ext cx="587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0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789" name="AutoShape 91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9" cy="17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90" name="AutoShape 914"/>
              <p:cNvSpPr>
                <a:spLocks noChangeArrowheads="1"/>
              </p:cNvSpPr>
              <p:nvPr/>
            </p:nvSpPr>
            <p:spPr bwMode="auto">
              <a:xfrm>
                <a:off x="628" y="2588"/>
                <a:ext cx="693" cy="13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65" name="Rectangle 915"/>
            <p:cNvSpPr>
              <a:spLocks noChangeArrowheads="1"/>
            </p:cNvSpPr>
            <p:nvPr/>
          </p:nvSpPr>
          <p:spPr bwMode="auto">
            <a:xfrm>
              <a:off x="4226" y="1024"/>
              <a:ext cx="587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0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787" name="AutoShape 917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8" name="AutoShape 918"/>
              <p:cNvSpPr>
                <a:spLocks noChangeArrowheads="1"/>
              </p:cNvSpPr>
              <p:nvPr/>
            </p:nvSpPr>
            <p:spPr bwMode="auto">
              <a:xfrm>
                <a:off x="630" y="2589"/>
                <a:ext cx="693" cy="13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67" name="Rectangle 919"/>
            <p:cNvSpPr>
              <a:spLocks noChangeArrowheads="1"/>
            </p:cNvSpPr>
            <p:nvPr/>
          </p:nvSpPr>
          <p:spPr bwMode="auto">
            <a:xfrm>
              <a:off x="4216" y="1360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68" name="Rectangle 920"/>
            <p:cNvSpPr>
              <a:spLocks noChangeArrowheads="1"/>
            </p:cNvSpPr>
            <p:nvPr/>
          </p:nvSpPr>
          <p:spPr bwMode="auto">
            <a:xfrm>
              <a:off x="4226" y="1656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11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785" name="AutoShape 922"/>
              <p:cNvSpPr>
                <a:spLocks noChangeArrowheads="1"/>
              </p:cNvSpPr>
              <p:nvPr/>
            </p:nvSpPr>
            <p:spPr bwMode="auto">
              <a:xfrm>
                <a:off x="618" y="2604"/>
                <a:ext cx="718" cy="10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6" name="AutoShape 923"/>
              <p:cNvSpPr>
                <a:spLocks noChangeArrowheads="1"/>
              </p:cNvSpPr>
              <p:nvPr/>
            </p:nvSpPr>
            <p:spPr bwMode="auto">
              <a:xfrm>
                <a:off x="632" y="2622"/>
                <a:ext cx="691" cy="6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131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131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2783" name="AutoShape 926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678" cy="17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4" name="AutoShape 927"/>
              <p:cNvSpPr>
                <a:spLocks noChangeArrowheads="1"/>
              </p:cNvSpPr>
              <p:nvPr/>
            </p:nvSpPr>
            <p:spPr bwMode="auto">
              <a:xfrm>
                <a:off x="627" y="2591"/>
                <a:ext cx="651" cy="13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72" name="Rectangle 928"/>
            <p:cNvSpPr>
              <a:spLocks noChangeArrowheads="1"/>
            </p:cNvSpPr>
            <p:nvPr/>
          </p:nvSpPr>
          <p:spPr bwMode="auto">
            <a:xfrm>
              <a:off x="5251" y="434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1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1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75" name="Oval 931"/>
            <p:cNvSpPr>
              <a:spLocks noChangeArrowheads="1"/>
            </p:cNvSpPr>
            <p:nvPr/>
          </p:nvSpPr>
          <p:spPr bwMode="auto">
            <a:xfrm>
              <a:off x="5518" y="2612"/>
              <a:ext cx="43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1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77" name="AutoShape 933"/>
            <p:cNvSpPr>
              <a:spLocks noChangeArrowheads="1"/>
            </p:cNvSpPr>
            <p:nvPr/>
          </p:nvSpPr>
          <p:spPr bwMode="auto">
            <a:xfrm>
              <a:off x="4141" y="2684"/>
              <a:ext cx="1195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78" name="AutoShape 934"/>
            <p:cNvSpPr>
              <a:spLocks noChangeArrowheads="1"/>
            </p:cNvSpPr>
            <p:nvPr/>
          </p:nvSpPr>
          <p:spPr bwMode="auto">
            <a:xfrm>
              <a:off x="4205" y="2714"/>
              <a:ext cx="1067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79" name="Oval 935"/>
            <p:cNvSpPr>
              <a:spLocks noChangeArrowheads="1"/>
            </p:cNvSpPr>
            <p:nvPr/>
          </p:nvSpPr>
          <p:spPr bwMode="auto">
            <a:xfrm>
              <a:off x="4312" y="2389"/>
              <a:ext cx="14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0" name="Oval 936"/>
            <p:cNvSpPr>
              <a:spLocks noChangeArrowheads="1"/>
            </p:cNvSpPr>
            <p:nvPr/>
          </p:nvSpPr>
          <p:spPr bwMode="auto">
            <a:xfrm>
              <a:off x="4482" y="2389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1" name="Oval 937"/>
            <p:cNvSpPr>
              <a:spLocks noChangeArrowheads="1"/>
            </p:cNvSpPr>
            <p:nvPr/>
          </p:nvSpPr>
          <p:spPr bwMode="auto">
            <a:xfrm>
              <a:off x="4664" y="2378"/>
              <a:ext cx="14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2" name="Rectangle 938"/>
            <p:cNvSpPr>
              <a:spLocks noChangeArrowheads="1"/>
            </p:cNvSpPr>
            <p:nvPr/>
          </p:nvSpPr>
          <p:spPr bwMode="auto">
            <a:xfrm>
              <a:off x="5059" y="1839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857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VLANs: motivation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8413" y="1365250"/>
            <a:ext cx="3911600" cy="38957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latin typeface="Gill Sans MT" charset="0"/>
                <a:cs typeface="+mn-cs"/>
              </a:rPr>
              <a:t>consider</a:t>
            </a:r>
            <a:r>
              <a:rPr lang="en-US" i="1" dirty="0">
                <a:latin typeface="Gill Sans MT" charset="0"/>
                <a:cs typeface="+mn-cs"/>
              </a:rPr>
              <a:t>: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CS user moves office to EE, but wants connect to CS switch?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single broadcast domain: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all layer-2 broadcast traffic (ARP, DHCP, unknown location of destination MAC address) must cross entire LAN 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security/privacy, efficiency issues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72711" name="Text Box 86"/>
          <p:cNvSpPr txBox="1">
            <a:spLocks noChangeArrowheads="1"/>
          </p:cNvSpPr>
          <p:nvPr/>
        </p:nvSpPr>
        <p:spPr bwMode="auto">
          <a:xfrm>
            <a:off x="346075" y="3976688"/>
            <a:ext cx="1019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Computer </a:t>
            </a:r>
          </a:p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Science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12" name="Text Box 87"/>
          <p:cNvSpPr txBox="1">
            <a:spLocks noChangeArrowheads="1"/>
          </p:cNvSpPr>
          <p:nvPr/>
        </p:nvSpPr>
        <p:spPr bwMode="auto">
          <a:xfrm>
            <a:off x="2009775" y="4227513"/>
            <a:ext cx="11414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Electrical</a:t>
            </a:r>
          </a:p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13" name="Text Box 88"/>
          <p:cNvSpPr txBox="1">
            <a:spLocks noChangeArrowheads="1"/>
          </p:cNvSpPr>
          <p:nvPr/>
        </p:nvSpPr>
        <p:spPr bwMode="auto">
          <a:xfrm>
            <a:off x="3500438" y="4068763"/>
            <a:ext cx="1139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Computer</a:t>
            </a:r>
          </a:p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154" name="Group 347"/>
          <p:cNvGrpSpPr>
            <a:grpSpLocks/>
          </p:cNvGrpSpPr>
          <p:nvPr/>
        </p:nvGrpSpPr>
        <p:grpSpPr bwMode="auto">
          <a:xfrm>
            <a:off x="1620192" y="1815942"/>
            <a:ext cx="518892" cy="300522"/>
            <a:chOff x="1871277" y="1576300"/>
            <a:chExt cx="1128371" cy="437861"/>
          </a:xfrm>
        </p:grpSpPr>
        <p:sp>
          <p:nvSpPr>
            <p:cNvPr id="155" name="Oval 154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9" name="Freeform 158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" name="Freeform 15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62" name="Straight Connector 161"/>
            <p:cNvCxnSpPr>
              <a:endCxn id="15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1435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13"/>
          <p:cNvSpPr>
            <a:spLocks noChangeArrowheads="1"/>
          </p:cNvSpPr>
          <p:nvPr/>
        </p:nvSpPr>
        <p:spPr bwMode="auto">
          <a:xfrm>
            <a:off x="7543800" y="210502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3736" name="Rectangle 212"/>
          <p:cNvSpPr>
            <a:spLocks noChangeArrowheads="1"/>
          </p:cNvSpPr>
          <p:nvPr/>
        </p:nvSpPr>
        <p:spPr bwMode="auto">
          <a:xfrm>
            <a:off x="5470525" y="188912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3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VLANs</a:t>
            </a:r>
          </a:p>
        </p:txBody>
      </p:sp>
      <p:sp>
        <p:nvSpPr>
          <p:cNvPr id="73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7338" y="355600"/>
            <a:ext cx="4926012" cy="1625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port-based VLAN: </a:t>
            </a:r>
            <a:r>
              <a:rPr lang="en-US" sz="2400" dirty="0">
                <a:latin typeface="Gill Sans MT" charset="0"/>
                <a:cs typeface="+mn-cs"/>
              </a:rPr>
              <a:t>switch ports grouped (by switch management software) so that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single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physical switch ……</a:t>
            </a:r>
          </a:p>
          <a:p>
            <a:pPr>
              <a:defRPr/>
            </a:pPr>
            <a:endParaRPr lang="en-US" sz="2000" dirty="0">
              <a:latin typeface="Gill Sans MT" charset="0"/>
              <a:cs typeface="+mn-cs"/>
            </a:endParaRPr>
          </a:p>
        </p:txBody>
      </p:sp>
      <p:sp>
        <p:nvSpPr>
          <p:cNvPr id="73739" name="Text Box 85"/>
          <p:cNvSpPr txBox="1">
            <a:spLocks noChangeArrowheads="1"/>
          </p:cNvSpPr>
          <p:nvPr/>
        </p:nvSpPr>
        <p:spPr bwMode="auto">
          <a:xfrm>
            <a:off x="681038" y="2265363"/>
            <a:ext cx="2944812" cy="246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200" i="0" dirty="0">
                <a:solidFill>
                  <a:srgbClr val="000000"/>
                </a:solidFill>
                <a:latin typeface="Arial" charset="0"/>
                <a:cs typeface="Arial" charset="0"/>
              </a:rPr>
              <a:t>switch(es) supporting VLAN capabilities can be configured to define multiple </a:t>
            </a:r>
            <a:r>
              <a:rPr lang="en-US" sz="2200" b="1" u="sng" dirty="0">
                <a:solidFill>
                  <a:srgbClr val="CC0000"/>
                </a:solidFill>
                <a:latin typeface="Arial" charset="0"/>
                <a:cs typeface="Arial" charset="0"/>
              </a:rPr>
              <a:t>virtual</a:t>
            </a:r>
            <a:r>
              <a:rPr lang="en-US" sz="2200" i="0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Arial" charset="0"/>
                <a:cs typeface="Arial" charset="0"/>
              </a:rPr>
              <a:t>LANS over single physical LAN infrastructure.</a:t>
            </a:r>
          </a:p>
        </p:txBody>
      </p:sp>
      <p:sp>
        <p:nvSpPr>
          <p:cNvPr id="73740" name="Rectangle 86"/>
          <p:cNvSpPr>
            <a:spLocks noChangeArrowheads="1"/>
          </p:cNvSpPr>
          <p:nvPr/>
        </p:nvSpPr>
        <p:spPr bwMode="auto">
          <a:xfrm>
            <a:off x="482600" y="1919288"/>
            <a:ext cx="3216275" cy="281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3741" name="Text Box 87"/>
          <p:cNvSpPr txBox="1">
            <a:spLocks noChangeArrowheads="1"/>
          </p:cNvSpPr>
          <p:nvPr/>
        </p:nvSpPr>
        <p:spPr bwMode="auto">
          <a:xfrm>
            <a:off x="642938" y="1543050"/>
            <a:ext cx="1836737" cy="708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cs typeface="Arial" charset="0"/>
              </a:rPr>
              <a:t>Virtual Local </a:t>
            </a:r>
          </a:p>
          <a:p>
            <a:pPr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cs typeface="Arial" charset="0"/>
              </a:rPr>
              <a:t>Area Network</a:t>
            </a:r>
          </a:p>
        </p:txBody>
      </p:sp>
      <p:sp>
        <p:nvSpPr>
          <p:cNvPr id="182282" name="Rectangle 80"/>
          <p:cNvSpPr>
            <a:spLocks noChangeArrowheads="1"/>
          </p:cNvSpPr>
          <p:nvPr/>
        </p:nvSpPr>
        <p:spPr bwMode="auto">
          <a:xfrm>
            <a:off x="5462588" y="209867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3" name="Rectangle 77"/>
          <p:cNvSpPr>
            <a:spLocks noChangeArrowheads="1"/>
          </p:cNvSpPr>
          <p:nvPr/>
        </p:nvSpPr>
        <p:spPr bwMode="auto">
          <a:xfrm>
            <a:off x="7534275" y="187960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4" name="Rectangle 76"/>
          <p:cNvSpPr>
            <a:spLocks noChangeArrowheads="1"/>
          </p:cNvSpPr>
          <p:nvPr/>
        </p:nvSpPr>
        <p:spPr bwMode="auto">
          <a:xfrm>
            <a:off x="6643688" y="188436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5" name="Rectangle 75"/>
          <p:cNvSpPr>
            <a:spLocks noChangeArrowheads="1"/>
          </p:cNvSpPr>
          <p:nvPr/>
        </p:nvSpPr>
        <p:spPr bwMode="auto">
          <a:xfrm>
            <a:off x="5748338" y="1884363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6" name="Rectangle 2"/>
          <p:cNvSpPr>
            <a:spLocks noChangeArrowheads="1"/>
          </p:cNvSpPr>
          <p:nvPr/>
        </p:nvSpPr>
        <p:spPr bwMode="auto">
          <a:xfrm>
            <a:off x="5462588" y="187642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7" name="Line 3"/>
          <p:cNvSpPr>
            <a:spLocks noChangeShapeType="1"/>
          </p:cNvSpPr>
          <p:nvPr/>
        </p:nvSpPr>
        <p:spPr bwMode="auto">
          <a:xfrm>
            <a:off x="5464175" y="209232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88" name="Text Box 6"/>
          <p:cNvSpPr txBox="1">
            <a:spLocks noChangeArrowheads="1"/>
          </p:cNvSpPr>
          <p:nvPr/>
        </p:nvSpPr>
        <p:spPr bwMode="auto">
          <a:xfrm>
            <a:off x="5380038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2289" name="Line 7"/>
          <p:cNvSpPr>
            <a:spLocks noChangeShapeType="1"/>
          </p:cNvSpPr>
          <p:nvPr/>
        </p:nvSpPr>
        <p:spPr bwMode="auto">
          <a:xfrm>
            <a:off x="66436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0" name="AutoShape 8"/>
          <p:cNvSpPr>
            <a:spLocks noChangeArrowheads="1"/>
          </p:cNvSpPr>
          <p:nvPr/>
        </p:nvSpPr>
        <p:spPr bwMode="auto">
          <a:xfrm>
            <a:off x="5434013" y="161766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91" name="Freeform 9"/>
          <p:cNvSpPr>
            <a:spLocks/>
          </p:cNvSpPr>
          <p:nvPr/>
        </p:nvSpPr>
        <p:spPr bwMode="auto">
          <a:xfrm>
            <a:off x="7837488" y="1620838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2" name="Freeform 10"/>
          <p:cNvSpPr>
            <a:spLocks/>
          </p:cNvSpPr>
          <p:nvPr/>
        </p:nvSpPr>
        <p:spPr bwMode="auto">
          <a:xfrm>
            <a:off x="5835650" y="166528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3" name="Freeform 11"/>
          <p:cNvSpPr>
            <a:spLocks/>
          </p:cNvSpPr>
          <p:nvPr/>
        </p:nvSpPr>
        <p:spPr bwMode="auto">
          <a:xfrm>
            <a:off x="6308725" y="1665288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4" name="Line 17"/>
          <p:cNvSpPr>
            <a:spLocks noChangeShapeType="1"/>
          </p:cNvSpPr>
          <p:nvPr/>
        </p:nvSpPr>
        <p:spPr bwMode="auto">
          <a:xfrm>
            <a:off x="72437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5" name="Line 18"/>
          <p:cNvSpPr>
            <a:spLocks noChangeShapeType="1"/>
          </p:cNvSpPr>
          <p:nvPr/>
        </p:nvSpPr>
        <p:spPr bwMode="auto">
          <a:xfrm>
            <a:off x="60436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6" name="Line 21"/>
          <p:cNvSpPr>
            <a:spLocks noChangeShapeType="1"/>
          </p:cNvSpPr>
          <p:nvPr/>
        </p:nvSpPr>
        <p:spPr bwMode="auto">
          <a:xfrm>
            <a:off x="5753100" y="18780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7" name="Line 22"/>
          <p:cNvSpPr>
            <a:spLocks noChangeShapeType="1"/>
          </p:cNvSpPr>
          <p:nvPr/>
        </p:nvSpPr>
        <p:spPr bwMode="auto">
          <a:xfrm>
            <a:off x="546258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8" name="Line 23"/>
          <p:cNvSpPr>
            <a:spLocks noChangeShapeType="1"/>
          </p:cNvSpPr>
          <p:nvPr/>
        </p:nvSpPr>
        <p:spPr bwMode="auto">
          <a:xfrm>
            <a:off x="6324600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9" name="Line 24"/>
          <p:cNvSpPr>
            <a:spLocks noChangeShapeType="1"/>
          </p:cNvSpPr>
          <p:nvPr/>
        </p:nvSpPr>
        <p:spPr bwMode="auto">
          <a:xfrm>
            <a:off x="69484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0" name="Line 25"/>
          <p:cNvSpPr>
            <a:spLocks noChangeShapeType="1"/>
          </p:cNvSpPr>
          <p:nvPr/>
        </p:nvSpPr>
        <p:spPr bwMode="auto">
          <a:xfrm>
            <a:off x="7539038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1" name="Text Box 26"/>
          <p:cNvSpPr txBox="1">
            <a:spLocks noChangeArrowheads="1"/>
          </p:cNvSpPr>
          <p:nvPr/>
        </p:nvSpPr>
        <p:spPr bwMode="auto">
          <a:xfrm>
            <a:off x="6261100" y="20447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2302" name="Text Box 27"/>
          <p:cNvSpPr txBox="1">
            <a:spLocks noChangeArrowheads="1"/>
          </p:cNvSpPr>
          <p:nvPr/>
        </p:nvSpPr>
        <p:spPr bwMode="auto">
          <a:xfrm>
            <a:off x="6580188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2303" name="Text Box 28"/>
          <p:cNvSpPr txBox="1">
            <a:spLocks noChangeArrowheads="1"/>
          </p:cNvSpPr>
          <p:nvPr/>
        </p:nvSpPr>
        <p:spPr bwMode="auto">
          <a:xfrm>
            <a:off x="7456488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sp>
        <p:nvSpPr>
          <p:cNvPr id="182304" name="Text Box 29"/>
          <p:cNvSpPr txBox="1">
            <a:spLocks noChangeArrowheads="1"/>
          </p:cNvSpPr>
          <p:nvPr/>
        </p:nvSpPr>
        <p:spPr bwMode="auto">
          <a:xfrm>
            <a:off x="6561138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2305" name="Text Box 30"/>
          <p:cNvSpPr txBox="1">
            <a:spLocks noChangeArrowheads="1"/>
          </p:cNvSpPr>
          <p:nvPr/>
        </p:nvSpPr>
        <p:spPr bwMode="auto">
          <a:xfrm>
            <a:off x="5389563" y="20351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2306" name="Text Box 57"/>
          <p:cNvSpPr txBox="1">
            <a:spLocks noChangeArrowheads="1"/>
          </p:cNvSpPr>
          <p:nvPr/>
        </p:nvSpPr>
        <p:spPr bwMode="auto">
          <a:xfrm>
            <a:off x="6256338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2307" name="Line 61"/>
          <p:cNvSpPr>
            <a:spLocks noChangeShapeType="1"/>
          </p:cNvSpPr>
          <p:nvPr/>
        </p:nvSpPr>
        <p:spPr bwMode="auto">
          <a:xfrm flipH="1">
            <a:off x="4702175" y="2211388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8" name="Line 62"/>
          <p:cNvSpPr>
            <a:spLocks noChangeShapeType="1"/>
          </p:cNvSpPr>
          <p:nvPr/>
        </p:nvSpPr>
        <p:spPr bwMode="auto">
          <a:xfrm flipH="1">
            <a:off x="5087938" y="221138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9" name="Line 63"/>
          <p:cNvSpPr>
            <a:spLocks noChangeShapeType="1"/>
          </p:cNvSpPr>
          <p:nvPr/>
        </p:nvSpPr>
        <p:spPr bwMode="auto">
          <a:xfrm flipH="1">
            <a:off x="5807075" y="222726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0" name="Text Box 64"/>
          <p:cNvSpPr txBox="1">
            <a:spLocks noChangeArrowheads="1"/>
          </p:cNvSpPr>
          <p:nvPr/>
        </p:nvSpPr>
        <p:spPr bwMode="auto">
          <a:xfrm>
            <a:off x="7527925" y="25892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2311" name="Line 69"/>
          <p:cNvSpPr>
            <a:spLocks noChangeShapeType="1"/>
          </p:cNvSpPr>
          <p:nvPr/>
        </p:nvSpPr>
        <p:spPr bwMode="auto">
          <a:xfrm>
            <a:off x="6815138" y="221456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2" name="Line 70"/>
          <p:cNvSpPr>
            <a:spLocks noChangeShapeType="1"/>
          </p:cNvSpPr>
          <p:nvPr/>
        </p:nvSpPr>
        <p:spPr bwMode="auto">
          <a:xfrm>
            <a:off x="6805613" y="201295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3" name="Line 71"/>
          <p:cNvSpPr>
            <a:spLocks noChangeShapeType="1"/>
          </p:cNvSpPr>
          <p:nvPr/>
        </p:nvSpPr>
        <p:spPr bwMode="auto">
          <a:xfrm>
            <a:off x="7661275" y="195738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4" name="Text Box 72"/>
          <p:cNvSpPr txBox="1">
            <a:spLocks noChangeArrowheads="1"/>
          </p:cNvSpPr>
          <p:nvPr/>
        </p:nvSpPr>
        <p:spPr bwMode="auto">
          <a:xfrm>
            <a:off x="4692650" y="313213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2315" name="Text Box 73"/>
          <p:cNvSpPr txBox="1">
            <a:spLocks noChangeArrowheads="1"/>
          </p:cNvSpPr>
          <p:nvPr/>
        </p:nvSpPr>
        <p:spPr bwMode="auto">
          <a:xfrm>
            <a:off x="6854825" y="311943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2316" name="Text Box 74"/>
          <p:cNvSpPr txBox="1">
            <a:spLocks noChangeArrowheads="1"/>
          </p:cNvSpPr>
          <p:nvPr/>
        </p:nvSpPr>
        <p:spPr bwMode="auto">
          <a:xfrm>
            <a:off x="7451725" y="182562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2317" name="Oval 81"/>
          <p:cNvSpPr>
            <a:spLocks noChangeArrowheads="1"/>
          </p:cNvSpPr>
          <p:nvPr/>
        </p:nvSpPr>
        <p:spPr bwMode="auto">
          <a:xfrm>
            <a:off x="5578475" y="2190750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18" name="Oval 82"/>
          <p:cNvSpPr>
            <a:spLocks noChangeArrowheads="1"/>
          </p:cNvSpPr>
          <p:nvPr/>
        </p:nvSpPr>
        <p:spPr bwMode="auto">
          <a:xfrm>
            <a:off x="5870575" y="21875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19" name="Oval 83"/>
          <p:cNvSpPr>
            <a:spLocks noChangeArrowheads="1"/>
          </p:cNvSpPr>
          <p:nvPr/>
        </p:nvSpPr>
        <p:spPr bwMode="auto">
          <a:xfrm>
            <a:off x="6457950" y="219233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0" name="Oval 84"/>
          <p:cNvSpPr>
            <a:spLocks noChangeArrowheads="1"/>
          </p:cNvSpPr>
          <p:nvPr/>
        </p:nvSpPr>
        <p:spPr bwMode="auto">
          <a:xfrm>
            <a:off x="6789738" y="218916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1" name="Oval 85"/>
          <p:cNvSpPr>
            <a:spLocks noChangeArrowheads="1"/>
          </p:cNvSpPr>
          <p:nvPr/>
        </p:nvSpPr>
        <p:spPr bwMode="auto">
          <a:xfrm>
            <a:off x="6777038" y="197485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2" name="Oval 86"/>
          <p:cNvSpPr>
            <a:spLocks noChangeArrowheads="1"/>
          </p:cNvSpPr>
          <p:nvPr/>
        </p:nvSpPr>
        <p:spPr bwMode="auto">
          <a:xfrm>
            <a:off x="7651750" y="19716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3" name="Text Box 45"/>
          <p:cNvSpPr txBox="1">
            <a:spLocks noChangeArrowheads="1"/>
          </p:cNvSpPr>
          <p:nvPr/>
        </p:nvSpPr>
        <p:spPr bwMode="auto">
          <a:xfrm>
            <a:off x="5241925" y="25558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grpSp>
        <p:nvGrpSpPr>
          <p:cNvPr id="182324" name="Group 44"/>
          <p:cNvGrpSpPr>
            <a:grpSpLocks/>
          </p:cNvGrpSpPr>
          <p:nvPr/>
        </p:nvGrpSpPr>
        <p:grpSpPr bwMode="auto">
          <a:xfrm>
            <a:off x="4165600" y="2397125"/>
            <a:ext cx="609600" cy="558800"/>
            <a:chOff x="-44" y="1473"/>
            <a:chExt cx="981" cy="1105"/>
          </a:xfrm>
        </p:grpSpPr>
        <p:pic>
          <p:nvPicPr>
            <p:cNvPr id="18241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5" name="Group 44"/>
          <p:cNvGrpSpPr>
            <a:grpSpLocks/>
          </p:cNvGrpSpPr>
          <p:nvPr/>
        </p:nvGrpSpPr>
        <p:grpSpPr bwMode="auto">
          <a:xfrm>
            <a:off x="4694238" y="2489200"/>
            <a:ext cx="609600" cy="558800"/>
            <a:chOff x="-44" y="1473"/>
            <a:chExt cx="981" cy="1105"/>
          </a:xfrm>
        </p:grpSpPr>
        <p:pic>
          <p:nvPicPr>
            <p:cNvPr id="18241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6" name="Group 44"/>
          <p:cNvGrpSpPr>
            <a:grpSpLocks/>
          </p:cNvGrpSpPr>
          <p:nvPr/>
        </p:nvGrpSpPr>
        <p:grpSpPr bwMode="auto">
          <a:xfrm>
            <a:off x="5414963" y="2509838"/>
            <a:ext cx="609600" cy="558800"/>
            <a:chOff x="-44" y="1473"/>
            <a:chExt cx="981" cy="1105"/>
          </a:xfrm>
        </p:grpSpPr>
        <p:pic>
          <p:nvPicPr>
            <p:cNvPr id="18241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7" name="Group 44"/>
          <p:cNvGrpSpPr>
            <a:grpSpLocks/>
          </p:cNvGrpSpPr>
          <p:nvPr/>
        </p:nvGrpSpPr>
        <p:grpSpPr bwMode="auto">
          <a:xfrm>
            <a:off x="6430963" y="2530475"/>
            <a:ext cx="609600" cy="558800"/>
            <a:chOff x="-44" y="1473"/>
            <a:chExt cx="981" cy="1105"/>
          </a:xfrm>
        </p:grpSpPr>
        <p:pic>
          <p:nvPicPr>
            <p:cNvPr id="18240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8" name="Group 44"/>
          <p:cNvGrpSpPr>
            <a:grpSpLocks/>
          </p:cNvGrpSpPr>
          <p:nvPr/>
        </p:nvGrpSpPr>
        <p:grpSpPr bwMode="auto">
          <a:xfrm>
            <a:off x="6938963" y="2540000"/>
            <a:ext cx="609600" cy="558800"/>
            <a:chOff x="-44" y="1473"/>
            <a:chExt cx="981" cy="1105"/>
          </a:xfrm>
        </p:grpSpPr>
        <p:pic>
          <p:nvPicPr>
            <p:cNvPr id="18240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9" name="Group 44"/>
          <p:cNvGrpSpPr>
            <a:grpSpLocks/>
          </p:cNvGrpSpPr>
          <p:nvPr/>
        </p:nvGrpSpPr>
        <p:grpSpPr bwMode="auto">
          <a:xfrm>
            <a:off x="7802563" y="2357438"/>
            <a:ext cx="609600" cy="558800"/>
            <a:chOff x="-44" y="1473"/>
            <a:chExt cx="981" cy="1105"/>
          </a:xfrm>
        </p:grpSpPr>
        <p:pic>
          <p:nvPicPr>
            <p:cNvPr id="18240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902075" y="3695700"/>
            <a:ext cx="5334000" cy="2593975"/>
            <a:chOff x="3902075" y="3695700"/>
            <a:chExt cx="5334289" cy="2593975"/>
          </a:xfrm>
        </p:grpSpPr>
        <p:sp>
          <p:nvSpPr>
            <p:cNvPr id="182332" name="Cloud"/>
            <p:cNvSpPr>
              <a:spLocks noChangeAspect="1" noEditPoints="1" noChangeArrowheads="1"/>
            </p:cNvSpPr>
            <p:nvPr/>
          </p:nvSpPr>
          <p:spPr bwMode="auto">
            <a:xfrm>
              <a:off x="4560888" y="4090988"/>
              <a:ext cx="4516437" cy="121443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34" name="Rectangle 263"/>
            <p:cNvSpPr>
              <a:spLocks noChangeArrowheads="1"/>
            </p:cNvSpPr>
            <p:nvPr/>
          </p:nvSpPr>
          <p:spPr bwMode="auto">
            <a:xfrm>
              <a:off x="5135630" y="4583113"/>
              <a:ext cx="269890" cy="20478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73735" name="Rectangle 262"/>
            <p:cNvSpPr>
              <a:spLocks noChangeArrowheads="1"/>
            </p:cNvSpPr>
            <p:nvPr/>
          </p:nvSpPr>
          <p:spPr bwMode="auto">
            <a:xfrm>
              <a:off x="8064726" y="4811713"/>
              <a:ext cx="279415" cy="238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82335" name="Line 61"/>
            <p:cNvSpPr>
              <a:spLocks noChangeShapeType="1"/>
            </p:cNvSpPr>
            <p:nvPr/>
          </p:nvSpPr>
          <p:spPr bwMode="auto">
            <a:xfrm flipH="1">
              <a:off x="4364038" y="4911725"/>
              <a:ext cx="901700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36" name="Line 62"/>
            <p:cNvSpPr>
              <a:spLocks noChangeShapeType="1"/>
            </p:cNvSpPr>
            <p:nvPr/>
          </p:nvSpPr>
          <p:spPr bwMode="auto">
            <a:xfrm flipH="1">
              <a:off x="4749800" y="4911725"/>
              <a:ext cx="806450" cy="419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37" name="Line 63"/>
            <p:cNvSpPr>
              <a:spLocks noChangeShapeType="1"/>
            </p:cNvSpPr>
            <p:nvPr/>
          </p:nvSpPr>
          <p:spPr bwMode="auto">
            <a:xfrm flipH="1">
              <a:off x="5468938" y="4921250"/>
              <a:ext cx="684212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38" name="Text Box 72"/>
            <p:cNvSpPr txBox="1">
              <a:spLocks noChangeArrowheads="1"/>
            </p:cNvSpPr>
            <p:nvPr/>
          </p:nvSpPr>
          <p:spPr bwMode="auto">
            <a:xfrm>
              <a:off x="4354513" y="5832475"/>
              <a:ext cx="165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Electrical Engineering</a:t>
              </a:r>
            </a:p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(VLAN ports 1-8)</a:t>
              </a:r>
            </a:p>
          </p:txBody>
        </p:sp>
        <p:sp>
          <p:nvSpPr>
            <p:cNvPr id="182339" name="Text Box 45"/>
            <p:cNvSpPr txBox="1">
              <a:spLocks noChangeArrowheads="1"/>
            </p:cNvSpPr>
            <p:nvPr/>
          </p:nvSpPr>
          <p:spPr bwMode="auto">
            <a:xfrm>
              <a:off x="4903788" y="5256213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0" dirty="0">
                  <a:solidFill>
                    <a:srgbClr val="000000"/>
                  </a:solidFill>
                  <a:latin typeface="Arial" charset="0"/>
                </a:rPr>
                <a:t>…</a:t>
              </a:r>
            </a:p>
          </p:txBody>
        </p:sp>
        <p:grpSp>
          <p:nvGrpSpPr>
            <p:cNvPr id="182340" name="Group 186"/>
            <p:cNvGrpSpPr>
              <a:grpSpLocks/>
            </p:cNvGrpSpPr>
            <p:nvPr/>
          </p:nvGrpSpPr>
          <p:grpSpPr bwMode="auto">
            <a:xfrm>
              <a:off x="5041900" y="4316413"/>
              <a:ext cx="1684338" cy="738187"/>
              <a:chOff x="3479" y="2610"/>
              <a:chExt cx="1061" cy="465"/>
            </a:xfrm>
          </p:grpSpPr>
          <p:sp>
            <p:nvSpPr>
              <p:cNvPr id="182385" name="Rectangle 80"/>
              <p:cNvSpPr>
                <a:spLocks noChangeArrowheads="1"/>
              </p:cNvSpPr>
              <p:nvPr/>
            </p:nvSpPr>
            <p:spPr bwMode="auto">
              <a:xfrm>
                <a:off x="3531" y="2914"/>
                <a:ext cx="183" cy="15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86" name="Rectangle 75"/>
              <p:cNvSpPr>
                <a:spLocks noChangeArrowheads="1"/>
              </p:cNvSpPr>
              <p:nvPr/>
            </p:nvSpPr>
            <p:spPr bwMode="auto">
              <a:xfrm>
                <a:off x="3711" y="2779"/>
                <a:ext cx="567" cy="285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87" name="Rectangle 2"/>
              <p:cNvSpPr>
                <a:spLocks noChangeArrowheads="1"/>
              </p:cNvSpPr>
              <p:nvPr/>
            </p:nvSpPr>
            <p:spPr bwMode="auto">
              <a:xfrm>
                <a:off x="3531" y="2774"/>
                <a:ext cx="745" cy="29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88" name="Line 3"/>
              <p:cNvSpPr>
                <a:spLocks noChangeShapeType="1"/>
              </p:cNvSpPr>
              <p:nvPr/>
            </p:nvSpPr>
            <p:spPr bwMode="auto">
              <a:xfrm>
                <a:off x="3532" y="2910"/>
                <a:ext cx="74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89" name="Text Box 6"/>
              <p:cNvSpPr txBox="1">
                <a:spLocks noChangeArrowheads="1"/>
              </p:cNvSpPr>
              <p:nvPr/>
            </p:nvSpPr>
            <p:spPr bwMode="auto">
              <a:xfrm>
                <a:off x="3479" y="274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82390" name="AutoShape 8"/>
              <p:cNvSpPr>
                <a:spLocks noChangeArrowheads="1"/>
              </p:cNvSpPr>
              <p:nvPr/>
            </p:nvSpPr>
            <p:spPr bwMode="auto">
              <a:xfrm>
                <a:off x="3513" y="2611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91" name="Freeform 10"/>
              <p:cNvSpPr>
                <a:spLocks/>
              </p:cNvSpPr>
              <p:nvPr/>
            </p:nvSpPr>
            <p:spPr bwMode="auto">
              <a:xfrm>
                <a:off x="3628" y="2639"/>
                <a:ext cx="746" cy="105"/>
              </a:xfrm>
              <a:custGeom>
                <a:avLst/>
                <a:gdLst>
                  <a:gd name="T0" fmla="*/ 0 w 678"/>
                  <a:gd name="T1" fmla="*/ 83 h 110"/>
                  <a:gd name="T2" fmla="*/ 263 w 678"/>
                  <a:gd name="T3" fmla="*/ 82 h 110"/>
                  <a:gd name="T4" fmla="*/ 1007 w 678"/>
                  <a:gd name="T5" fmla="*/ 0 h 110"/>
                  <a:gd name="T6" fmla="*/ 1204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2" name="Line 18"/>
              <p:cNvSpPr>
                <a:spLocks noChangeShapeType="1"/>
              </p:cNvSpPr>
              <p:nvPr/>
            </p:nvSpPr>
            <p:spPr bwMode="auto">
              <a:xfrm>
                <a:off x="3897" y="277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3" name="Line 21"/>
              <p:cNvSpPr>
                <a:spLocks noChangeShapeType="1"/>
              </p:cNvSpPr>
              <p:nvPr/>
            </p:nvSpPr>
            <p:spPr bwMode="auto">
              <a:xfrm>
                <a:off x="3714" y="2775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4" name="Line 22"/>
              <p:cNvSpPr>
                <a:spLocks noChangeShapeType="1"/>
              </p:cNvSpPr>
              <p:nvPr/>
            </p:nvSpPr>
            <p:spPr bwMode="auto">
              <a:xfrm>
                <a:off x="3531" y="2783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5" name="Line 23"/>
              <p:cNvSpPr>
                <a:spLocks noChangeShapeType="1"/>
              </p:cNvSpPr>
              <p:nvPr/>
            </p:nvSpPr>
            <p:spPr bwMode="auto">
              <a:xfrm>
                <a:off x="4074" y="2780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6" name="Text Box 26"/>
              <p:cNvSpPr txBox="1">
                <a:spLocks noChangeArrowheads="1"/>
              </p:cNvSpPr>
              <p:nvPr/>
            </p:nvSpPr>
            <p:spPr bwMode="auto">
              <a:xfrm>
                <a:off x="4034" y="2880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182397" name="Text Box 30"/>
              <p:cNvSpPr txBox="1">
                <a:spLocks noChangeArrowheads="1"/>
              </p:cNvSpPr>
              <p:nvPr/>
            </p:nvSpPr>
            <p:spPr bwMode="auto">
              <a:xfrm>
                <a:off x="3485" y="2874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182398" name="Text Box 57"/>
              <p:cNvSpPr txBox="1">
                <a:spLocks noChangeArrowheads="1"/>
              </p:cNvSpPr>
              <p:nvPr/>
            </p:nvSpPr>
            <p:spPr bwMode="auto">
              <a:xfrm>
                <a:off x="4031" y="274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182399" name="Oval 81"/>
              <p:cNvSpPr>
                <a:spLocks noChangeArrowheads="1"/>
              </p:cNvSpPr>
              <p:nvPr/>
            </p:nvSpPr>
            <p:spPr bwMode="auto">
              <a:xfrm>
                <a:off x="3604" y="2972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400" name="Oval 82"/>
              <p:cNvSpPr>
                <a:spLocks noChangeArrowheads="1"/>
              </p:cNvSpPr>
              <p:nvPr/>
            </p:nvSpPr>
            <p:spPr bwMode="auto">
              <a:xfrm>
                <a:off x="3788" y="2970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401" name="Oval 83"/>
              <p:cNvSpPr>
                <a:spLocks noChangeArrowheads="1"/>
              </p:cNvSpPr>
              <p:nvPr/>
            </p:nvSpPr>
            <p:spPr bwMode="auto">
              <a:xfrm>
                <a:off x="4158" y="2973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402" name="Freeform 10"/>
              <p:cNvSpPr>
                <a:spLocks/>
              </p:cNvSpPr>
              <p:nvPr/>
            </p:nvSpPr>
            <p:spPr bwMode="auto">
              <a:xfrm flipV="1">
                <a:off x="3754" y="2639"/>
                <a:ext cx="550" cy="105"/>
              </a:xfrm>
              <a:custGeom>
                <a:avLst/>
                <a:gdLst>
                  <a:gd name="T0" fmla="*/ 0 w 678"/>
                  <a:gd name="T1" fmla="*/ 83 h 110"/>
                  <a:gd name="T2" fmla="*/ 42 w 678"/>
                  <a:gd name="T3" fmla="*/ 82 h 110"/>
                  <a:gd name="T4" fmla="*/ 162 w 678"/>
                  <a:gd name="T5" fmla="*/ 0 h 110"/>
                  <a:gd name="T6" fmla="*/ 193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 dirty="0"/>
              </a:p>
            </p:txBody>
          </p:sp>
          <p:sp>
            <p:nvSpPr>
              <p:cNvPr id="182403" name="Freeform 185"/>
              <p:cNvSpPr>
                <a:spLocks/>
              </p:cNvSpPr>
              <p:nvPr/>
            </p:nvSpPr>
            <p:spPr bwMode="auto">
              <a:xfrm>
                <a:off x="4274" y="2610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41" name="Group 210"/>
            <p:cNvGrpSpPr>
              <a:grpSpLocks/>
            </p:cNvGrpSpPr>
            <p:nvPr/>
          </p:nvGrpSpPr>
          <p:grpSpPr bwMode="auto">
            <a:xfrm>
              <a:off x="7080250" y="4318000"/>
              <a:ext cx="1698625" cy="742950"/>
              <a:chOff x="1003" y="3585"/>
              <a:chExt cx="1070" cy="468"/>
            </a:xfrm>
          </p:grpSpPr>
          <p:grpSp>
            <p:nvGrpSpPr>
              <p:cNvPr id="182366" name="Group 207"/>
              <p:cNvGrpSpPr>
                <a:grpSpLocks/>
              </p:cNvGrpSpPr>
              <p:nvPr/>
            </p:nvGrpSpPr>
            <p:grpSpPr bwMode="auto">
              <a:xfrm>
                <a:off x="1003" y="3723"/>
                <a:ext cx="796" cy="330"/>
                <a:chOff x="2444" y="3759"/>
                <a:chExt cx="796" cy="330"/>
              </a:xfrm>
            </p:grpSpPr>
            <p:sp>
              <p:nvSpPr>
                <p:cNvPr id="182373" name="Rectangle 77"/>
                <p:cNvSpPr>
                  <a:spLocks noChangeArrowheads="1"/>
                </p:cNvSpPr>
                <p:nvPr/>
              </p:nvSpPr>
              <p:spPr bwMode="auto">
                <a:xfrm>
                  <a:off x="3057" y="3793"/>
                  <a:ext cx="183" cy="1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2374" name="Rectangle 76"/>
                <p:cNvSpPr>
                  <a:spLocks noChangeArrowheads="1"/>
                </p:cNvSpPr>
                <p:nvPr/>
              </p:nvSpPr>
              <p:spPr bwMode="auto">
                <a:xfrm>
                  <a:off x="2496" y="3796"/>
                  <a:ext cx="561" cy="28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2375" name="Line 17"/>
                <p:cNvSpPr>
                  <a:spLocks noChangeShapeType="1"/>
                </p:cNvSpPr>
                <p:nvPr/>
              </p:nvSpPr>
              <p:spPr bwMode="auto">
                <a:xfrm>
                  <a:off x="2874" y="3797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76" name="Line 24"/>
                <p:cNvSpPr>
                  <a:spLocks noChangeShapeType="1"/>
                </p:cNvSpPr>
                <p:nvPr/>
              </p:nvSpPr>
              <p:spPr bwMode="auto">
                <a:xfrm>
                  <a:off x="2688" y="3794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77" name="Line 25"/>
                <p:cNvSpPr>
                  <a:spLocks noChangeShapeType="1"/>
                </p:cNvSpPr>
                <p:nvPr/>
              </p:nvSpPr>
              <p:spPr bwMode="auto">
                <a:xfrm>
                  <a:off x="3060" y="3791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7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456" y="3762"/>
                  <a:ext cx="15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charset="0"/>
                    </a:rPr>
                    <a:t>9</a:t>
                  </a:r>
                </a:p>
              </p:txBody>
            </p:sp>
            <p:sp>
              <p:nvSpPr>
                <p:cNvPr id="18237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008" y="3900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charset="0"/>
                    </a:rPr>
                    <a:t>16</a:t>
                  </a:r>
                </a:p>
              </p:txBody>
            </p:sp>
            <p:sp>
              <p:nvSpPr>
                <p:cNvPr id="18238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444" y="3900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charset="0"/>
                    </a:rPr>
                    <a:t>10</a:t>
                  </a:r>
                </a:p>
              </p:txBody>
            </p:sp>
            <p:sp>
              <p:nvSpPr>
                <p:cNvPr id="182381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005" y="3759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charset="0"/>
                    </a:rPr>
                    <a:t>15</a:t>
                  </a:r>
                </a:p>
              </p:txBody>
            </p:sp>
            <p:sp>
              <p:nvSpPr>
                <p:cNvPr id="182382" name="Oval 84"/>
                <p:cNvSpPr>
                  <a:spLocks noChangeArrowheads="1"/>
                </p:cNvSpPr>
                <p:nvPr/>
              </p:nvSpPr>
              <p:spPr bwMode="auto">
                <a:xfrm>
                  <a:off x="2588" y="3988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2383" name="Oval 85"/>
                <p:cNvSpPr>
                  <a:spLocks noChangeArrowheads="1"/>
                </p:cNvSpPr>
                <p:nvPr/>
              </p:nvSpPr>
              <p:spPr bwMode="auto">
                <a:xfrm>
                  <a:off x="2580" y="3853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2384" name="Oval 86"/>
                <p:cNvSpPr>
                  <a:spLocks noChangeArrowheads="1"/>
                </p:cNvSpPr>
                <p:nvPr/>
              </p:nvSpPr>
              <p:spPr bwMode="auto">
                <a:xfrm>
                  <a:off x="3131" y="3851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182367" name="AutoShape 8"/>
              <p:cNvSpPr>
                <a:spLocks noChangeArrowheads="1"/>
              </p:cNvSpPr>
              <p:nvPr/>
            </p:nvSpPr>
            <p:spPr bwMode="auto">
              <a:xfrm>
                <a:off x="1046" y="3586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68" name="Freeform 10"/>
              <p:cNvSpPr>
                <a:spLocks/>
              </p:cNvSpPr>
              <p:nvPr/>
            </p:nvSpPr>
            <p:spPr bwMode="auto">
              <a:xfrm>
                <a:off x="1161" y="3614"/>
                <a:ext cx="746" cy="105"/>
              </a:xfrm>
              <a:custGeom>
                <a:avLst/>
                <a:gdLst>
                  <a:gd name="T0" fmla="*/ 0 w 678"/>
                  <a:gd name="T1" fmla="*/ 83 h 110"/>
                  <a:gd name="T2" fmla="*/ 263 w 678"/>
                  <a:gd name="T3" fmla="*/ 82 h 110"/>
                  <a:gd name="T4" fmla="*/ 1007 w 678"/>
                  <a:gd name="T5" fmla="*/ 0 h 110"/>
                  <a:gd name="T6" fmla="*/ 1204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69" name="Freeform 10"/>
              <p:cNvSpPr>
                <a:spLocks/>
              </p:cNvSpPr>
              <p:nvPr/>
            </p:nvSpPr>
            <p:spPr bwMode="auto">
              <a:xfrm flipV="1">
                <a:off x="1287" y="3614"/>
                <a:ext cx="550" cy="105"/>
              </a:xfrm>
              <a:custGeom>
                <a:avLst/>
                <a:gdLst>
                  <a:gd name="T0" fmla="*/ 0 w 678"/>
                  <a:gd name="T1" fmla="*/ 83 h 110"/>
                  <a:gd name="T2" fmla="*/ 42 w 678"/>
                  <a:gd name="T3" fmla="*/ 82 h 110"/>
                  <a:gd name="T4" fmla="*/ 162 w 678"/>
                  <a:gd name="T5" fmla="*/ 0 h 110"/>
                  <a:gd name="T6" fmla="*/ 193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 dirty="0"/>
              </a:p>
            </p:txBody>
          </p:sp>
          <p:sp>
            <p:nvSpPr>
              <p:cNvPr id="182370" name="Freeform 206"/>
              <p:cNvSpPr>
                <a:spLocks/>
              </p:cNvSpPr>
              <p:nvPr/>
            </p:nvSpPr>
            <p:spPr bwMode="auto">
              <a:xfrm>
                <a:off x="1807" y="3585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82371" name="Freeform 208"/>
              <p:cNvSpPr>
                <a:spLocks/>
              </p:cNvSpPr>
              <p:nvPr/>
            </p:nvSpPr>
            <p:spPr bwMode="auto">
              <a:xfrm>
                <a:off x="1044" y="3747"/>
                <a:ext cx="762" cy="303"/>
              </a:xfrm>
              <a:custGeom>
                <a:avLst/>
                <a:gdLst>
                  <a:gd name="T0" fmla="*/ 0 w 762"/>
                  <a:gd name="T1" fmla="*/ 3 h 303"/>
                  <a:gd name="T2" fmla="*/ 0 w 762"/>
                  <a:gd name="T3" fmla="*/ 303 h 303"/>
                  <a:gd name="T4" fmla="*/ 762 w 762"/>
                  <a:gd name="T5" fmla="*/ 303 h 303"/>
                  <a:gd name="T6" fmla="*/ 762 w 762"/>
                  <a:gd name="T7" fmla="*/ 0 h 30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2" h="303">
                    <a:moveTo>
                      <a:pt x="0" y="3"/>
                    </a:moveTo>
                    <a:lnTo>
                      <a:pt x="0" y="303"/>
                    </a:lnTo>
                    <a:lnTo>
                      <a:pt x="762" y="303"/>
                    </a:lnTo>
                    <a:lnTo>
                      <a:pt x="762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3840" name="Line 209"/>
              <p:cNvSpPr>
                <a:spLocks noChangeShapeType="1"/>
              </p:cNvSpPr>
              <p:nvPr/>
            </p:nvSpPr>
            <p:spPr bwMode="auto">
              <a:xfrm flipV="1">
                <a:off x="1044" y="3888"/>
                <a:ext cx="768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82342" name="Text Box 64"/>
            <p:cNvSpPr txBox="1">
              <a:spLocks noChangeArrowheads="1"/>
            </p:cNvSpPr>
            <p:nvPr/>
          </p:nvSpPr>
          <p:spPr bwMode="auto">
            <a:xfrm>
              <a:off x="8037513" y="5297488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0" dirty="0">
                  <a:solidFill>
                    <a:srgbClr val="000000"/>
                  </a:solidFill>
                  <a:latin typeface="Arial" charset="0"/>
                </a:rPr>
                <a:t>…</a:t>
              </a:r>
            </a:p>
          </p:txBody>
        </p:sp>
        <p:sp>
          <p:nvSpPr>
            <p:cNvPr id="182343" name="Line 69"/>
            <p:cNvSpPr>
              <a:spLocks noChangeShapeType="1"/>
            </p:cNvSpPr>
            <p:nvPr/>
          </p:nvSpPr>
          <p:spPr bwMode="auto">
            <a:xfrm>
              <a:off x="7324725" y="4922838"/>
              <a:ext cx="10160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44" name="Line 70"/>
            <p:cNvSpPr>
              <a:spLocks noChangeShapeType="1"/>
            </p:cNvSpPr>
            <p:nvPr/>
          </p:nvSpPr>
          <p:spPr bwMode="auto">
            <a:xfrm>
              <a:off x="7315200" y="4721225"/>
              <a:ext cx="479425" cy="603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45" name="Line 71"/>
            <p:cNvSpPr>
              <a:spLocks noChangeShapeType="1"/>
            </p:cNvSpPr>
            <p:nvPr/>
          </p:nvSpPr>
          <p:spPr bwMode="auto">
            <a:xfrm>
              <a:off x="8170863" y="4665663"/>
              <a:ext cx="514350" cy="484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46" name="Text Box 73"/>
            <p:cNvSpPr txBox="1">
              <a:spLocks noChangeArrowheads="1"/>
            </p:cNvSpPr>
            <p:nvPr/>
          </p:nvSpPr>
          <p:spPr bwMode="auto">
            <a:xfrm>
              <a:off x="7364413" y="5827713"/>
              <a:ext cx="14335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Computer Science</a:t>
              </a:r>
            </a:p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(VLAN ports 9-16)</a:t>
              </a:r>
            </a:p>
          </p:txBody>
        </p:sp>
        <p:sp>
          <p:nvSpPr>
            <p:cNvPr id="73796" name="Rectangle 211"/>
            <p:cNvSpPr>
              <a:spLocks noChangeArrowheads="1"/>
            </p:cNvSpPr>
            <p:nvPr/>
          </p:nvSpPr>
          <p:spPr bwMode="auto">
            <a:xfrm>
              <a:off x="4095760" y="3695700"/>
              <a:ext cx="5140604" cy="500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None/>
                <a:defRPr/>
              </a:pPr>
              <a:r>
                <a:rPr lang="en-US" sz="24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… operates as </a:t>
              </a:r>
              <a:r>
                <a:rPr lang="en-US" sz="240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multiple</a:t>
              </a:r>
              <a:r>
                <a:rPr lang="en-US" sz="2400" i="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4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virtual switches</a:t>
              </a:r>
            </a:p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endParaRPr lang="en-US" sz="2000" i="0" dirty="0">
                <a:solidFill>
                  <a:srgbClr val="000000"/>
                </a:solidFill>
                <a:latin typeface="Gill Sans MT" charset="0"/>
                <a:cs typeface="+mn-cs"/>
              </a:endParaRPr>
            </a:p>
          </p:txBody>
        </p:sp>
        <p:grpSp>
          <p:nvGrpSpPr>
            <p:cNvPr id="182348" name="Group 44"/>
            <p:cNvGrpSpPr>
              <a:grpSpLocks/>
            </p:cNvGrpSpPr>
            <p:nvPr/>
          </p:nvGrpSpPr>
          <p:grpSpPr bwMode="auto">
            <a:xfrm>
              <a:off x="3902075" y="5110163"/>
              <a:ext cx="609600" cy="558800"/>
              <a:chOff x="-44" y="1473"/>
              <a:chExt cx="981" cy="1105"/>
            </a:xfrm>
          </p:grpSpPr>
          <p:pic>
            <p:nvPicPr>
              <p:cNvPr id="18236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49" name="Group 44"/>
            <p:cNvGrpSpPr>
              <a:grpSpLocks/>
            </p:cNvGrpSpPr>
            <p:nvPr/>
          </p:nvGrpSpPr>
          <p:grpSpPr bwMode="auto">
            <a:xfrm>
              <a:off x="4429125" y="5202238"/>
              <a:ext cx="609600" cy="558800"/>
              <a:chOff x="-44" y="1473"/>
              <a:chExt cx="981" cy="1105"/>
            </a:xfrm>
          </p:grpSpPr>
          <p:pic>
            <p:nvPicPr>
              <p:cNvPr id="18236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0" name="Group 44"/>
            <p:cNvGrpSpPr>
              <a:grpSpLocks/>
            </p:cNvGrpSpPr>
            <p:nvPr/>
          </p:nvGrpSpPr>
          <p:grpSpPr bwMode="auto">
            <a:xfrm>
              <a:off x="5151438" y="5222875"/>
              <a:ext cx="609600" cy="558800"/>
              <a:chOff x="-44" y="1473"/>
              <a:chExt cx="981" cy="1105"/>
            </a:xfrm>
          </p:grpSpPr>
          <p:pic>
            <p:nvPicPr>
              <p:cNvPr id="18236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1" name="Group 44"/>
            <p:cNvGrpSpPr>
              <a:grpSpLocks/>
            </p:cNvGrpSpPr>
            <p:nvPr/>
          </p:nvGrpSpPr>
          <p:grpSpPr bwMode="auto">
            <a:xfrm>
              <a:off x="6969125" y="5253038"/>
              <a:ext cx="609600" cy="558800"/>
              <a:chOff x="-44" y="1473"/>
              <a:chExt cx="981" cy="1105"/>
            </a:xfrm>
          </p:grpSpPr>
          <p:pic>
            <p:nvPicPr>
              <p:cNvPr id="18235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2" name="Group 44"/>
            <p:cNvGrpSpPr>
              <a:grpSpLocks/>
            </p:cNvGrpSpPr>
            <p:nvPr/>
          </p:nvGrpSpPr>
          <p:grpSpPr bwMode="auto">
            <a:xfrm>
              <a:off x="7477125" y="5262563"/>
              <a:ext cx="609600" cy="558800"/>
              <a:chOff x="-44" y="1473"/>
              <a:chExt cx="981" cy="1105"/>
            </a:xfrm>
          </p:grpSpPr>
          <p:pic>
            <p:nvPicPr>
              <p:cNvPr id="18235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3" name="Group 44"/>
            <p:cNvGrpSpPr>
              <a:grpSpLocks/>
            </p:cNvGrpSpPr>
            <p:nvPr/>
          </p:nvGrpSpPr>
          <p:grpSpPr bwMode="auto">
            <a:xfrm>
              <a:off x="8340725" y="5080000"/>
              <a:ext cx="609600" cy="558800"/>
              <a:chOff x="-44" y="1473"/>
              <a:chExt cx="981" cy="1105"/>
            </a:xfrm>
          </p:grpSpPr>
          <p:pic>
            <p:nvPicPr>
              <p:cNvPr id="18235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85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115"/>
          <p:cNvSpPr>
            <a:spLocks noChangeArrowheads="1"/>
          </p:cNvSpPr>
          <p:nvPr/>
        </p:nvSpPr>
        <p:spPr bwMode="auto">
          <a:xfrm>
            <a:off x="7731125" y="306387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5657850" y="284797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47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Port-based VLAN</a:t>
            </a:r>
          </a:p>
        </p:txBody>
      </p:sp>
      <p:sp>
        <p:nvSpPr>
          <p:cNvPr id="183302" name="Rectangle 80"/>
          <p:cNvSpPr>
            <a:spLocks noChangeArrowheads="1"/>
          </p:cNvSpPr>
          <p:nvPr/>
        </p:nvSpPr>
        <p:spPr bwMode="auto">
          <a:xfrm>
            <a:off x="5649913" y="305752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3" name="Rectangle 77"/>
          <p:cNvSpPr>
            <a:spLocks noChangeArrowheads="1"/>
          </p:cNvSpPr>
          <p:nvPr/>
        </p:nvSpPr>
        <p:spPr bwMode="auto">
          <a:xfrm>
            <a:off x="7721600" y="283845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4" name="Rectangle 76"/>
          <p:cNvSpPr>
            <a:spLocks noChangeArrowheads="1"/>
          </p:cNvSpPr>
          <p:nvPr/>
        </p:nvSpPr>
        <p:spPr bwMode="auto">
          <a:xfrm>
            <a:off x="6831013" y="284321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5" name="Rectangle 75"/>
          <p:cNvSpPr>
            <a:spLocks noChangeArrowheads="1"/>
          </p:cNvSpPr>
          <p:nvPr/>
        </p:nvSpPr>
        <p:spPr bwMode="auto">
          <a:xfrm>
            <a:off x="5935663" y="2843213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6" name="Rectangle 2"/>
          <p:cNvSpPr>
            <a:spLocks noChangeArrowheads="1"/>
          </p:cNvSpPr>
          <p:nvPr/>
        </p:nvSpPr>
        <p:spPr bwMode="auto">
          <a:xfrm>
            <a:off x="5649913" y="283527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7" name="Line 3"/>
          <p:cNvSpPr>
            <a:spLocks noChangeShapeType="1"/>
          </p:cNvSpPr>
          <p:nvPr/>
        </p:nvSpPr>
        <p:spPr bwMode="auto">
          <a:xfrm>
            <a:off x="5651500" y="305117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08" name="Text Box 6"/>
          <p:cNvSpPr txBox="1">
            <a:spLocks noChangeArrowheads="1"/>
          </p:cNvSpPr>
          <p:nvPr/>
        </p:nvSpPr>
        <p:spPr bwMode="auto">
          <a:xfrm>
            <a:off x="5567363" y="27940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3309" name="Line 7"/>
          <p:cNvSpPr>
            <a:spLocks noChangeShapeType="1"/>
          </p:cNvSpPr>
          <p:nvPr/>
        </p:nvSpPr>
        <p:spPr bwMode="auto">
          <a:xfrm>
            <a:off x="68310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0" name="AutoShape 8"/>
          <p:cNvSpPr>
            <a:spLocks noChangeArrowheads="1"/>
          </p:cNvSpPr>
          <p:nvPr/>
        </p:nvSpPr>
        <p:spPr bwMode="auto">
          <a:xfrm>
            <a:off x="5621338" y="257651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11" name="Freeform 9"/>
          <p:cNvSpPr>
            <a:spLocks/>
          </p:cNvSpPr>
          <p:nvPr/>
        </p:nvSpPr>
        <p:spPr bwMode="auto">
          <a:xfrm>
            <a:off x="8024813" y="2579688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2" name="Freeform 10"/>
          <p:cNvSpPr>
            <a:spLocks/>
          </p:cNvSpPr>
          <p:nvPr/>
        </p:nvSpPr>
        <p:spPr bwMode="auto">
          <a:xfrm>
            <a:off x="6022975" y="262413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3" name="Freeform 11"/>
          <p:cNvSpPr>
            <a:spLocks/>
          </p:cNvSpPr>
          <p:nvPr/>
        </p:nvSpPr>
        <p:spPr bwMode="auto">
          <a:xfrm>
            <a:off x="6496050" y="2624138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4" name="Line 17"/>
          <p:cNvSpPr>
            <a:spLocks noChangeShapeType="1"/>
          </p:cNvSpPr>
          <p:nvPr/>
        </p:nvSpPr>
        <p:spPr bwMode="auto">
          <a:xfrm>
            <a:off x="7431088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5" name="Line 18"/>
          <p:cNvSpPr>
            <a:spLocks noChangeShapeType="1"/>
          </p:cNvSpPr>
          <p:nvPr/>
        </p:nvSpPr>
        <p:spPr bwMode="auto">
          <a:xfrm>
            <a:off x="6230938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6" name="Line 21"/>
          <p:cNvSpPr>
            <a:spLocks noChangeShapeType="1"/>
          </p:cNvSpPr>
          <p:nvPr/>
        </p:nvSpPr>
        <p:spPr bwMode="auto">
          <a:xfrm>
            <a:off x="5940425" y="28368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7" name="Line 22"/>
          <p:cNvSpPr>
            <a:spLocks noChangeShapeType="1"/>
          </p:cNvSpPr>
          <p:nvPr/>
        </p:nvSpPr>
        <p:spPr bwMode="auto">
          <a:xfrm>
            <a:off x="5649913" y="28495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8" name="Line 23"/>
          <p:cNvSpPr>
            <a:spLocks noChangeShapeType="1"/>
          </p:cNvSpPr>
          <p:nvPr/>
        </p:nvSpPr>
        <p:spPr bwMode="auto">
          <a:xfrm>
            <a:off x="6511925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9" name="Line 24"/>
          <p:cNvSpPr>
            <a:spLocks noChangeShapeType="1"/>
          </p:cNvSpPr>
          <p:nvPr/>
        </p:nvSpPr>
        <p:spPr bwMode="auto">
          <a:xfrm>
            <a:off x="71358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0" name="Line 25"/>
          <p:cNvSpPr>
            <a:spLocks noChangeShapeType="1"/>
          </p:cNvSpPr>
          <p:nvPr/>
        </p:nvSpPr>
        <p:spPr bwMode="auto">
          <a:xfrm>
            <a:off x="7726363" y="28352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1" name="Text Box 26"/>
          <p:cNvSpPr txBox="1">
            <a:spLocks noChangeArrowheads="1"/>
          </p:cNvSpPr>
          <p:nvPr/>
        </p:nvSpPr>
        <p:spPr bwMode="auto">
          <a:xfrm>
            <a:off x="6448425" y="30035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3322" name="Text Box 27"/>
          <p:cNvSpPr txBox="1">
            <a:spLocks noChangeArrowheads="1"/>
          </p:cNvSpPr>
          <p:nvPr/>
        </p:nvSpPr>
        <p:spPr bwMode="auto">
          <a:xfrm>
            <a:off x="676751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3323" name="Text Box 28"/>
          <p:cNvSpPr txBox="1">
            <a:spLocks noChangeArrowheads="1"/>
          </p:cNvSpPr>
          <p:nvPr/>
        </p:nvSpPr>
        <p:spPr bwMode="auto">
          <a:xfrm>
            <a:off x="764381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sp>
        <p:nvSpPr>
          <p:cNvPr id="183324" name="Text Box 29"/>
          <p:cNvSpPr txBox="1">
            <a:spLocks noChangeArrowheads="1"/>
          </p:cNvSpPr>
          <p:nvPr/>
        </p:nvSpPr>
        <p:spPr bwMode="auto">
          <a:xfrm>
            <a:off x="674846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3325" name="Text Box 30"/>
          <p:cNvSpPr txBox="1">
            <a:spLocks noChangeArrowheads="1"/>
          </p:cNvSpPr>
          <p:nvPr/>
        </p:nvSpPr>
        <p:spPr bwMode="auto">
          <a:xfrm>
            <a:off x="5576888" y="30035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3326" name="Text Box 57"/>
          <p:cNvSpPr txBox="1">
            <a:spLocks noChangeArrowheads="1"/>
          </p:cNvSpPr>
          <p:nvPr/>
        </p:nvSpPr>
        <p:spPr bwMode="auto">
          <a:xfrm>
            <a:off x="644366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3327" name="Line 61"/>
          <p:cNvSpPr>
            <a:spLocks noChangeShapeType="1"/>
          </p:cNvSpPr>
          <p:nvPr/>
        </p:nvSpPr>
        <p:spPr bwMode="auto">
          <a:xfrm flipH="1">
            <a:off x="4889500" y="3179763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8" name="Line 62"/>
          <p:cNvSpPr>
            <a:spLocks noChangeShapeType="1"/>
          </p:cNvSpPr>
          <p:nvPr/>
        </p:nvSpPr>
        <p:spPr bwMode="auto">
          <a:xfrm flipH="1">
            <a:off x="5275263" y="317023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9" name="Line 63"/>
          <p:cNvSpPr>
            <a:spLocks noChangeShapeType="1"/>
          </p:cNvSpPr>
          <p:nvPr/>
        </p:nvSpPr>
        <p:spPr bwMode="auto">
          <a:xfrm flipH="1">
            <a:off x="5994400" y="318611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0" name="Text Box 64"/>
          <p:cNvSpPr txBox="1">
            <a:spLocks noChangeArrowheads="1"/>
          </p:cNvSpPr>
          <p:nvPr/>
        </p:nvSpPr>
        <p:spPr bwMode="auto">
          <a:xfrm>
            <a:off x="7715250" y="35480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3331" name="Line 69"/>
          <p:cNvSpPr>
            <a:spLocks noChangeShapeType="1"/>
          </p:cNvSpPr>
          <p:nvPr/>
        </p:nvSpPr>
        <p:spPr bwMode="auto">
          <a:xfrm>
            <a:off x="7002463" y="317341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2" name="Line 70"/>
          <p:cNvSpPr>
            <a:spLocks noChangeShapeType="1"/>
          </p:cNvSpPr>
          <p:nvPr/>
        </p:nvSpPr>
        <p:spPr bwMode="auto">
          <a:xfrm>
            <a:off x="6992938" y="297180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3" name="Line 71"/>
          <p:cNvSpPr>
            <a:spLocks noChangeShapeType="1"/>
          </p:cNvSpPr>
          <p:nvPr/>
        </p:nvSpPr>
        <p:spPr bwMode="auto">
          <a:xfrm>
            <a:off x="7848600" y="291623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4" name="Text Box 72"/>
          <p:cNvSpPr txBox="1">
            <a:spLocks noChangeArrowheads="1"/>
          </p:cNvSpPr>
          <p:nvPr/>
        </p:nvSpPr>
        <p:spPr bwMode="auto">
          <a:xfrm>
            <a:off x="4879975" y="409098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3335" name="Text Box 73"/>
          <p:cNvSpPr txBox="1">
            <a:spLocks noChangeArrowheads="1"/>
          </p:cNvSpPr>
          <p:nvPr/>
        </p:nvSpPr>
        <p:spPr bwMode="auto">
          <a:xfrm>
            <a:off x="7042150" y="407828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3336" name="Text Box 74"/>
          <p:cNvSpPr txBox="1">
            <a:spLocks noChangeArrowheads="1"/>
          </p:cNvSpPr>
          <p:nvPr/>
        </p:nvSpPr>
        <p:spPr bwMode="auto">
          <a:xfrm>
            <a:off x="7639050" y="278447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3337" name="Oval 81"/>
          <p:cNvSpPr>
            <a:spLocks noChangeArrowheads="1"/>
          </p:cNvSpPr>
          <p:nvPr/>
        </p:nvSpPr>
        <p:spPr bwMode="auto">
          <a:xfrm>
            <a:off x="5765800" y="31591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38" name="Oval 82"/>
          <p:cNvSpPr>
            <a:spLocks noChangeArrowheads="1"/>
          </p:cNvSpPr>
          <p:nvPr/>
        </p:nvSpPr>
        <p:spPr bwMode="auto">
          <a:xfrm>
            <a:off x="6057900" y="31464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39" name="Oval 83"/>
          <p:cNvSpPr>
            <a:spLocks noChangeArrowheads="1"/>
          </p:cNvSpPr>
          <p:nvPr/>
        </p:nvSpPr>
        <p:spPr bwMode="auto">
          <a:xfrm>
            <a:off x="6645275" y="315118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0" name="Oval 84"/>
          <p:cNvSpPr>
            <a:spLocks noChangeArrowheads="1"/>
          </p:cNvSpPr>
          <p:nvPr/>
        </p:nvSpPr>
        <p:spPr bwMode="auto">
          <a:xfrm>
            <a:off x="6977063" y="314801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1" name="Oval 85"/>
          <p:cNvSpPr>
            <a:spLocks noChangeArrowheads="1"/>
          </p:cNvSpPr>
          <p:nvPr/>
        </p:nvSpPr>
        <p:spPr bwMode="auto">
          <a:xfrm>
            <a:off x="6964363" y="293370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2" name="Oval 86"/>
          <p:cNvSpPr>
            <a:spLocks noChangeArrowheads="1"/>
          </p:cNvSpPr>
          <p:nvPr/>
        </p:nvSpPr>
        <p:spPr bwMode="auto">
          <a:xfrm>
            <a:off x="7839075" y="29305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3" name="Text Box 45"/>
          <p:cNvSpPr txBox="1">
            <a:spLocks noChangeArrowheads="1"/>
          </p:cNvSpPr>
          <p:nvPr/>
        </p:nvSpPr>
        <p:spPr bwMode="auto">
          <a:xfrm>
            <a:off x="5429250" y="352425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74801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312738" y="1309688"/>
            <a:ext cx="4249737" cy="1763712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traffic isolation: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frames to/from ports 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>
                <a:latin typeface="Gill Sans MT" charset="0"/>
                <a:cs typeface="+mn-cs"/>
              </a:rPr>
              <a:t>-8 can </a:t>
            </a:r>
            <a:r>
              <a:rPr lang="en-US" sz="2400" i="1" dirty="0">
                <a:latin typeface="Gill Sans MT" charset="0"/>
                <a:cs typeface="+mn-cs"/>
              </a:rPr>
              <a:t>only</a:t>
            </a:r>
            <a:r>
              <a:rPr lang="en-US" sz="2400" dirty="0">
                <a:latin typeface="Gill Sans MT" charset="0"/>
                <a:cs typeface="+mn-cs"/>
              </a:rPr>
              <a:t> reach ports 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>
                <a:latin typeface="Gill Sans MT" charset="0"/>
                <a:cs typeface="+mn-cs"/>
              </a:rPr>
              <a:t>-8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can also define VLAN based on MAC addresses of endpoints, rather than switch port</a:t>
            </a:r>
          </a:p>
        </p:txBody>
      </p:sp>
      <p:sp>
        <p:nvSpPr>
          <p:cNvPr id="691317" name="Rectangle 117"/>
          <p:cNvSpPr>
            <a:spLocks noChangeArrowheads="1"/>
          </p:cNvSpPr>
          <p:nvPr/>
        </p:nvSpPr>
        <p:spPr bwMode="auto">
          <a:xfrm>
            <a:off x="285750" y="3286125"/>
            <a:ext cx="4060825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dynamic membership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: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 ports can be dynamically assigned among VLANs</a:t>
            </a:r>
          </a:p>
        </p:txBody>
      </p:sp>
      <p:sp>
        <p:nvSpPr>
          <p:cNvPr id="691342" name="Text Box 142"/>
          <p:cNvSpPr txBox="1">
            <a:spLocks noChangeArrowheads="1"/>
          </p:cNvSpPr>
          <p:nvPr/>
        </p:nvSpPr>
        <p:spPr bwMode="auto">
          <a:xfrm>
            <a:off x="6656388" y="1162050"/>
            <a:ext cx="787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grpSp>
        <p:nvGrpSpPr>
          <p:cNvPr id="691350" name="Group 150"/>
          <p:cNvGrpSpPr>
            <a:grpSpLocks/>
          </p:cNvGrpSpPr>
          <p:nvPr/>
        </p:nvGrpSpPr>
        <p:grpSpPr bwMode="auto">
          <a:xfrm>
            <a:off x="320675" y="1531938"/>
            <a:ext cx="7010400" cy="4608512"/>
            <a:chOff x="202" y="965"/>
            <a:chExt cx="4416" cy="2903"/>
          </a:xfrm>
        </p:grpSpPr>
        <p:sp>
          <p:nvSpPr>
            <p:cNvPr id="74832" name="Rectangle 124"/>
            <p:cNvSpPr>
              <a:spLocks noChangeArrowheads="1"/>
            </p:cNvSpPr>
            <p:nvPr/>
          </p:nvSpPr>
          <p:spPr bwMode="auto">
            <a:xfrm>
              <a:off x="202" y="2852"/>
              <a:ext cx="3148" cy="1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40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forwarding between VLANS:</a:t>
              </a:r>
              <a:r>
                <a:rPr lang="en-US" sz="2400" i="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4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done via routing (just as with separate switches)</a:t>
              </a:r>
            </a:p>
            <a:p>
              <a:pPr marL="681038" lvl="1" indent="-223838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/>
                <a:buChar char="•"/>
                <a:defRPr/>
              </a:pPr>
              <a:r>
                <a:rPr lang="en-US" sz="20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in practice vendors sell combined switches plus routers</a:t>
              </a:r>
            </a:p>
          </p:txBody>
        </p:sp>
        <p:grpSp>
          <p:nvGrpSpPr>
            <p:cNvPr id="183376" name="Group 149"/>
            <p:cNvGrpSpPr>
              <a:grpSpLocks/>
            </p:cNvGrpSpPr>
            <p:nvPr/>
          </p:nvGrpSpPr>
          <p:grpSpPr bwMode="auto">
            <a:xfrm>
              <a:off x="3939" y="965"/>
              <a:ext cx="679" cy="910"/>
              <a:chOff x="3939" y="965"/>
              <a:chExt cx="679" cy="910"/>
            </a:xfrm>
          </p:grpSpPr>
          <p:grpSp>
            <p:nvGrpSpPr>
              <p:cNvPr id="183377" name="Group 126"/>
              <p:cNvGrpSpPr>
                <a:grpSpLocks/>
              </p:cNvGrpSpPr>
              <p:nvPr/>
            </p:nvGrpSpPr>
            <p:grpSpPr bwMode="auto">
              <a:xfrm>
                <a:off x="4259" y="965"/>
                <a:ext cx="359" cy="180"/>
                <a:chOff x="533" y="321"/>
                <a:chExt cx="359" cy="180"/>
              </a:xfrm>
            </p:grpSpPr>
            <p:grpSp>
              <p:nvGrpSpPr>
                <p:cNvPr id="183384" name="Group 127"/>
                <p:cNvGrpSpPr>
                  <a:grpSpLocks/>
                </p:cNvGrpSpPr>
                <p:nvPr/>
              </p:nvGrpSpPr>
              <p:grpSpPr bwMode="auto">
                <a:xfrm>
                  <a:off x="533" y="321"/>
                  <a:ext cx="359" cy="180"/>
                  <a:chOff x="1009" y="655"/>
                  <a:chExt cx="359" cy="180"/>
                </a:xfrm>
              </p:grpSpPr>
              <p:sp>
                <p:nvSpPr>
                  <p:cNvPr id="74843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35"/>
                    <a:ext cx="356" cy="1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74844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012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74845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368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74846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27"/>
                    <a:ext cx="353" cy="61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Times New Roman" charset="0"/>
                      <a:cs typeface="+mn-cs"/>
                    </a:endParaRPr>
                  </a:p>
                </p:txBody>
              </p:sp>
              <p:sp>
                <p:nvSpPr>
                  <p:cNvPr id="74847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1009" y="655"/>
                    <a:ext cx="356" cy="116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grpSp>
                <p:nvGrpSpPr>
                  <p:cNvPr id="183391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1095" y="681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4853" name="Line 1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4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5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83392" name="Group 137"/>
                  <p:cNvGrpSpPr>
                    <a:grpSpLocks/>
                  </p:cNvGrpSpPr>
                  <p:nvPr/>
                </p:nvGrpSpPr>
                <p:grpSpPr bwMode="auto">
                  <a:xfrm flipV="1">
                    <a:off x="1095" y="680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4850" name="Line 1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1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2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74842" name="Line 141"/>
                <p:cNvSpPr>
                  <a:spLocks noChangeShapeType="1"/>
                </p:cNvSpPr>
                <p:nvPr/>
              </p:nvSpPr>
              <p:spPr bwMode="auto">
                <a:xfrm>
                  <a:off x="535" y="368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83378" name="Oval 85"/>
              <p:cNvSpPr>
                <a:spLocks noChangeArrowheads="1"/>
              </p:cNvSpPr>
              <p:nvPr/>
            </p:nvSpPr>
            <p:spPr bwMode="auto">
              <a:xfrm>
                <a:off x="4180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3379" name="Oval 85"/>
              <p:cNvSpPr>
                <a:spLocks noChangeArrowheads="1"/>
              </p:cNvSpPr>
              <p:nvPr/>
            </p:nvSpPr>
            <p:spPr bwMode="auto">
              <a:xfrm>
                <a:off x="4567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4837" name="Line 145"/>
              <p:cNvSpPr>
                <a:spLocks noChangeShapeType="1"/>
              </p:cNvSpPr>
              <p:nvPr/>
            </p:nvSpPr>
            <p:spPr bwMode="auto">
              <a:xfrm flipV="1">
                <a:off x="4188" y="1143"/>
                <a:ext cx="159" cy="7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4838" name="Line 146"/>
              <p:cNvSpPr>
                <a:spLocks noChangeShapeType="1"/>
              </p:cNvSpPr>
              <p:nvPr/>
            </p:nvSpPr>
            <p:spPr bwMode="auto">
              <a:xfrm flipH="1" flipV="1">
                <a:off x="4469" y="1148"/>
                <a:ext cx="112" cy="7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4839" name="Line 147"/>
              <p:cNvSpPr>
                <a:spLocks noChangeShapeType="1"/>
              </p:cNvSpPr>
              <p:nvPr/>
            </p:nvSpPr>
            <p:spPr bwMode="auto">
              <a:xfrm>
                <a:off x="4101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4840" name="Line 148"/>
              <p:cNvSpPr>
                <a:spLocks noChangeShapeType="1"/>
              </p:cNvSpPr>
              <p:nvPr/>
            </p:nvSpPr>
            <p:spPr bwMode="auto">
              <a:xfrm>
                <a:off x="3939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83348" name="Group 44"/>
          <p:cNvGrpSpPr>
            <a:grpSpLocks/>
          </p:cNvGrpSpPr>
          <p:nvPr/>
        </p:nvGrpSpPr>
        <p:grpSpPr bwMode="auto">
          <a:xfrm>
            <a:off x="4276725" y="3343275"/>
            <a:ext cx="722313" cy="598488"/>
            <a:chOff x="-44" y="1473"/>
            <a:chExt cx="981" cy="1105"/>
          </a:xfrm>
        </p:grpSpPr>
        <p:pic>
          <p:nvPicPr>
            <p:cNvPr id="18337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49" name="Group 44"/>
          <p:cNvGrpSpPr>
            <a:grpSpLocks/>
          </p:cNvGrpSpPr>
          <p:nvPr/>
        </p:nvGrpSpPr>
        <p:grpSpPr bwMode="auto">
          <a:xfrm>
            <a:off x="4724400" y="3495675"/>
            <a:ext cx="720725" cy="598488"/>
            <a:chOff x="-44" y="1473"/>
            <a:chExt cx="981" cy="1105"/>
          </a:xfrm>
        </p:grpSpPr>
        <p:pic>
          <p:nvPicPr>
            <p:cNvPr id="18337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0" name="Group 44"/>
          <p:cNvGrpSpPr>
            <a:grpSpLocks/>
          </p:cNvGrpSpPr>
          <p:nvPr/>
        </p:nvGrpSpPr>
        <p:grpSpPr bwMode="auto">
          <a:xfrm>
            <a:off x="5486400" y="3454400"/>
            <a:ext cx="720725" cy="600075"/>
            <a:chOff x="-44" y="1473"/>
            <a:chExt cx="981" cy="1105"/>
          </a:xfrm>
        </p:grpSpPr>
        <p:pic>
          <p:nvPicPr>
            <p:cNvPr id="18336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1" name="Group 44"/>
          <p:cNvGrpSpPr>
            <a:grpSpLocks/>
          </p:cNvGrpSpPr>
          <p:nvPr/>
        </p:nvGrpSpPr>
        <p:grpSpPr bwMode="auto">
          <a:xfrm>
            <a:off x="6492875" y="3444875"/>
            <a:ext cx="720725" cy="598488"/>
            <a:chOff x="-44" y="1473"/>
            <a:chExt cx="981" cy="1105"/>
          </a:xfrm>
        </p:grpSpPr>
        <p:pic>
          <p:nvPicPr>
            <p:cNvPr id="18336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2" name="Group 44"/>
          <p:cNvGrpSpPr>
            <a:grpSpLocks/>
          </p:cNvGrpSpPr>
          <p:nvPr/>
        </p:nvGrpSpPr>
        <p:grpSpPr bwMode="auto">
          <a:xfrm>
            <a:off x="7061200" y="3454400"/>
            <a:ext cx="720725" cy="600075"/>
            <a:chOff x="-44" y="1473"/>
            <a:chExt cx="981" cy="1105"/>
          </a:xfrm>
        </p:grpSpPr>
        <p:pic>
          <p:nvPicPr>
            <p:cNvPr id="18336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3" name="Group 44"/>
          <p:cNvGrpSpPr>
            <a:grpSpLocks/>
          </p:cNvGrpSpPr>
          <p:nvPr/>
        </p:nvGrpSpPr>
        <p:grpSpPr bwMode="auto">
          <a:xfrm>
            <a:off x="7915275" y="3302000"/>
            <a:ext cx="720725" cy="600075"/>
            <a:chOff x="-44" y="1473"/>
            <a:chExt cx="981" cy="1105"/>
          </a:xfrm>
        </p:grpSpPr>
        <p:pic>
          <p:nvPicPr>
            <p:cNvPr id="18336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664075" y="2549525"/>
            <a:ext cx="1550988" cy="600075"/>
            <a:chOff x="4907280" y="294640"/>
            <a:chExt cx="1551062" cy="599440"/>
          </a:xfrm>
        </p:grpSpPr>
        <p:sp>
          <p:nvSpPr>
            <p:cNvPr id="74814" name="Rectangle 118"/>
            <p:cNvSpPr>
              <a:spLocks noChangeArrowheads="1"/>
            </p:cNvSpPr>
            <p:nvPr/>
          </p:nvSpPr>
          <p:spPr bwMode="auto">
            <a:xfrm>
              <a:off x="6178929" y="589603"/>
              <a:ext cx="279413" cy="2061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74815" name="Line 120"/>
            <p:cNvSpPr>
              <a:spLocks noChangeShapeType="1"/>
            </p:cNvSpPr>
            <p:nvPr/>
          </p:nvSpPr>
          <p:spPr bwMode="auto">
            <a:xfrm flipH="1" flipV="1">
              <a:off x="5507384" y="507140"/>
              <a:ext cx="793788" cy="209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83359" name="Oval 82"/>
            <p:cNvSpPr>
              <a:spLocks noChangeArrowheads="1"/>
            </p:cNvSpPr>
            <p:nvPr/>
          </p:nvSpPr>
          <p:spPr bwMode="auto">
            <a:xfrm>
              <a:off x="6282127" y="684530"/>
              <a:ext cx="42863" cy="476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83360" name="Group 44"/>
            <p:cNvGrpSpPr>
              <a:grpSpLocks/>
            </p:cNvGrpSpPr>
            <p:nvPr/>
          </p:nvGrpSpPr>
          <p:grpSpPr bwMode="auto">
            <a:xfrm>
              <a:off x="4907280" y="294640"/>
              <a:ext cx="721360" cy="599440"/>
              <a:chOff x="-44" y="1473"/>
              <a:chExt cx="981" cy="1105"/>
            </a:xfrm>
          </p:grpSpPr>
          <p:pic>
            <p:nvPicPr>
              <p:cNvPr id="18336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336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06" name="Group 347"/>
          <p:cNvGrpSpPr>
            <a:grpSpLocks/>
          </p:cNvGrpSpPr>
          <p:nvPr/>
        </p:nvGrpSpPr>
        <p:grpSpPr bwMode="auto">
          <a:xfrm>
            <a:off x="6700819" y="1533219"/>
            <a:ext cx="681857" cy="351801"/>
            <a:chOff x="1871277" y="1576300"/>
            <a:chExt cx="1128371" cy="437861"/>
          </a:xfrm>
        </p:grpSpPr>
        <p:sp>
          <p:nvSpPr>
            <p:cNvPr id="107" name="Oval 10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9" name="Oval 10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14" name="Straight Connector 113"/>
            <p:cNvCxnSpPr>
              <a:endCxn id="10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482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317" grpId="0"/>
      <p:bldP spid="6913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111"/>
          <p:cNvSpPr>
            <a:spLocks noChangeArrowheads="1"/>
          </p:cNvSpPr>
          <p:nvPr/>
        </p:nvSpPr>
        <p:spPr bwMode="auto">
          <a:xfrm>
            <a:off x="3414713" y="2103438"/>
            <a:ext cx="27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24" name="Rectangle 77"/>
          <p:cNvSpPr>
            <a:spLocks noChangeArrowheads="1"/>
          </p:cNvSpPr>
          <p:nvPr/>
        </p:nvSpPr>
        <p:spPr bwMode="auto">
          <a:xfrm>
            <a:off x="6591300" y="2108200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25" name="Rectangle 77"/>
          <p:cNvSpPr>
            <a:spLocks noChangeArrowheads="1"/>
          </p:cNvSpPr>
          <p:nvPr/>
        </p:nvSpPr>
        <p:spPr bwMode="auto">
          <a:xfrm>
            <a:off x="6881813" y="2108200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26" name="Rectangle 77"/>
          <p:cNvSpPr>
            <a:spLocks noChangeArrowheads="1"/>
          </p:cNvSpPr>
          <p:nvPr/>
        </p:nvSpPr>
        <p:spPr bwMode="auto">
          <a:xfrm>
            <a:off x="6300788" y="2112963"/>
            <a:ext cx="276225" cy="233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5784" name="Rectangle 157"/>
          <p:cNvSpPr>
            <a:spLocks noChangeArrowheads="1"/>
          </p:cNvSpPr>
          <p:nvPr/>
        </p:nvSpPr>
        <p:spPr bwMode="auto">
          <a:xfrm>
            <a:off x="6300788" y="1881188"/>
            <a:ext cx="280987" cy="2143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5785" name="Rectangle 156"/>
          <p:cNvSpPr>
            <a:spLocks noChangeArrowheads="1"/>
          </p:cNvSpPr>
          <p:nvPr/>
        </p:nvSpPr>
        <p:spPr bwMode="auto">
          <a:xfrm>
            <a:off x="5972175" y="2105025"/>
            <a:ext cx="309563" cy="23336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5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VLANS spanning multiple switches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3971925"/>
            <a:ext cx="8296275" cy="2687638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trunk port: </a:t>
            </a:r>
            <a:r>
              <a:rPr lang="en-US" sz="2400" dirty="0">
                <a:latin typeface="Gill Sans MT" charset="0"/>
                <a:cs typeface="+mn-cs"/>
              </a:rPr>
              <a:t>carries frames between VLANS defined over multiple physical switches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frames forwarded within VLAN between switches can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be vanilla 802.1 frames (must carry VLAN ID info)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802.1q protocol adds/removed additional header fields for frames forwarded between trunk ports</a:t>
            </a:r>
          </a:p>
        </p:txBody>
      </p:sp>
      <p:sp>
        <p:nvSpPr>
          <p:cNvPr id="75788" name="Rectangle 62"/>
          <p:cNvSpPr>
            <a:spLocks noChangeArrowheads="1"/>
          </p:cNvSpPr>
          <p:nvPr/>
        </p:nvSpPr>
        <p:spPr bwMode="auto">
          <a:xfrm>
            <a:off x="1341438" y="1887538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32" name="Rectangle 80"/>
          <p:cNvSpPr>
            <a:spLocks noChangeArrowheads="1"/>
          </p:cNvSpPr>
          <p:nvPr/>
        </p:nvSpPr>
        <p:spPr bwMode="auto">
          <a:xfrm>
            <a:off x="1333500" y="2097088"/>
            <a:ext cx="290513" cy="24288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3" name="Rectangle 77"/>
          <p:cNvSpPr>
            <a:spLocks noChangeArrowheads="1"/>
          </p:cNvSpPr>
          <p:nvPr/>
        </p:nvSpPr>
        <p:spPr bwMode="auto">
          <a:xfrm>
            <a:off x="3405188" y="1878013"/>
            <a:ext cx="290512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4" name="Rectangle 76"/>
          <p:cNvSpPr>
            <a:spLocks noChangeArrowheads="1"/>
          </p:cNvSpPr>
          <p:nvPr/>
        </p:nvSpPr>
        <p:spPr bwMode="auto">
          <a:xfrm>
            <a:off x="2514600" y="1882775"/>
            <a:ext cx="890588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5" name="Rectangle 75"/>
          <p:cNvSpPr>
            <a:spLocks noChangeArrowheads="1"/>
          </p:cNvSpPr>
          <p:nvPr/>
        </p:nvSpPr>
        <p:spPr bwMode="auto">
          <a:xfrm>
            <a:off x="1619250" y="1882775"/>
            <a:ext cx="900113" cy="45243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6" name="Rectangle 2"/>
          <p:cNvSpPr>
            <a:spLocks noChangeArrowheads="1"/>
          </p:cNvSpPr>
          <p:nvPr/>
        </p:nvSpPr>
        <p:spPr bwMode="auto">
          <a:xfrm>
            <a:off x="1333500" y="1874838"/>
            <a:ext cx="2370138" cy="46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7" name="Line 3"/>
          <p:cNvSpPr>
            <a:spLocks noChangeShapeType="1"/>
          </p:cNvSpPr>
          <p:nvPr/>
        </p:nvSpPr>
        <p:spPr bwMode="auto">
          <a:xfrm>
            <a:off x="1335088" y="2090738"/>
            <a:ext cx="23510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38" name="Text Box 6"/>
          <p:cNvSpPr txBox="1">
            <a:spLocks noChangeArrowheads="1"/>
          </p:cNvSpPr>
          <p:nvPr/>
        </p:nvSpPr>
        <p:spPr bwMode="auto">
          <a:xfrm>
            <a:off x="1250950" y="18335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4339" name="Line 7"/>
          <p:cNvSpPr>
            <a:spLocks noChangeShapeType="1"/>
          </p:cNvSpPr>
          <p:nvPr/>
        </p:nvSpPr>
        <p:spPr bwMode="auto">
          <a:xfrm>
            <a:off x="25146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0" name="AutoShape 8"/>
          <p:cNvSpPr>
            <a:spLocks noChangeArrowheads="1"/>
          </p:cNvSpPr>
          <p:nvPr/>
        </p:nvSpPr>
        <p:spPr bwMode="auto">
          <a:xfrm>
            <a:off x="1304925" y="1616075"/>
            <a:ext cx="3176588" cy="261938"/>
          </a:xfrm>
          <a:prstGeom prst="parallelogram">
            <a:avLst>
              <a:gd name="adj" fmla="val 30318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41" name="Freeform 9"/>
          <p:cNvSpPr>
            <a:spLocks/>
          </p:cNvSpPr>
          <p:nvPr/>
        </p:nvSpPr>
        <p:spPr bwMode="auto">
          <a:xfrm>
            <a:off x="3708400" y="1619250"/>
            <a:ext cx="763588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2" name="Freeform 10"/>
          <p:cNvSpPr>
            <a:spLocks/>
          </p:cNvSpPr>
          <p:nvPr/>
        </p:nvSpPr>
        <p:spPr bwMode="auto">
          <a:xfrm>
            <a:off x="1706563" y="1663700"/>
            <a:ext cx="2228850" cy="150813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3" name="Freeform 11"/>
          <p:cNvSpPr>
            <a:spLocks/>
          </p:cNvSpPr>
          <p:nvPr/>
        </p:nvSpPr>
        <p:spPr bwMode="auto">
          <a:xfrm>
            <a:off x="2179638" y="1663700"/>
            <a:ext cx="1420812" cy="166688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4" name="Line 17"/>
          <p:cNvSpPr>
            <a:spLocks noChangeShapeType="1"/>
          </p:cNvSpPr>
          <p:nvPr/>
        </p:nvSpPr>
        <p:spPr bwMode="auto">
          <a:xfrm>
            <a:off x="3114675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5" name="Line 18"/>
          <p:cNvSpPr>
            <a:spLocks noChangeShapeType="1"/>
          </p:cNvSpPr>
          <p:nvPr/>
        </p:nvSpPr>
        <p:spPr bwMode="auto">
          <a:xfrm>
            <a:off x="1914525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6" name="Line 21"/>
          <p:cNvSpPr>
            <a:spLocks noChangeShapeType="1"/>
          </p:cNvSpPr>
          <p:nvPr/>
        </p:nvSpPr>
        <p:spPr bwMode="auto">
          <a:xfrm>
            <a:off x="1624013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7" name="Line 22"/>
          <p:cNvSpPr>
            <a:spLocks noChangeShapeType="1"/>
          </p:cNvSpPr>
          <p:nvPr/>
        </p:nvSpPr>
        <p:spPr bwMode="auto">
          <a:xfrm>
            <a:off x="1333500" y="18891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8" name="Line 23"/>
          <p:cNvSpPr>
            <a:spLocks noChangeShapeType="1"/>
          </p:cNvSpPr>
          <p:nvPr/>
        </p:nvSpPr>
        <p:spPr bwMode="auto">
          <a:xfrm>
            <a:off x="2195513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9" name="Line 24"/>
          <p:cNvSpPr>
            <a:spLocks noChangeShapeType="1"/>
          </p:cNvSpPr>
          <p:nvPr/>
        </p:nvSpPr>
        <p:spPr bwMode="auto">
          <a:xfrm>
            <a:off x="28194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0" name="Line 25"/>
          <p:cNvSpPr>
            <a:spLocks noChangeShapeType="1"/>
          </p:cNvSpPr>
          <p:nvPr/>
        </p:nvSpPr>
        <p:spPr bwMode="auto">
          <a:xfrm>
            <a:off x="3409950" y="18748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1" name="Text Box 26"/>
          <p:cNvSpPr txBox="1">
            <a:spLocks noChangeArrowheads="1"/>
          </p:cNvSpPr>
          <p:nvPr/>
        </p:nvSpPr>
        <p:spPr bwMode="auto">
          <a:xfrm>
            <a:off x="2132013" y="20431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4352" name="Text Box 27"/>
          <p:cNvSpPr txBox="1">
            <a:spLocks noChangeArrowheads="1"/>
          </p:cNvSpPr>
          <p:nvPr/>
        </p:nvSpPr>
        <p:spPr bwMode="auto">
          <a:xfrm>
            <a:off x="2451100" y="1828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4353" name="Text Box 29"/>
          <p:cNvSpPr txBox="1">
            <a:spLocks noChangeArrowheads="1"/>
          </p:cNvSpPr>
          <p:nvPr/>
        </p:nvSpPr>
        <p:spPr bwMode="auto">
          <a:xfrm>
            <a:off x="2432050" y="204787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4354" name="Text Box 30"/>
          <p:cNvSpPr txBox="1">
            <a:spLocks noChangeArrowheads="1"/>
          </p:cNvSpPr>
          <p:nvPr/>
        </p:nvSpPr>
        <p:spPr bwMode="auto">
          <a:xfrm>
            <a:off x="1260475" y="20335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4355" name="Text Box 57"/>
          <p:cNvSpPr txBox="1">
            <a:spLocks noChangeArrowheads="1"/>
          </p:cNvSpPr>
          <p:nvPr/>
        </p:nvSpPr>
        <p:spPr bwMode="auto">
          <a:xfrm>
            <a:off x="2127250" y="1828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4356" name="Line 61"/>
          <p:cNvSpPr>
            <a:spLocks noChangeShapeType="1"/>
          </p:cNvSpPr>
          <p:nvPr/>
        </p:nvSpPr>
        <p:spPr bwMode="auto">
          <a:xfrm flipH="1">
            <a:off x="573088" y="2209800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7" name="Line 62"/>
          <p:cNvSpPr>
            <a:spLocks noChangeShapeType="1"/>
          </p:cNvSpPr>
          <p:nvPr/>
        </p:nvSpPr>
        <p:spPr bwMode="auto">
          <a:xfrm flipH="1">
            <a:off x="958850" y="2209800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8" name="Line 63"/>
          <p:cNvSpPr>
            <a:spLocks noChangeShapeType="1"/>
          </p:cNvSpPr>
          <p:nvPr/>
        </p:nvSpPr>
        <p:spPr bwMode="auto">
          <a:xfrm flipH="1">
            <a:off x="1677988" y="2225675"/>
            <a:ext cx="70961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9" name="Text Box 64"/>
          <p:cNvSpPr txBox="1">
            <a:spLocks noChangeArrowheads="1"/>
          </p:cNvSpPr>
          <p:nvPr/>
        </p:nvSpPr>
        <p:spPr bwMode="auto">
          <a:xfrm>
            <a:off x="3398838" y="25876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4360" name="Line 69"/>
          <p:cNvSpPr>
            <a:spLocks noChangeShapeType="1"/>
          </p:cNvSpPr>
          <p:nvPr/>
        </p:nvSpPr>
        <p:spPr bwMode="auto">
          <a:xfrm>
            <a:off x="2686050" y="2212975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1" name="Line 70"/>
          <p:cNvSpPr>
            <a:spLocks noChangeShapeType="1"/>
          </p:cNvSpPr>
          <p:nvPr/>
        </p:nvSpPr>
        <p:spPr bwMode="auto">
          <a:xfrm>
            <a:off x="2676525" y="2011363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2" name="Line 71"/>
          <p:cNvSpPr>
            <a:spLocks noChangeShapeType="1"/>
          </p:cNvSpPr>
          <p:nvPr/>
        </p:nvSpPr>
        <p:spPr bwMode="auto">
          <a:xfrm>
            <a:off x="3532188" y="1955800"/>
            <a:ext cx="51435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3" name="Text Box 72"/>
          <p:cNvSpPr txBox="1">
            <a:spLocks noChangeArrowheads="1"/>
          </p:cNvSpPr>
          <p:nvPr/>
        </p:nvSpPr>
        <p:spPr bwMode="auto">
          <a:xfrm>
            <a:off x="563563" y="3130550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4364" name="Text Box 73"/>
          <p:cNvSpPr txBox="1">
            <a:spLocks noChangeArrowheads="1"/>
          </p:cNvSpPr>
          <p:nvPr/>
        </p:nvSpPr>
        <p:spPr bwMode="auto">
          <a:xfrm>
            <a:off x="2725738" y="3117850"/>
            <a:ext cx="1433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4365" name="Text Box 74"/>
          <p:cNvSpPr txBox="1">
            <a:spLocks noChangeArrowheads="1"/>
          </p:cNvSpPr>
          <p:nvPr/>
        </p:nvSpPr>
        <p:spPr bwMode="auto">
          <a:xfrm>
            <a:off x="3322638" y="1824038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4366" name="Oval 81"/>
          <p:cNvSpPr>
            <a:spLocks noChangeArrowheads="1"/>
          </p:cNvSpPr>
          <p:nvPr/>
        </p:nvSpPr>
        <p:spPr bwMode="auto">
          <a:xfrm>
            <a:off x="1449388" y="218916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7" name="Oval 82"/>
          <p:cNvSpPr>
            <a:spLocks noChangeArrowheads="1"/>
          </p:cNvSpPr>
          <p:nvPr/>
        </p:nvSpPr>
        <p:spPr bwMode="auto">
          <a:xfrm>
            <a:off x="1741488" y="21859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8" name="Oval 83"/>
          <p:cNvSpPr>
            <a:spLocks noChangeArrowheads="1"/>
          </p:cNvSpPr>
          <p:nvPr/>
        </p:nvSpPr>
        <p:spPr bwMode="auto">
          <a:xfrm>
            <a:off x="2328863" y="219075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9" name="Oval 84"/>
          <p:cNvSpPr>
            <a:spLocks noChangeArrowheads="1"/>
          </p:cNvSpPr>
          <p:nvPr/>
        </p:nvSpPr>
        <p:spPr bwMode="auto">
          <a:xfrm>
            <a:off x="2660650" y="21875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0" name="Oval 85"/>
          <p:cNvSpPr>
            <a:spLocks noChangeArrowheads="1"/>
          </p:cNvSpPr>
          <p:nvPr/>
        </p:nvSpPr>
        <p:spPr bwMode="auto">
          <a:xfrm>
            <a:off x="2647950" y="1973263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1" name="Oval 86"/>
          <p:cNvSpPr>
            <a:spLocks noChangeArrowheads="1"/>
          </p:cNvSpPr>
          <p:nvPr/>
        </p:nvSpPr>
        <p:spPr bwMode="auto">
          <a:xfrm>
            <a:off x="3522663" y="19700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2" name="Text Box 45"/>
          <p:cNvSpPr txBox="1">
            <a:spLocks noChangeArrowheads="1"/>
          </p:cNvSpPr>
          <p:nvPr/>
        </p:nvSpPr>
        <p:spPr bwMode="auto">
          <a:xfrm>
            <a:off x="1112838" y="25542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75830" name="Rectangle 113"/>
          <p:cNvSpPr>
            <a:spLocks noChangeArrowheads="1"/>
          </p:cNvSpPr>
          <p:nvPr/>
        </p:nvSpPr>
        <p:spPr bwMode="auto">
          <a:xfrm>
            <a:off x="6888163" y="2105025"/>
            <a:ext cx="2794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74" name="Rectangle 77"/>
          <p:cNvSpPr>
            <a:spLocks noChangeArrowheads="1"/>
          </p:cNvSpPr>
          <p:nvPr/>
        </p:nvSpPr>
        <p:spPr bwMode="auto">
          <a:xfrm>
            <a:off x="6877050" y="1884363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5" name="Rectangle 76"/>
          <p:cNvSpPr>
            <a:spLocks noChangeArrowheads="1"/>
          </p:cNvSpPr>
          <p:nvPr/>
        </p:nvSpPr>
        <p:spPr bwMode="auto">
          <a:xfrm>
            <a:off x="5986463" y="1889125"/>
            <a:ext cx="89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6" name="Line 17"/>
          <p:cNvSpPr>
            <a:spLocks noChangeShapeType="1"/>
          </p:cNvSpPr>
          <p:nvPr/>
        </p:nvSpPr>
        <p:spPr bwMode="auto">
          <a:xfrm>
            <a:off x="658653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7" name="Line 24"/>
          <p:cNvSpPr>
            <a:spLocks noChangeShapeType="1"/>
          </p:cNvSpPr>
          <p:nvPr/>
        </p:nvSpPr>
        <p:spPr bwMode="auto">
          <a:xfrm>
            <a:off x="62912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8" name="Line 25"/>
          <p:cNvSpPr>
            <a:spLocks noChangeShapeType="1"/>
          </p:cNvSpPr>
          <p:nvPr/>
        </p:nvSpPr>
        <p:spPr bwMode="auto">
          <a:xfrm>
            <a:off x="68818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9" name="Text Box 29"/>
          <p:cNvSpPr txBox="1">
            <a:spLocks noChangeArrowheads="1"/>
          </p:cNvSpPr>
          <p:nvPr/>
        </p:nvSpPr>
        <p:spPr bwMode="auto">
          <a:xfrm>
            <a:off x="5903913" y="20542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4380" name="Text Box 74"/>
          <p:cNvSpPr txBox="1">
            <a:spLocks noChangeArrowheads="1"/>
          </p:cNvSpPr>
          <p:nvPr/>
        </p:nvSpPr>
        <p:spPr bwMode="auto">
          <a:xfrm>
            <a:off x="6794500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4381" name="Oval 84"/>
          <p:cNvSpPr>
            <a:spLocks noChangeArrowheads="1"/>
          </p:cNvSpPr>
          <p:nvPr/>
        </p:nvSpPr>
        <p:spPr bwMode="auto">
          <a:xfrm>
            <a:off x="6132513" y="2193925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2" name="Oval 86"/>
          <p:cNvSpPr>
            <a:spLocks noChangeArrowheads="1"/>
          </p:cNvSpPr>
          <p:nvPr/>
        </p:nvSpPr>
        <p:spPr bwMode="auto">
          <a:xfrm>
            <a:off x="6994525" y="197643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3" name="AutoShape 8"/>
          <p:cNvSpPr>
            <a:spLocks noChangeArrowheads="1"/>
          </p:cNvSpPr>
          <p:nvPr/>
        </p:nvSpPr>
        <p:spPr bwMode="auto">
          <a:xfrm>
            <a:off x="5972175" y="1612900"/>
            <a:ext cx="1630363" cy="261938"/>
          </a:xfrm>
          <a:prstGeom prst="parallelogram">
            <a:avLst>
              <a:gd name="adj" fmla="val 15560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4" name="Freeform 10"/>
          <p:cNvSpPr>
            <a:spLocks/>
          </p:cNvSpPr>
          <p:nvPr/>
        </p:nvSpPr>
        <p:spPr bwMode="auto">
          <a:xfrm>
            <a:off x="6154738" y="1657350"/>
            <a:ext cx="118427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85" name="Freeform 10"/>
          <p:cNvSpPr>
            <a:spLocks/>
          </p:cNvSpPr>
          <p:nvPr/>
        </p:nvSpPr>
        <p:spPr bwMode="auto">
          <a:xfrm flipV="1">
            <a:off x="6354763" y="1657350"/>
            <a:ext cx="87312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84386" name="Freeform 131"/>
          <p:cNvSpPr>
            <a:spLocks/>
          </p:cNvSpPr>
          <p:nvPr/>
        </p:nvSpPr>
        <p:spPr bwMode="auto">
          <a:xfrm>
            <a:off x="7180263" y="1611313"/>
            <a:ext cx="419100" cy="723900"/>
          </a:xfrm>
          <a:custGeom>
            <a:avLst/>
            <a:gdLst>
              <a:gd name="T0" fmla="*/ 2147483647 w 264"/>
              <a:gd name="T1" fmla="*/ 0 h 456"/>
              <a:gd name="T2" fmla="*/ 2147483647 w 264"/>
              <a:gd name="T3" fmla="*/ 2147483647 h 456"/>
              <a:gd name="T4" fmla="*/ 0 w 264"/>
              <a:gd name="T5" fmla="*/ 2147483647 h 4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4" h="456">
                <a:moveTo>
                  <a:pt x="264" y="0"/>
                </a:moveTo>
                <a:lnTo>
                  <a:pt x="262" y="248"/>
                </a:lnTo>
                <a:lnTo>
                  <a:pt x="0" y="45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84387" name="Freeform 132"/>
          <p:cNvSpPr>
            <a:spLocks/>
          </p:cNvSpPr>
          <p:nvPr/>
        </p:nvSpPr>
        <p:spPr bwMode="auto">
          <a:xfrm>
            <a:off x="5969000" y="1868488"/>
            <a:ext cx="1209675" cy="481012"/>
          </a:xfrm>
          <a:custGeom>
            <a:avLst/>
            <a:gdLst>
              <a:gd name="T0" fmla="*/ 0 w 762"/>
              <a:gd name="T1" fmla="*/ 2147483647 h 303"/>
              <a:gd name="T2" fmla="*/ 0 w 762"/>
              <a:gd name="T3" fmla="*/ 2147483647 h 303"/>
              <a:gd name="T4" fmla="*/ 2147483647 w 762"/>
              <a:gd name="T5" fmla="*/ 2147483647 h 303"/>
              <a:gd name="T6" fmla="*/ 2147483647 w 762"/>
              <a:gd name="T7" fmla="*/ 0 h 30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2" h="303">
                <a:moveTo>
                  <a:pt x="0" y="3"/>
                </a:moveTo>
                <a:lnTo>
                  <a:pt x="0" y="303"/>
                </a:lnTo>
                <a:lnTo>
                  <a:pt x="762" y="303"/>
                </a:lnTo>
                <a:lnTo>
                  <a:pt x="76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5845" name="Line 133"/>
          <p:cNvSpPr>
            <a:spLocks noChangeShapeType="1"/>
          </p:cNvSpPr>
          <p:nvPr/>
        </p:nvSpPr>
        <p:spPr bwMode="auto">
          <a:xfrm flipV="1">
            <a:off x="5969000" y="2092325"/>
            <a:ext cx="12192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4389" name="Line 69"/>
          <p:cNvSpPr>
            <a:spLocks noChangeShapeType="1"/>
          </p:cNvSpPr>
          <p:nvPr/>
        </p:nvSpPr>
        <p:spPr bwMode="auto">
          <a:xfrm flipH="1">
            <a:off x="5983288" y="2216150"/>
            <a:ext cx="16510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0" name="Line 70"/>
          <p:cNvSpPr>
            <a:spLocks noChangeShapeType="1"/>
          </p:cNvSpPr>
          <p:nvPr/>
        </p:nvSpPr>
        <p:spPr bwMode="auto">
          <a:xfrm>
            <a:off x="6438900" y="1990725"/>
            <a:ext cx="179388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1" name="Line 71"/>
          <p:cNvSpPr>
            <a:spLocks noChangeShapeType="1"/>
          </p:cNvSpPr>
          <p:nvPr/>
        </p:nvSpPr>
        <p:spPr bwMode="auto">
          <a:xfrm>
            <a:off x="6999288" y="1987550"/>
            <a:ext cx="509587" cy="455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2" name="Oval 85"/>
          <p:cNvSpPr>
            <a:spLocks noChangeArrowheads="1"/>
          </p:cNvSpPr>
          <p:nvPr/>
        </p:nvSpPr>
        <p:spPr bwMode="auto">
          <a:xfrm>
            <a:off x="6424613" y="19700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93" name="Text Box 27"/>
          <p:cNvSpPr txBox="1">
            <a:spLocks noChangeArrowheads="1"/>
          </p:cNvSpPr>
          <p:nvPr/>
        </p:nvSpPr>
        <p:spPr bwMode="auto">
          <a:xfrm>
            <a:off x="6232525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75851" name="Rectangle 158"/>
          <p:cNvSpPr>
            <a:spLocks noChangeArrowheads="1"/>
          </p:cNvSpPr>
          <p:nvPr/>
        </p:nvSpPr>
        <p:spPr bwMode="auto">
          <a:xfrm>
            <a:off x="6591300" y="1885950"/>
            <a:ext cx="280988" cy="2047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95" name="Text Box 73"/>
          <p:cNvSpPr txBox="1">
            <a:spLocks noChangeArrowheads="1"/>
          </p:cNvSpPr>
          <p:nvPr/>
        </p:nvSpPr>
        <p:spPr bwMode="auto">
          <a:xfrm>
            <a:off x="5648325" y="3124200"/>
            <a:ext cx="240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Ports 2,3,5 belong to EE VLAN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Ports 4,6,7,8 belong to CS VLAN</a:t>
            </a:r>
          </a:p>
        </p:txBody>
      </p:sp>
      <p:sp>
        <p:nvSpPr>
          <p:cNvPr id="184396" name="Text Box 27"/>
          <p:cNvSpPr txBox="1">
            <a:spLocks noChangeArrowheads="1"/>
          </p:cNvSpPr>
          <p:nvPr/>
        </p:nvSpPr>
        <p:spPr bwMode="auto">
          <a:xfrm>
            <a:off x="6513513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184397" name="Text Box 27"/>
          <p:cNvSpPr txBox="1">
            <a:spLocks noChangeArrowheads="1"/>
          </p:cNvSpPr>
          <p:nvPr/>
        </p:nvSpPr>
        <p:spPr bwMode="auto">
          <a:xfrm>
            <a:off x="6237288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184398" name="Text Box 27"/>
          <p:cNvSpPr txBox="1">
            <a:spLocks noChangeArrowheads="1"/>
          </p:cNvSpPr>
          <p:nvPr/>
        </p:nvSpPr>
        <p:spPr bwMode="auto">
          <a:xfrm>
            <a:off x="6513513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184399" name="Text Box 27"/>
          <p:cNvSpPr txBox="1">
            <a:spLocks noChangeArrowheads="1"/>
          </p:cNvSpPr>
          <p:nvPr/>
        </p:nvSpPr>
        <p:spPr bwMode="auto">
          <a:xfrm>
            <a:off x="6813550" y="20542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grpSp>
        <p:nvGrpSpPr>
          <p:cNvPr id="692394" name="Group 170"/>
          <p:cNvGrpSpPr>
            <a:grpSpLocks/>
          </p:cNvGrpSpPr>
          <p:nvPr/>
        </p:nvGrpSpPr>
        <p:grpSpPr bwMode="auto">
          <a:xfrm>
            <a:off x="3327400" y="1835150"/>
            <a:ext cx="2836863" cy="427038"/>
            <a:chOff x="2096" y="1156"/>
            <a:chExt cx="1787" cy="269"/>
          </a:xfrm>
        </p:grpSpPr>
        <p:sp>
          <p:nvSpPr>
            <p:cNvPr id="184429" name="Oval 85"/>
            <p:cNvSpPr>
              <a:spLocks noChangeArrowheads="1"/>
            </p:cNvSpPr>
            <p:nvPr/>
          </p:nvSpPr>
          <p:spPr bwMode="auto">
            <a:xfrm>
              <a:off x="2215" y="1381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84430" name="Group 169"/>
            <p:cNvGrpSpPr>
              <a:grpSpLocks/>
            </p:cNvGrpSpPr>
            <p:nvPr/>
          </p:nvGrpSpPr>
          <p:grpSpPr bwMode="auto">
            <a:xfrm>
              <a:off x="2096" y="1156"/>
              <a:ext cx="1787" cy="269"/>
              <a:chOff x="2096" y="1156"/>
              <a:chExt cx="1787" cy="269"/>
            </a:xfrm>
          </p:grpSpPr>
          <p:sp>
            <p:nvSpPr>
              <p:cNvPr id="184431" name="Text Box 28"/>
              <p:cNvSpPr txBox="1">
                <a:spLocks noChangeArrowheads="1"/>
              </p:cNvSpPr>
              <p:nvPr/>
            </p:nvSpPr>
            <p:spPr bwMode="auto">
              <a:xfrm>
                <a:off x="2096" y="1290"/>
                <a:ext cx="1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FF0000"/>
                    </a:solidFill>
                    <a:latin typeface="Arial" charset="0"/>
                  </a:rPr>
                  <a:t>16</a:t>
                </a:r>
              </a:p>
            </p:txBody>
          </p:sp>
          <p:sp>
            <p:nvSpPr>
              <p:cNvPr id="184432" name="Text Box 27"/>
              <p:cNvSpPr txBox="1">
                <a:spLocks noChangeArrowheads="1"/>
              </p:cNvSpPr>
              <p:nvPr/>
            </p:nvSpPr>
            <p:spPr bwMode="auto">
              <a:xfrm>
                <a:off x="3731" y="1156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FF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84433" name="Oval 85"/>
              <p:cNvSpPr>
                <a:spLocks noChangeArrowheads="1"/>
              </p:cNvSpPr>
              <p:nvPr/>
            </p:nvSpPr>
            <p:spPr bwMode="auto">
              <a:xfrm>
                <a:off x="3855" y="1247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4434" name="Freeform 168"/>
              <p:cNvSpPr>
                <a:spLocks/>
              </p:cNvSpPr>
              <p:nvPr/>
            </p:nvSpPr>
            <p:spPr bwMode="auto">
              <a:xfrm>
                <a:off x="2226" y="1260"/>
                <a:ext cx="1644" cy="135"/>
              </a:xfrm>
              <a:custGeom>
                <a:avLst/>
                <a:gdLst>
                  <a:gd name="T0" fmla="*/ 0 w 1644"/>
                  <a:gd name="T1" fmla="*/ 135 h 135"/>
                  <a:gd name="T2" fmla="*/ 852 w 1644"/>
                  <a:gd name="T3" fmla="*/ 132 h 135"/>
                  <a:gd name="T4" fmla="*/ 1050 w 1644"/>
                  <a:gd name="T5" fmla="*/ 0 h 135"/>
                  <a:gd name="T6" fmla="*/ 1644 w 1644"/>
                  <a:gd name="T7" fmla="*/ 0 h 1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44" h="135">
                    <a:moveTo>
                      <a:pt x="0" y="135"/>
                    </a:moveTo>
                    <a:lnTo>
                      <a:pt x="852" y="132"/>
                    </a:lnTo>
                    <a:lnTo>
                      <a:pt x="1050" y="0"/>
                    </a:lnTo>
                    <a:lnTo>
                      <a:pt x="164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84401" name="Group 44"/>
          <p:cNvGrpSpPr>
            <a:grpSpLocks/>
          </p:cNvGrpSpPr>
          <p:nvPr/>
        </p:nvGrpSpPr>
        <p:grpSpPr bwMode="auto">
          <a:xfrm>
            <a:off x="254000" y="2316163"/>
            <a:ext cx="538163" cy="558800"/>
            <a:chOff x="-44" y="1473"/>
            <a:chExt cx="981" cy="1105"/>
          </a:xfrm>
        </p:grpSpPr>
        <p:pic>
          <p:nvPicPr>
            <p:cNvPr id="18442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2" name="Group 44"/>
          <p:cNvGrpSpPr>
            <a:grpSpLocks/>
          </p:cNvGrpSpPr>
          <p:nvPr/>
        </p:nvGrpSpPr>
        <p:grpSpPr bwMode="auto">
          <a:xfrm>
            <a:off x="619125" y="2519363"/>
            <a:ext cx="539750" cy="558800"/>
            <a:chOff x="-44" y="1473"/>
            <a:chExt cx="981" cy="1105"/>
          </a:xfrm>
        </p:grpSpPr>
        <p:pic>
          <p:nvPicPr>
            <p:cNvPr id="18442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3" name="Group 44"/>
          <p:cNvGrpSpPr>
            <a:grpSpLocks/>
          </p:cNvGrpSpPr>
          <p:nvPr/>
        </p:nvGrpSpPr>
        <p:grpSpPr bwMode="auto">
          <a:xfrm>
            <a:off x="1290638" y="2479675"/>
            <a:ext cx="538162" cy="558800"/>
            <a:chOff x="-44" y="1473"/>
            <a:chExt cx="981" cy="1105"/>
          </a:xfrm>
        </p:grpSpPr>
        <p:pic>
          <p:nvPicPr>
            <p:cNvPr id="18442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4" name="Group 44"/>
          <p:cNvGrpSpPr>
            <a:grpSpLocks/>
          </p:cNvGrpSpPr>
          <p:nvPr/>
        </p:nvGrpSpPr>
        <p:grpSpPr bwMode="auto">
          <a:xfrm>
            <a:off x="2417763" y="2498725"/>
            <a:ext cx="538162" cy="558800"/>
            <a:chOff x="-44" y="1473"/>
            <a:chExt cx="981" cy="1105"/>
          </a:xfrm>
        </p:grpSpPr>
        <p:pic>
          <p:nvPicPr>
            <p:cNvPr id="18442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5" name="Group 44"/>
          <p:cNvGrpSpPr>
            <a:grpSpLocks/>
          </p:cNvGrpSpPr>
          <p:nvPr/>
        </p:nvGrpSpPr>
        <p:grpSpPr bwMode="auto">
          <a:xfrm>
            <a:off x="2854325" y="2479675"/>
            <a:ext cx="539750" cy="558800"/>
            <a:chOff x="-44" y="1473"/>
            <a:chExt cx="981" cy="1105"/>
          </a:xfrm>
        </p:grpSpPr>
        <p:pic>
          <p:nvPicPr>
            <p:cNvPr id="18441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6" name="Group 44"/>
          <p:cNvGrpSpPr>
            <a:grpSpLocks/>
          </p:cNvGrpSpPr>
          <p:nvPr/>
        </p:nvGrpSpPr>
        <p:grpSpPr bwMode="auto">
          <a:xfrm>
            <a:off x="3708400" y="2327275"/>
            <a:ext cx="538163" cy="558800"/>
            <a:chOff x="-44" y="1473"/>
            <a:chExt cx="981" cy="1105"/>
          </a:xfrm>
        </p:grpSpPr>
        <p:pic>
          <p:nvPicPr>
            <p:cNvPr id="18441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7" name="Group 44"/>
          <p:cNvGrpSpPr>
            <a:grpSpLocks/>
          </p:cNvGrpSpPr>
          <p:nvPr/>
        </p:nvGrpSpPr>
        <p:grpSpPr bwMode="auto">
          <a:xfrm>
            <a:off x="5557838" y="2428875"/>
            <a:ext cx="538162" cy="558800"/>
            <a:chOff x="-44" y="1473"/>
            <a:chExt cx="981" cy="1105"/>
          </a:xfrm>
        </p:grpSpPr>
        <p:pic>
          <p:nvPicPr>
            <p:cNvPr id="18441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8" name="Group 44"/>
          <p:cNvGrpSpPr>
            <a:grpSpLocks/>
          </p:cNvGrpSpPr>
          <p:nvPr/>
        </p:nvGrpSpPr>
        <p:grpSpPr bwMode="auto">
          <a:xfrm>
            <a:off x="7183438" y="2357438"/>
            <a:ext cx="538162" cy="558800"/>
            <a:chOff x="-44" y="1473"/>
            <a:chExt cx="981" cy="1105"/>
          </a:xfrm>
        </p:grpSpPr>
        <p:pic>
          <p:nvPicPr>
            <p:cNvPr id="18441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9" name="Group 44"/>
          <p:cNvGrpSpPr>
            <a:grpSpLocks/>
          </p:cNvGrpSpPr>
          <p:nvPr/>
        </p:nvGrpSpPr>
        <p:grpSpPr bwMode="auto">
          <a:xfrm>
            <a:off x="6257925" y="2438400"/>
            <a:ext cx="539750" cy="558800"/>
            <a:chOff x="-44" y="1473"/>
            <a:chExt cx="981" cy="1105"/>
          </a:xfrm>
        </p:grpSpPr>
        <p:pic>
          <p:nvPicPr>
            <p:cNvPr id="18441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03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2ECD2D5-B37F-1648-B314-8C8283E72FA9}"/>
              </a:ext>
            </a:extLst>
          </p:cNvPr>
          <p:cNvSpPr txBox="1">
            <a:spLocks noChangeArrowheads="1"/>
          </p:cNvSpPr>
          <p:nvPr/>
        </p:nvSpPr>
        <p:spPr>
          <a:xfrm>
            <a:off x="684213" y="620713"/>
            <a:ext cx="7848600" cy="1752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5000"/>
              <a:buFont typeface="ZapfDingbats" charset="2"/>
              <a:buNone/>
              <a:defRPr/>
            </a:pPr>
            <a:r>
              <a:rPr kumimoji="1" lang="en-US" altLang="en-US" kern="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Reading</a:t>
            </a:r>
            <a:endParaRPr kumimoji="1" lang="en-GB" altLang="en-US" sz="2400" kern="0" dirty="0">
              <a:solidFill>
                <a:srgbClr val="00206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32770" name="Picture 1" descr="kurose7e_cover_small.jpg">
            <a:extLst>
              <a:ext uri="{FF2B5EF4-FFF2-40B4-BE49-F238E27FC236}">
                <a16:creationId xmlns:a16="http://schemas.microsoft.com/office/drawing/2014/main" id="{74A6E8D7-83B6-8849-BF3A-158E1E912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1497013"/>
            <a:ext cx="1865312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8D9D10DC-F15A-9743-BFFF-53C222B9F7D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1638" y="4054475"/>
            <a:ext cx="1865312" cy="2425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772" name="TextBox 7">
            <a:extLst>
              <a:ext uri="{FF2B5EF4-FFF2-40B4-BE49-F238E27FC236}">
                <a16:creationId xmlns:a16="http://schemas.microsoft.com/office/drawing/2014/main" id="{1F14B202-1959-C54E-AD9D-64AEDE35D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1497013"/>
            <a:ext cx="63595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FF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The course textbook:</a:t>
            </a:r>
          </a:p>
          <a:p>
            <a:r>
              <a:rPr lang="en-US" altLang="en-US" dirty="0"/>
              <a:t>Computer Networking: A Top-Down Approach</a:t>
            </a:r>
          </a:p>
          <a:p>
            <a:r>
              <a:rPr lang="en-US" altLang="en-US" dirty="0"/>
              <a:t>Seventh Edition</a:t>
            </a:r>
          </a:p>
          <a:p>
            <a:r>
              <a:rPr lang="en-US" altLang="en-US" dirty="0"/>
              <a:t>Kurose, J. K., and Ross, K. W.</a:t>
            </a:r>
          </a:p>
          <a:p>
            <a:r>
              <a:rPr lang="en-US" altLang="en-US" dirty="0"/>
              <a:t>ISBN 13: 978-1-292-15359-9</a:t>
            </a:r>
          </a:p>
        </p:txBody>
      </p:sp>
      <p:sp>
        <p:nvSpPr>
          <p:cNvPr id="32773" name="TextBox 8">
            <a:extLst>
              <a:ext uri="{FF2B5EF4-FFF2-40B4-BE49-F238E27FC236}">
                <a16:creationId xmlns:a16="http://schemas.microsoft.com/office/drawing/2014/main" id="{16FE707F-CE11-6C45-A957-E27394A20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54475"/>
            <a:ext cx="5253037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Useful additional reading:</a:t>
            </a:r>
          </a:p>
          <a:p>
            <a:r>
              <a:rPr lang="en-US" altLang="en-US"/>
              <a:t>Data and Computer Communications</a:t>
            </a:r>
          </a:p>
          <a:p>
            <a:r>
              <a:rPr lang="en-US" altLang="en-US"/>
              <a:t>Tenth Edition</a:t>
            </a:r>
          </a:p>
          <a:p>
            <a:r>
              <a:rPr lang="en-US" altLang="en-US"/>
              <a:t>Stallings, W. </a:t>
            </a:r>
          </a:p>
          <a:p>
            <a:r>
              <a:rPr lang="en-US" altLang="en-US"/>
              <a:t>ISBN 13: </a:t>
            </a:r>
            <a:r>
              <a:rPr lang="en-GB" altLang="en-US"/>
              <a:t>978-9-332-58693-2</a:t>
            </a:r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0876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Text Box 9"/>
          <p:cNvSpPr txBox="1">
            <a:spLocks noChangeArrowheads="1"/>
          </p:cNvSpPr>
          <p:nvPr/>
        </p:nvSpPr>
        <p:spPr bwMode="auto">
          <a:xfrm>
            <a:off x="3384550" y="1428750"/>
            <a:ext cx="4746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type</a:t>
            </a:r>
          </a:p>
        </p:txBody>
      </p:sp>
      <p:sp>
        <p:nvSpPr>
          <p:cNvPr id="185348" name="Line 10"/>
          <p:cNvSpPr>
            <a:spLocks noChangeShapeType="1"/>
          </p:cNvSpPr>
          <p:nvPr/>
        </p:nvSpPr>
        <p:spPr bwMode="auto">
          <a:xfrm>
            <a:off x="3559175" y="16367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49" name="Line 31"/>
          <p:cNvSpPr>
            <a:spLocks noChangeShapeType="1"/>
          </p:cNvSpPr>
          <p:nvPr/>
        </p:nvSpPr>
        <p:spPr bwMode="auto">
          <a:xfrm>
            <a:off x="1000125" y="2200275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0" name="Line 34"/>
          <p:cNvSpPr>
            <a:spLocks noChangeShapeType="1"/>
          </p:cNvSpPr>
          <p:nvPr/>
        </p:nvSpPr>
        <p:spPr bwMode="auto">
          <a:xfrm>
            <a:off x="3424238" y="2171700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1" name="Line 36"/>
          <p:cNvSpPr>
            <a:spLocks noChangeShapeType="1"/>
          </p:cNvSpPr>
          <p:nvPr/>
        </p:nvSpPr>
        <p:spPr bwMode="auto">
          <a:xfrm>
            <a:off x="3457575" y="2176463"/>
            <a:ext cx="742950" cy="809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2" name="Line 37"/>
          <p:cNvSpPr>
            <a:spLocks noChangeShapeType="1"/>
          </p:cNvSpPr>
          <p:nvPr/>
        </p:nvSpPr>
        <p:spPr bwMode="auto">
          <a:xfrm>
            <a:off x="6167438" y="2185988"/>
            <a:ext cx="700087" cy="795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3" name="Line 40"/>
          <p:cNvSpPr>
            <a:spLocks noChangeShapeType="1"/>
          </p:cNvSpPr>
          <p:nvPr/>
        </p:nvSpPr>
        <p:spPr bwMode="auto">
          <a:xfrm>
            <a:off x="3600450" y="3328988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4" name="Rectangle 41"/>
          <p:cNvSpPr>
            <a:spLocks noChangeArrowheads="1"/>
          </p:cNvSpPr>
          <p:nvPr/>
        </p:nvSpPr>
        <p:spPr bwMode="auto">
          <a:xfrm>
            <a:off x="3476625" y="4057650"/>
            <a:ext cx="25066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2-byte Tag Protocol Identifier</a:t>
            </a:r>
          </a:p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                       (value: 81-00) </a:t>
            </a:r>
          </a:p>
        </p:txBody>
      </p:sp>
      <p:sp>
        <p:nvSpPr>
          <p:cNvPr id="185355" name="Rectangle 42"/>
          <p:cNvSpPr>
            <a:spLocks noChangeArrowheads="1"/>
          </p:cNvSpPr>
          <p:nvPr/>
        </p:nvSpPr>
        <p:spPr bwMode="auto">
          <a:xfrm>
            <a:off x="3814763" y="5203825"/>
            <a:ext cx="3824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Tag Control Information (12 bit VLAN ID field, </a:t>
            </a:r>
          </a:p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                         3 bit priority field like IP TOS)</a:t>
            </a:r>
            <a:r>
              <a:rPr lang="en-US" altLang="ko-KR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</a:t>
            </a:r>
          </a:p>
        </p:txBody>
      </p:sp>
      <p:sp>
        <p:nvSpPr>
          <p:cNvPr id="185356" name="Line 43"/>
          <p:cNvSpPr>
            <a:spLocks noChangeShapeType="1"/>
          </p:cNvSpPr>
          <p:nvPr/>
        </p:nvSpPr>
        <p:spPr bwMode="auto">
          <a:xfrm>
            <a:off x="3963988" y="3419475"/>
            <a:ext cx="9525" cy="174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7" name="Line 44"/>
          <p:cNvSpPr>
            <a:spLocks noChangeShapeType="1"/>
          </p:cNvSpPr>
          <p:nvPr/>
        </p:nvSpPr>
        <p:spPr bwMode="auto">
          <a:xfrm>
            <a:off x="6562725" y="3319463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8" name="Line 47"/>
          <p:cNvSpPr>
            <a:spLocks noChangeShapeType="1"/>
          </p:cNvSpPr>
          <p:nvPr/>
        </p:nvSpPr>
        <p:spPr bwMode="auto">
          <a:xfrm flipH="1">
            <a:off x="6767513" y="3076575"/>
            <a:ext cx="14287" cy="5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9" name="Rectangle 48"/>
          <p:cNvSpPr>
            <a:spLocks noChangeArrowheads="1"/>
          </p:cNvSpPr>
          <p:nvPr/>
        </p:nvSpPr>
        <p:spPr bwMode="auto">
          <a:xfrm>
            <a:off x="6105525" y="4175125"/>
            <a:ext cx="12382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Recomputed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CRC</a:t>
            </a:r>
            <a:r>
              <a:rPr lang="en-US" altLang="ko-KR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</a:t>
            </a:r>
          </a:p>
        </p:txBody>
      </p:sp>
      <p:sp>
        <p:nvSpPr>
          <p:cNvPr id="76817" name="Rectangle 27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i="0" dirty="0">
                <a:solidFill>
                  <a:srgbClr val="000099"/>
                </a:solidFill>
                <a:latin typeface="Gill Sans MT" charset="0"/>
                <a:cs typeface="+mn-cs"/>
              </a:rPr>
              <a:t>802.1Q VLAN frame format</a:t>
            </a:r>
          </a:p>
        </p:txBody>
      </p:sp>
      <p:sp>
        <p:nvSpPr>
          <p:cNvPr id="76818" name="Text Box 28"/>
          <p:cNvSpPr txBox="1">
            <a:spLocks noChangeArrowheads="1"/>
          </p:cNvSpPr>
          <p:nvPr/>
        </p:nvSpPr>
        <p:spPr bwMode="auto">
          <a:xfrm>
            <a:off x="7100888" y="1801813"/>
            <a:ext cx="15509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802.1 frame</a:t>
            </a:r>
          </a:p>
        </p:txBody>
      </p:sp>
      <p:sp>
        <p:nvSpPr>
          <p:cNvPr id="76819" name="Text Box 29"/>
          <p:cNvSpPr txBox="1">
            <a:spLocks noChangeArrowheads="1"/>
          </p:cNvSpPr>
          <p:nvPr/>
        </p:nvSpPr>
        <p:spPr bwMode="auto">
          <a:xfrm>
            <a:off x="7104063" y="2967038"/>
            <a:ext cx="17494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802.1Q frame</a:t>
            </a:r>
          </a:p>
        </p:txBody>
      </p:sp>
      <p:sp>
        <p:nvSpPr>
          <p:cNvPr id="185364" name="Rectangle 1"/>
          <p:cNvSpPr>
            <a:spLocks noChangeArrowheads="1"/>
          </p:cNvSpPr>
          <p:nvPr/>
        </p:nvSpPr>
        <p:spPr bwMode="auto">
          <a:xfrm>
            <a:off x="965200" y="1709738"/>
            <a:ext cx="5140325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22" name="Straight Connector 3"/>
          <p:cNvCxnSpPr>
            <a:cxnSpLocks noChangeShapeType="1"/>
          </p:cNvCxnSpPr>
          <p:nvPr/>
        </p:nvCxnSpPr>
        <p:spPr bwMode="auto">
          <a:xfrm>
            <a:off x="1958975" y="1700213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3" name="Straight Connector 32"/>
          <p:cNvCxnSpPr>
            <a:cxnSpLocks noChangeShapeType="1"/>
          </p:cNvCxnSpPr>
          <p:nvPr/>
        </p:nvCxnSpPr>
        <p:spPr bwMode="auto">
          <a:xfrm>
            <a:off x="2689225" y="1703388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4" name="Straight Connector 33"/>
          <p:cNvCxnSpPr>
            <a:cxnSpLocks noChangeShapeType="1"/>
          </p:cNvCxnSpPr>
          <p:nvPr/>
        </p:nvCxnSpPr>
        <p:spPr bwMode="auto">
          <a:xfrm>
            <a:off x="3417888" y="1708150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5" name="Straight Connector 34"/>
          <p:cNvCxnSpPr>
            <a:cxnSpLocks noChangeShapeType="1"/>
          </p:cNvCxnSpPr>
          <p:nvPr/>
        </p:nvCxnSpPr>
        <p:spPr bwMode="auto">
          <a:xfrm>
            <a:off x="3671888" y="1703388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6" name="Straight Connector 35"/>
          <p:cNvCxnSpPr>
            <a:cxnSpLocks noChangeShapeType="1"/>
          </p:cNvCxnSpPr>
          <p:nvPr/>
        </p:nvCxnSpPr>
        <p:spPr bwMode="auto">
          <a:xfrm>
            <a:off x="5638800" y="1689100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5370" name="TextBox 5"/>
          <p:cNvSpPr txBox="1">
            <a:spLocks noChangeArrowheads="1"/>
          </p:cNvSpPr>
          <p:nvPr/>
        </p:nvSpPr>
        <p:spPr bwMode="auto">
          <a:xfrm>
            <a:off x="1937401" y="1722438"/>
            <a:ext cx="770225" cy="40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dest.</a:t>
            </a:r>
          </a:p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address</a:t>
            </a:r>
          </a:p>
        </p:txBody>
      </p:sp>
      <p:sp>
        <p:nvSpPr>
          <p:cNvPr id="185371" name="TextBox 37"/>
          <p:cNvSpPr txBox="1">
            <a:spLocks noChangeArrowheads="1"/>
          </p:cNvSpPr>
          <p:nvPr/>
        </p:nvSpPr>
        <p:spPr bwMode="auto">
          <a:xfrm>
            <a:off x="2697163" y="1719263"/>
            <a:ext cx="730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source</a:t>
            </a:r>
          </a:p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address</a:t>
            </a:r>
          </a:p>
        </p:txBody>
      </p:sp>
      <p:sp>
        <p:nvSpPr>
          <p:cNvPr id="185372" name="TextBox 38"/>
          <p:cNvSpPr txBox="1">
            <a:spLocks noChangeArrowheads="1"/>
          </p:cNvSpPr>
          <p:nvPr/>
        </p:nvSpPr>
        <p:spPr bwMode="auto">
          <a:xfrm>
            <a:off x="4041775" y="1790700"/>
            <a:ext cx="1190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data (payload)</a:t>
            </a:r>
          </a:p>
        </p:txBody>
      </p:sp>
      <p:sp>
        <p:nvSpPr>
          <p:cNvPr id="185373" name="TextBox 39"/>
          <p:cNvSpPr txBox="1">
            <a:spLocks noChangeArrowheads="1"/>
          </p:cNvSpPr>
          <p:nvPr/>
        </p:nvSpPr>
        <p:spPr bwMode="auto">
          <a:xfrm>
            <a:off x="5611813" y="1809750"/>
            <a:ext cx="5159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CRC</a:t>
            </a:r>
          </a:p>
        </p:txBody>
      </p:sp>
      <p:sp>
        <p:nvSpPr>
          <p:cNvPr id="185374" name="TextBox 40"/>
          <p:cNvSpPr txBox="1">
            <a:spLocks noChangeArrowheads="1"/>
          </p:cNvSpPr>
          <p:nvPr/>
        </p:nvSpPr>
        <p:spPr bwMode="auto">
          <a:xfrm>
            <a:off x="1047750" y="1787525"/>
            <a:ext cx="8223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preamble</a:t>
            </a:r>
          </a:p>
        </p:txBody>
      </p:sp>
      <p:grpSp>
        <p:nvGrpSpPr>
          <p:cNvPr id="173087" name="Group 6"/>
          <p:cNvGrpSpPr>
            <a:grpSpLocks/>
          </p:cNvGrpSpPr>
          <p:nvPr/>
        </p:nvGrpSpPr>
        <p:grpSpPr bwMode="auto">
          <a:xfrm>
            <a:off x="992826" y="2949575"/>
            <a:ext cx="2448769" cy="436563"/>
            <a:chOff x="340454" y="5667110"/>
            <a:chExt cx="2448560" cy="435435"/>
          </a:xfrm>
          <a:solidFill>
            <a:srgbClr val="006633"/>
          </a:solidFill>
        </p:grpSpPr>
        <p:sp>
          <p:nvSpPr>
            <p:cNvPr id="173097" name="Rectangle 42"/>
            <p:cNvSpPr>
              <a:spLocks noChangeArrowheads="1"/>
            </p:cNvSpPr>
            <p:nvPr/>
          </p:nvSpPr>
          <p:spPr bwMode="auto">
            <a:xfrm>
              <a:off x="340454" y="5676543"/>
              <a:ext cx="2448560" cy="40640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cxnSp>
          <p:nvCxnSpPr>
            <p:cNvPr id="76843" name="Straight Connector 43"/>
            <p:cNvCxnSpPr>
              <a:cxnSpLocks noChangeShapeType="1"/>
            </p:cNvCxnSpPr>
            <p:nvPr/>
          </p:nvCxnSpPr>
          <p:spPr bwMode="auto">
            <a:xfrm>
              <a:off x="1314457" y="5667110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44" name="Straight Connector 44"/>
            <p:cNvCxnSpPr>
              <a:cxnSpLocks noChangeShapeType="1"/>
            </p:cNvCxnSpPr>
            <p:nvPr/>
          </p:nvCxnSpPr>
          <p:spPr bwMode="auto">
            <a:xfrm>
              <a:off x="2044645" y="5670277"/>
              <a:ext cx="0" cy="429101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45" name="Straight Connector 45"/>
            <p:cNvCxnSpPr>
              <a:cxnSpLocks noChangeShapeType="1"/>
            </p:cNvCxnSpPr>
            <p:nvPr/>
          </p:nvCxnSpPr>
          <p:spPr bwMode="auto">
            <a:xfrm>
              <a:off x="2773245" y="5675027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3101" name="TextBox 48"/>
            <p:cNvSpPr txBox="1">
              <a:spLocks noChangeArrowheads="1"/>
            </p:cNvSpPr>
            <p:nvPr/>
          </p:nvSpPr>
          <p:spPr bwMode="auto">
            <a:xfrm>
              <a:off x="1292617" y="5688880"/>
              <a:ext cx="770159" cy="404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73102" name="TextBox 49"/>
            <p:cNvSpPr txBox="1">
              <a:spLocks noChangeArrowheads="1"/>
            </p:cNvSpPr>
            <p:nvPr/>
          </p:nvSpPr>
          <p:spPr bwMode="auto">
            <a:xfrm>
              <a:off x="2053082" y="5685251"/>
              <a:ext cx="729687" cy="400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73103" name="TextBox 52"/>
            <p:cNvSpPr txBox="1">
              <a:spLocks noChangeArrowheads="1"/>
            </p:cNvSpPr>
            <p:nvPr/>
          </p:nvSpPr>
          <p:spPr bwMode="auto">
            <a:xfrm>
              <a:off x="402711" y="5754221"/>
              <a:ext cx="822661" cy="2462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</p:grpSp>
      <p:sp>
        <p:nvSpPr>
          <p:cNvPr id="185376" name="Rectangle 56"/>
          <p:cNvSpPr>
            <a:spLocks noChangeArrowheads="1"/>
          </p:cNvSpPr>
          <p:nvPr/>
        </p:nvSpPr>
        <p:spPr bwMode="auto">
          <a:xfrm>
            <a:off x="4187825" y="2959100"/>
            <a:ext cx="265906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34" name="Straight Connector 60"/>
          <p:cNvCxnSpPr>
            <a:cxnSpLocks noChangeShapeType="1"/>
          </p:cNvCxnSpPr>
          <p:nvPr/>
        </p:nvCxnSpPr>
        <p:spPr bwMode="auto">
          <a:xfrm>
            <a:off x="4411663" y="2954338"/>
            <a:ext cx="0" cy="42703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35" name="Straight Connector 61"/>
          <p:cNvCxnSpPr>
            <a:cxnSpLocks noChangeShapeType="1"/>
          </p:cNvCxnSpPr>
          <p:nvPr/>
        </p:nvCxnSpPr>
        <p:spPr bwMode="auto">
          <a:xfrm>
            <a:off x="6378575" y="2938463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5379" name="TextBox 64"/>
          <p:cNvSpPr txBox="1">
            <a:spLocks noChangeArrowheads="1"/>
          </p:cNvSpPr>
          <p:nvPr/>
        </p:nvSpPr>
        <p:spPr bwMode="auto">
          <a:xfrm>
            <a:off x="4783138" y="3040063"/>
            <a:ext cx="118903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data (payload)</a:t>
            </a:r>
          </a:p>
        </p:txBody>
      </p:sp>
      <p:sp>
        <p:nvSpPr>
          <p:cNvPr id="185380" name="TextBox 65"/>
          <p:cNvSpPr txBox="1">
            <a:spLocks noChangeArrowheads="1"/>
          </p:cNvSpPr>
          <p:nvPr/>
        </p:nvSpPr>
        <p:spPr bwMode="auto">
          <a:xfrm>
            <a:off x="6351588" y="3059113"/>
            <a:ext cx="5159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CRC</a:t>
            </a:r>
          </a:p>
        </p:txBody>
      </p:sp>
      <p:sp>
        <p:nvSpPr>
          <p:cNvPr id="185381" name="Text Box 9"/>
          <p:cNvSpPr txBox="1">
            <a:spLocks noChangeArrowheads="1"/>
          </p:cNvSpPr>
          <p:nvPr/>
        </p:nvSpPr>
        <p:spPr bwMode="auto">
          <a:xfrm>
            <a:off x="4095750" y="2659063"/>
            <a:ext cx="4746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type</a:t>
            </a:r>
          </a:p>
        </p:txBody>
      </p:sp>
      <p:sp>
        <p:nvSpPr>
          <p:cNvPr id="185382" name="Line 10"/>
          <p:cNvSpPr>
            <a:spLocks noChangeShapeType="1"/>
          </p:cNvSpPr>
          <p:nvPr/>
        </p:nvSpPr>
        <p:spPr bwMode="auto">
          <a:xfrm>
            <a:off x="4300538" y="288766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83" name="Rectangle 67"/>
          <p:cNvSpPr>
            <a:spLocks noChangeArrowheads="1"/>
          </p:cNvSpPr>
          <p:nvPr/>
        </p:nvSpPr>
        <p:spPr bwMode="auto">
          <a:xfrm>
            <a:off x="3429000" y="2963863"/>
            <a:ext cx="73501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41" name="Straight Connector 68"/>
          <p:cNvCxnSpPr>
            <a:cxnSpLocks noChangeShapeType="1"/>
          </p:cNvCxnSpPr>
          <p:nvPr/>
        </p:nvCxnSpPr>
        <p:spPr bwMode="auto">
          <a:xfrm>
            <a:off x="3797300" y="2962275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31572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Introduction, services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Errors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Detection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Correction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Multiple access protocols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LANs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  <a:defRPr/>
            </a:pPr>
            <a:r>
              <a:rPr lang="en-US" dirty="0">
                <a:solidFill>
                  <a:srgbClr val="FF0000"/>
                </a:solidFill>
                <a:latin typeface="Gill Sans MT" charset="0"/>
                <a:cs typeface="+mn-cs"/>
              </a:rPr>
              <a:t>Link virtualization: MPLS</a:t>
            </a:r>
          </a:p>
          <a:p>
            <a:pPr marL="514350" indent="-514350">
              <a:buFont typeface="+mj-lt"/>
              <a:buAutoNum type="arabicPeriod" startAt="5"/>
              <a:defRPr/>
            </a:pPr>
            <a:r>
              <a:rPr lang="en-US" dirty="0">
                <a:latin typeface="Gill Sans MT" charset="0"/>
                <a:cs typeface="+mn-cs"/>
              </a:rPr>
              <a:t>Data center networking</a:t>
            </a:r>
          </a:p>
          <a:p>
            <a:pPr marL="453150" indent="-514350">
              <a:buFont typeface="+mj-lt"/>
              <a:buAutoNum type="arabicPeriod" startAt="5"/>
              <a:defRPr/>
            </a:pPr>
            <a:r>
              <a:rPr lang="en-US" dirty="0">
                <a:latin typeface="Gill Sans MT" charset="0"/>
                <a:cs typeface="+mn-cs"/>
              </a:rPr>
              <a:t>Another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18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193675"/>
            <a:ext cx="7772400" cy="944563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Multiprotocol label switching (MPLS)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336675"/>
            <a:ext cx="7772400" cy="4648200"/>
          </a:xfrm>
        </p:spPr>
        <p:txBody>
          <a:bodyPr/>
          <a:lstStyle/>
          <a:p>
            <a:pPr marL="231775" indent="-231775">
              <a:defRPr/>
            </a:pPr>
            <a:r>
              <a:rPr lang="en-US" dirty="0">
                <a:latin typeface="Gill Sans MT" charset="0"/>
                <a:cs typeface="+mn-cs"/>
              </a:rPr>
              <a:t>initial goal: high-speed IP forwarding using fixed length label (instead of IP address) 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fast lookup using fixed length identifier (rather than shortest prefix matching)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borrowing ideas from Virtual Circuit (VC) approach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but IP datagram still keeps IP address!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188421" name="Freeform 4"/>
          <p:cNvSpPr>
            <a:spLocks/>
          </p:cNvSpPr>
          <p:nvPr/>
        </p:nvSpPr>
        <p:spPr bwMode="auto">
          <a:xfrm>
            <a:off x="2052638" y="4695825"/>
            <a:ext cx="3108325" cy="1084263"/>
          </a:xfrm>
          <a:custGeom>
            <a:avLst/>
            <a:gdLst>
              <a:gd name="T0" fmla="*/ 2147483647 w 1958"/>
              <a:gd name="T1" fmla="*/ 0 h 683"/>
              <a:gd name="T2" fmla="*/ 0 w 1958"/>
              <a:gd name="T3" fmla="*/ 2147483647 h 683"/>
              <a:gd name="T4" fmla="*/ 2147483647 w 1958"/>
              <a:gd name="T5" fmla="*/ 2147483647 h 683"/>
              <a:gd name="T6" fmla="*/ 2147483647 w 1958"/>
              <a:gd name="T7" fmla="*/ 0 h 68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58" h="683">
                <a:moveTo>
                  <a:pt x="337" y="0"/>
                </a:moveTo>
                <a:lnTo>
                  <a:pt x="0" y="683"/>
                </a:lnTo>
                <a:lnTo>
                  <a:pt x="1958" y="683"/>
                </a:lnTo>
                <a:lnTo>
                  <a:pt x="1382" y="0"/>
                </a:lnTo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55" name="Rectangle 5"/>
          <p:cNvSpPr>
            <a:spLocks noChangeArrowheads="1"/>
          </p:cNvSpPr>
          <p:nvPr/>
        </p:nvSpPr>
        <p:spPr bwMode="auto">
          <a:xfrm>
            <a:off x="706438" y="4068763"/>
            <a:ext cx="8047037" cy="639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8856" name="Text Box 6"/>
          <p:cNvSpPr txBox="1">
            <a:spLocks noChangeArrowheads="1"/>
          </p:cNvSpPr>
          <p:nvPr/>
        </p:nvSpPr>
        <p:spPr bwMode="auto">
          <a:xfrm>
            <a:off x="719138" y="4073525"/>
            <a:ext cx="189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PPP or Ethernet </a:t>
            </a:r>
          </a:p>
          <a:p>
            <a:pPr algn="ctr"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header</a:t>
            </a:r>
          </a:p>
        </p:txBody>
      </p:sp>
      <p:sp>
        <p:nvSpPr>
          <p:cNvPr id="78857" name="Text Box 8"/>
          <p:cNvSpPr txBox="1">
            <a:spLocks noChangeArrowheads="1"/>
          </p:cNvSpPr>
          <p:nvPr/>
        </p:nvSpPr>
        <p:spPr bwMode="auto">
          <a:xfrm>
            <a:off x="4376738" y="41957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IP header</a:t>
            </a:r>
          </a:p>
        </p:txBody>
      </p:sp>
      <p:sp>
        <p:nvSpPr>
          <p:cNvPr id="78858" name="Line 9"/>
          <p:cNvSpPr>
            <a:spLocks noChangeShapeType="1"/>
          </p:cNvSpPr>
          <p:nvPr/>
        </p:nvSpPr>
        <p:spPr bwMode="auto">
          <a:xfrm>
            <a:off x="2587625" y="40560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59" name="Line 10"/>
          <p:cNvSpPr>
            <a:spLocks noChangeShapeType="1"/>
          </p:cNvSpPr>
          <p:nvPr/>
        </p:nvSpPr>
        <p:spPr bwMode="auto">
          <a:xfrm>
            <a:off x="4241800" y="4051300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60" name="Line 11"/>
          <p:cNvSpPr>
            <a:spLocks noChangeShapeType="1"/>
          </p:cNvSpPr>
          <p:nvPr/>
        </p:nvSpPr>
        <p:spPr bwMode="auto">
          <a:xfrm>
            <a:off x="5588000" y="4052888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61" name="Text Box 12"/>
          <p:cNvSpPr txBox="1">
            <a:spLocks noChangeArrowheads="1"/>
          </p:cNvSpPr>
          <p:nvPr/>
        </p:nvSpPr>
        <p:spPr bwMode="auto">
          <a:xfrm>
            <a:off x="5618163" y="4205288"/>
            <a:ext cx="309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remainder of link-layer frame</a:t>
            </a:r>
          </a:p>
        </p:txBody>
      </p:sp>
      <p:sp>
        <p:nvSpPr>
          <p:cNvPr id="78862" name="Rectangle 25"/>
          <p:cNvSpPr>
            <a:spLocks noChangeArrowheads="1"/>
          </p:cNvSpPr>
          <p:nvPr/>
        </p:nvSpPr>
        <p:spPr bwMode="auto">
          <a:xfrm>
            <a:off x="2576513" y="4054475"/>
            <a:ext cx="1660525" cy="6397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8863" name="Text Box 7"/>
          <p:cNvSpPr txBox="1">
            <a:spLocks noChangeArrowheads="1"/>
          </p:cNvSpPr>
          <p:nvPr/>
        </p:nvSpPr>
        <p:spPr bwMode="auto">
          <a:xfrm>
            <a:off x="2611438" y="4213225"/>
            <a:ext cx="163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b="1" i="0" dirty="0">
                <a:solidFill>
                  <a:srgbClr val="FFFFFF"/>
                </a:solidFill>
                <a:latin typeface="Arial" charset="0"/>
                <a:cs typeface="+mn-cs"/>
              </a:rPr>
              <a:t>MPLS header</a:t>
            </a:r>
          </a:p>
        </p:txBody>
      </p:sp>
      <p:sp>
        <p:nvSpPr>
          <p:cNvPr id="78864" name="Rectangle 27"/>
          <p:cNvSpPr>
            <a:spLocks noChangeArrowheads="1"/>
          </p:cNvSpPr>
          <p:nvPr/>
        </p:nvSpPr>
        <p:spPr bwMode="auto">
          <a:xfrm>
            <a:off x="2155825" y="5440363"/>
            <a:ext cx="3122613" cy="6794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i="0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78865" name="Text Box 28"/>
          <p:cNvSpPr txBox="1">
            <a:spLocks noChangeArrowheads="1"/>
          </p:cNvSpPr>
          <p:nvPr/>
        </p:nvSpPr>
        <p:spPr bwMode="auto">
          <a:xfrm>
            <a:off x="2668588" y="5608638"/>
            <a:ext cx="6667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  <a:cs typeface="+mn-cs"/>
              </a:rPr>
              <a:t>label</a:t>
            </a:r>
          </a:p>
        </p:txBody>
      </p:sp>
      <p:sp>
        <p:nvSpPr>
          <p:cNvPr id="78866" name="Text Box 29"/>
          <p:cNvSpPr txBox="1">
            <a:spLocks noChangeArrowheads="1"/>
          </p:cNvSpPr>
          <p:nvPr/>
        </p:nvSpPr>
        <p:spPr bwMode="auto">
          <a:xfrm>
            <a:off x="3851275" y="5616575"/>
            <a:ext cx="577850" cy="3667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  <a:cs typeface="+mn-cs"/>
              </a:rPr>
              <a:t>Exp</a:t>
            </a:r>
          </a:p>
        </p:txBody>
      </p:sp>
      <p:sp>
        <p:nvSpPr>
          <p:cNvPr id="78867" name="Text Box 30"/>
          <p:cNvSpPr txBox="1">
            <a:spLocks noChangeArrowheads="1"/>
          </p:cNvSpPr>
          <p:nvPr/>
        </p:nvSpPr>
        <p:spPr bwMode="auto">
          <a:xfrm>
            <a:off x="4408488" y="5624513"/>
            <a:ext cx="3365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  <a:cs typeface="+mn-cs"/>
              </a:rPr>
              <a:t>S</a:t>
            </a:r>
          </a:p>
        </p:txBody>
      </p:sp>
      <p:sp>
        <p:nvSpPr>
          <p:cNvPr id="78868" name="Text Box 31"/>
          <p:cNvSpPr txBox="1">
            <a:spLocks noChangeArrowheads="1"/>
          </p:cNvSpPr>
          <p:nvPr/>
        </p:nvSpPr>
        <p:spPr bwMode="auto">
          <a:xfrm>
            <a:off x="4678363" y="5621338"/>
            <a:ext cx="5905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  <a:cs typeface="+mn-cs"/>
              </a:rPr>
              <a:t>TTL</a:t>
            </a:r>
          </a:p>
        </p:txBody>
      </p:sp>
      <p:sp>
        <p:nvSpPr>
          <p:cNvPr id="78869" name="Line 32"/>
          <p:cNvSpPr>
            <a:spLocks noChangeShapeType="1"/>
          </p:cNvSpPr>
          <p:nvPr/>
        </p:nvSpPr>
        <p:spPr bwMode="auto">
          <a:xfrm>
            <a:off x="3887788" y="5449888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70" name="Line 33"/>
          <p:cNvSpPr>
            <a:spLocks noChangeShapeType="1"/>
          </p:cNvSpPr>
          <p:nvPr/>
        </p:nvSpPr>
        <p:spPr bwMode="auto">
          <a:xfrm>
            <a:off x="4457700" y="547052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71" name="Line 34"/>
          <p:cNvSpPr>
            <a:spLocks noChangeShapeType="1"/>
          </p:cNvSpPr>
          <p:nvPr/>
        </p:nvSpPr>
        <p:spPr bwMode="auto">
          <a:xfrm>
            <a:off x="4727575" y="54657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72" name="Text Box 35"/>
          <p:cNvSpPr txBox="1">
            <a:spLocks noChangeArrowheads="1"/>
          </p:cNvSpPr>
          <p:nvPr/>
        </p:nvSpPr>
        <p:spPr bwMode="auto">
          <a:xfrm>
            <a:off x="2827338" y="6116638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  <a:cs typeface="+mn-cs"/>
              </a:rPr>
              <a:t>20</a:t>
            </a:r>
          </a:p>
        </p:txBody>
      </p:sp>
      <p:sp>
        <p:nvSpPr>
          <p:cNvPr id="78873" name="Text Box 36"/>
          <p:cNvSpPr txBox="1">
            <a:spLocks noChangeArrowheads="1"/>
          </p:cNvSpPr>
          <p:nvPr/>
        </p:nvSpPr>
        <p:spPr bwMode="auto">
          <a:xfrm>
            <a:off x="3998913" y="61118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  <a:cs typeface="+mn-cs"/>
              </a:rPr>
              <a:t>3</a:t>
            </a:r>
          </a:p>
        </p:txBody>
      </p:sp>
      <p:sp>
        <p:nvSpPr>
          <p:cNvPr id="78874" name="Text Box 37"/>
          <p:cNvSpPr txBox="1">
            <a:spLocks noChangeArrowheads="1"/>
          </p:cNvSpPr>
          <p:nvPr/>
        </p:nvSpPr>
        <p:spPr bwMode="auto">
          <a:xfrm>
            <a:off x="4425950" y="61087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78875" name="Text Box 38"/>
          <p:cNvSpPr txBox="1">
            <a:spLocks noChangeArrowheads="1"/>
          </p:cNvSpPr>
          <p:nvPr/>
        </p:nvSpPr>
        <p:spPr bwMode="auto">
          <a:xfrm>
            <a:off x="4865688" y="6103938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  <a:cs typeface="+mn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68005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MPLS capable routers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35963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a.k.a. label-switched router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forward packets to outgoing interface based only on label value (</a:t>
            </a:r>
            <a:r>
              <a:rPr lang="en-US" i="1" dirty="0">
                <a:latin typeface="Gill Sans MT" charset="0"/>
                <a:cs typeface="+mn-cs"/>
              </a:rPr>
              <a:t>don</a:t>
            </a:r>
            <a:r>
              <a:rPr lang="ja-JP" altLang="en-US" i="1" dirty="0">
                <a:latin typeface="Gill Sans MT" charset="0"/>
                <a:cs typeface="+mn-cs"/>
              </a:rPr>
              <a:t>’</a:t>
            </a:r>
            <a:r>
              <a:rPr lang="en-US" i="1" dirty="0">
                <a:latin typeface="Gill Sans MT" charset="0"/>
                <a:cs typeface="+mn-cs"/>
              </a:rPr>
              <a:t>t inspect IP address</a:t>
            </a:r>
            <a:r>
              <a:rPr lang="en-US" dirty="0">
                <a:latin typeface="Gill Sans MT" charset="0"/>
                <a:cs typeface="+mn-cs"/>
              </a:rPr>
              <a:t>)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MPLS forwarding table distinct from IP forwarding tables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flexibility:  </a:t>
            </a:r>
            <a:r>
              <a:rPr lang="en-US" dirty="0">
                <a:latin typeface="Gill Sans MT" charset="0"/>
                <a:cs typeface="+mn-cs"/>
              </a:rPr>
              <a:t>MPLS forwarding decisions can </a:t>
            </a:r>
            <a:r>
              <a:rPr lang="en-US" i="1" dirty="0">
                <a:latin typeface="Gill Sans MT" charset="0"/>
                <a:cs typeface="+mn-cs"/>
              </a:rPr>
              <a:t>differ</a:t>
            </a:r>
            <a:r>
              <a:rPr lang="en-US" dirty="0">
                <a:latin typeface="Gill Sans MT" charset="0"/>
                <a:cs typeface="+mn-cs"/>
              </a:rPr>
              <a:t> from those of IP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use destination </a:t>
            </a:r>
            <a:r>
              <a:rPr lang="en-US" i="1" dirty="0">
                <a:latin typeface="Gill Sans MT" charset="0"/>
              </a:rPr>
              <a:t>and</a:t>
            </a:r>
            <a:r>
              <a:rPr lang="en-US" dirty="0">
                <a:latin typeface="Gill Sans MT" charset="0"/>
              </a:rPr>
              <a:t> source addresses to route flows to same destination differently (traffic engineering)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re-route flows quickly if link fails: pre-computed backup paths (useful for VoIP)</a:t>
            </a: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2958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515" name="Group 6"/>
          <p:cNvGrpSpPr>
            <a:grpSpLocks/>
          </p:cNvGrpSpPr>
          <p:nvPr/>
        </p:nvGrpSpPr>
        <p:grpSpPr bwMode="auto">
          <a:xfrm>
            <a:off x="5795963" y="3236913"/>
            <a:ext cx="766762" cy="433387"/>
            <a:chOff x="3600" y="219"/>
            <a:chExt cx="360" cy="175"/>
          </a:xfrm>
        </p:grpSpPr>
        <p:sp>
          <p:nvSpPr>
            <p:cNvPr id="81062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63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64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65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66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82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72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73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74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83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69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70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71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16" name="Group 20"/>
          <p:cNvGrpSpPr>
            <a:grpSpLocks/>
          </p:cNvGrpSpPr>
          <p:nvPr/>
        </p:nvGrpSpPr>
        <p:grpSpPr bwMode="auto">
          <a:xfrm>
            <a:off x="3970338" y="3232150"/>
            <a:ext cx="766762" cy="433388"/>
            <a:chOff x="3600" y="219"/>
            <a:chExt cx="360" cy="175"/>
          </a:xfrm>
        </p:grpSpPr>
        <p:sp>
          <p:nvSpPr>
            <p:cNvPr id="81049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50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51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52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53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69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59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60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61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70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56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57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58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17" name="Group 34"/>
          <p:cNvGrpSpPr>
            <a:grpSpLocks/>
          </p:cNvGrpSpPr>
          <p:nvPr/>
        </p:nvGrpSpPr>
        <p:grpSpPr bwMode="auto">
          <a:xfrm>
            <a:off x="4324350" y="2214563"/>
            <a:ext cx="766763" cy="433387"/>
            <a:chOff x="3600" y="219"/>
            <a:chExt cx="360" cy="175"/>
          </a:xfrm>
        </p:grpSpPr>
        <p:sp>
          <p:nvSpPr>
            <p:cNvPr id="81036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37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38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39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40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56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46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47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48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57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43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44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45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18" name="Group 48"/>
          <p:cNvGrpSpPr>
            <a:grpSpLocks/>
          </p:cNvGrpSpPr>
          <p:nvPr/>
        </p:nvGrpSpPr>
        <p:grpSpPr bwMode="auto">
          <a:xfrm>
            <a:off x="2897188" y="2209800"/>
            <a:ext cx="766762" cy="433388"/>
            <a:chOff x="3600" y="219"/>
            <a:chExt cx="360" cy="175"/>
          </a:xfrm>
        </p:grpSpPr>
        <p:sp>
          <p:nvSpPr>
            <p:cNvPr id="81023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24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25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26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27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43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33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34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35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44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30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31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32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19" name="Group 62"/>
          <p:cNvGrpSpPr>
            <a:grpSpLocks/>
          </p:cNvGrpSpPr>
          <p:nvPr/>
        </p:nvGrpSpPr>
        <p:grpSpPr bwMode="auto">
          <a:xfrm>
            <a:off x="1377950" y="1503363"/>
            <a:ext cx="766763" cy="433387"/>
            <a:chOff x="589" y="1281"/>
            <a:chExt cx="483" cy="273"/>
          </a:xfrm>
        </p:grpSpPr>
        <p:sp>
          <p:nvSpPr>
            <p:cNvPr id="81010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11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12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13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14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30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020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21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22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31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017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18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19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0905" name="Line 76"/>
          <p:cNvSpPr>
            <a:spLocks noChangeShapeType="1"/>
          </p:cNvSpPr>
          <p:nvPr/>
        </p:nvSpPr>
        <p:spPr bwMode="auto">
          <a:xfrm>
            <a:off x="2147888" y="1746250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06" name="Line 77"/>
          <p:cNvSpPr>
            <a:spLocks noChangeShapeType="1"/>
          </p:cNvSpPr>
          <p:nvPr/>
        </p:nvSpPr>
        <p:spPr bwMode="auto">
          <a:xfrm flipV="1">
            <a:off x="2195513" y="2451100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07" name="Line 78"/>
          <p:cNvSpPr>
            <a:spLocks noChangeShapeType="1"/>
          </p:cNvSpPr>
          <p:nvPr/>
        </p:nvSpPr>
        <p:spPr bwMode="auto">
          <a:xfrm flipV="1">
            <a:off x="3662363" y="2451100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08" name="Line 79"/>
          <p:cNvSpPr>
            <a:spLocks noChangeShapeType="1"/>
          </p:cNvSpPr>
          <p:nvPr/>
        </p:nvSpPr>
        <p:spPr bwMode="auto">
          <a:xfrm>
            <a:off x="3509963" y="2613025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09" name="Line 80"/>
          <p:cNvSpPr>
            <a:spLocks noChangeShapeType="1"/>
          </p:cNvSpPr>
          <p:nvPr/>
        </p:nvSpPr>
        <p:spPr bwMode="auto">
          <a:xfrm>
            <a:off x="4767263" y="3489325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10" name="Line 81"/>
          <p:cNvSpPr>
            <a:spLocks noChangeShapeType="1"/>
          </p:cNvSpPr>
          <p:nvPr/>
        </p:nvSpPr>
        <p:spPr bwMode="auto">
          <a:xfrm>
            <a:off x="5053013" y="2565400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11" name="Line 82"/>
          <p:cNvSpPr>
            <a:spLocks noChangeShapeType="1"/>
          </p:cNvSpPr>
          <p:nvPr/>
        </p:nvSpPr>
        <p:spPr bwMode="auto">
          <a:xfrm>
            <a:off x="6567488" y="3470275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12" name="Text Box 84"/>
          <p:cNvSpPr txBox="1">
            <a:spLocks noChangeArrowheads="1"/>
          </p:cNvSpPr>
          <p:nvPr/>
        </p:nvSpPr>
        <p:spPr bwMode="auto">
          <a:xfrm>
            <a:off x="4152900" y="36480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R2</a:t>
            </a:r>
          </a:p>
        </p:txBody>
      </p:sp>
      <p:sp>
        <p:nvSpPr>
          <p:cNvPr id="80913" name="Text Box 85"/>
          <p:cNvSpPr txBox="1">
            <a:spLocks noChangeArrowheads="1"/>
          </p:cNvSpPr>
          <p:nvPr/>
        </p:nvSpPr>
        <p:spPr bwMode="auto">
          <a:xfrm>
            <a:off x="6075363" y="22685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D</a:t>
            </a:r>
          </a:p>
        </p:txBody>
      </p:sp>
      <p:sp>
        <p:nvSpPr>
          <p:cNvPr id="80914" name="Text Box 86"/>
          <p:cNvSpPr txBox="1">
            <a:spLocks noChangeArrowheads="1"/>
          </p:cNvSpPr>
          <p:nvPr/>
        </p:nvSpPr>
        <p:spPr bwMode="auto">
          <a:xfrm>
            <a:off x="4538663" y="2646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R3</a:t>
            </a:r>
          </a:p>
        </p:txBody>
      </p:sp>
      <p:grpSp>
        <p:nvGrpSpPr>
          <p:cNvPr id="192530" name="Group 88"/>
          <p:cNvGrpSpPr>
            <a:grpSpLocks/>
          </p:cNvGrpSpPr>
          <p:nvPr/>
        </p:nvGrpSpPr>
        <p:grpSpPr bwMode="auto">
          <a:xfrm>
            <a:off x="1423988" y="2449513"/>
            <a:ext cx="766762" cy="433387"/>
            <a:chOff x="589" y="1281"/>
            <a:chExt cx="483" cy="273"/>
          </a:xfrm>
        </p:grpSpPr>
        <p:sp>
          <p:nvSpPr>
            <p:cNvPr id="80997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98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99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00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01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17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007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08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09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18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004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05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06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0916" name="Text Box 102"/>
          <p:cNvSpPr txBox="1">
            <a:spLocks noChangeArrowheads="1"/>
          </p:cNvSpPr>
          <p:nvPr/>
        </p:nvSpPr>
        <p:spPr bwMode="auto">
          <a:xfrm>
            <a:off x="1616075" y="28829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R5</a:t>
            </a:r>
          </a:p>
        </p:txBody>
      </p:sp>
      <p:sp>
        <p:nvSpPr>
          <p:cNvPr id="80917" name="Line 106"/>
          <p:cNvSpPr>
            <a:spLocks noChangeShapeType="1"/>
          </p:cNvSpPr>
          <p:nvPr/>
        </p:nvSpPr>
        <p:spPr bwMode="auto">
          <a:xfrm>
            <a:off x="5095875" y="2441575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18" name="Text Box 108"/>
          <p:cNvSpPr txBox="1">
            <a:spLocks noChangeArrowheads="1"/>
          </p:cNvSpPr>
          <p:nvPr/>
        </p:nvSpPr>
        <p:spPr bwMode="auto">
          <a:xfrm>
            <a:off x="7229475" y="32877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A</a:t>
            </a:r>
          </a:p>
        </p:txBody>
      </p:sp>
      <p:sp>
        <p:nvSpPr>
          <p:cNvPr id="80919" name="Text Box 109"/>
          <p:cNvSpPr txBox="1">
            <a:spLocks noChangeArrowheads="1"/>
          </p:cNvSpPr>
          <p:nvPr/>
        </p:nvSpPr>
        <p:spPr bwMode="auto">
          <a:xfrm>
            <a:off x="1579563" y="19335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R6</a:t>
            </a:r>
          </a:p>
        </p:txBody>
      </p:sp>
      <p:sp>
        <p:nvSpPr>
          <p:cNvPr id="80920" name="Rectangle 147"/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MPLS versus IP paths</a:t>
            </a:r>
          </a:p>
        </p:txBody>
      </p:sp>
      <p:grpSp>
        <p:nvGrpSpPr>
          <p:cNvPr id="192536" name="Group 62"/>
          <p:cNvGrpSpPr>
            <a:grpSpLocks/>
          </p:cNvGrpSpPr>
          <p:nvPr/>
        </p:nvGrpSpPr>
        <p:grpSpPr bwMode="auto">
          <a:xfrm>
            <a:off x="4325938" y="2212975"/>
            <a:ext cx="766762" cy="433388"/>
            <a:chOff x="589" y="1281"/>
            <a:chExt cx="483" cy="273"/>
          </a:xfrm>
        </p:grpSpPr>
        <p:sp>
          <p:nvSpPr>
            <p:cNvPr id="80984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85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86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87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0988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04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94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95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96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05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91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92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93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37" name="Group 62"/>
          <p:cNvGrpSpPr>
            <a:grpSpLocks/>
          </p:cNvGrpSpPr>
          <p:nvPr/>
        </p:nvGrpSpPr>
        <p:grpSpPr bwMode="auto">
          <a:xfrm>
            <a:off x="5800725" y="3238500"/>
            <a:ext cx="766763" cy="433388"/>
            <a:chOff x="589" y="1281"/>
            <a:chExt cx="483" cy="273"/>
          </a:xfrm>
        </p:grpSpPr>
        <p:sp>
          <p:nvSpPr>
            <p:cNvPr id="80971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72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73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74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0975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591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81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82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83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592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78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79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80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38" name="Group 62"/>
          <p:cNvGrpSpPr>
            <a:grpSpLocks/>
          </p:cNvGrpSpPr>
          <p:nvPr/>
        </p:nvGrpSpPr>
        <p:grpSpPr bwMode="auto">
          <a:xfrm>
            <a:off x="2894013" y="2206625"/>
            <a:ext cx="766762" cy="433388"/>
            <a:chOff x="589" y="1281"/>
            <a:chExt cx="483" cy="273"/>
          </a:xfrm>
        </p:grpSpPr>
        <p:sp>
          <p:nvSpPr>
            <p:cNvPr id="80958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59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60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61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0962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578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68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69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70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579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65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66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67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39" name="Group 62"/>
          <p:cNvGrpSpPr>
            <a:grpSpLocks/>
          </p:cNvGrpSpPr>
          <p:nvPr/>
        </p:nvGrpSpPr>
        <p:grpSpPr bwMode="auto">
          <a:xfrm>
            <a:off x="3975100" y="3230563"/>
            <a:ext cx="766763" cy="433387"/>
            <a:chOff x="589" y="1281"/>
            <a:chExt cx="483" cy="273"/>
          </a:xfrm>
        </p:grpSpPr>
        <p:sp>
          <p:nvSpPr>
            <p:cNvPr id="80945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46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47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48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0949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565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55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56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57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566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52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53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54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92540" name="Freeform 1"/>
          <p:cNvSpPr>
            <a:spLocks/>
          </p:cNvSpPr>
          <p:nvPr/>
        </p:nvSpPr>
        <p:spPr bwMode="auto">
          <a:xfrm>
            <a:off x="2205038" y="1644650"/>
            <a:ext cx="4927600" cy="1717675"/>
          </a:xfrm>
          <a:custGeom>
            <a:avLst/>
            <a:gdLst>
              <a:gd name="T0" fmla="*/ 0 w 4927600"/>
              <a:gd name="T1" fmla="*/ 0 h 1717040"/>
              <a:gd name="T2" fmla="*/ 1219200 w 4927600"/>
              <a:gd name="T3" fmla="*/ 732604 h 1717040"/>
              <a:gd name="T4" fmla="*/ 2092960 w 4927600"/>
              <a:gd name="T5" fmla="*/ 1719581 h 1717040"/>
              <a:gd name="T6" fmla="*/ 4927600 w 4927600"/>
              <a:gd name="T7" fmla="*/ 1719581 h 17170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27600" h="1717040">
                <a:moveTo>
                  <a:pt x="0" y="0"/>
                </a:moveTo>
                <a:lnTo>
                  <a:pt x="1219200" y="731520"/>
                </a:lnTo>
                <a:lnTo>
                  <a:pt x="2092960" y="1717040"/>
                </a:lnTo>
                <a:lnTo>
                  <a:pt x="4927600" y="1717040"/>
                </a:lnTo>
              </a:path>
            </a:pathLst>
          </a:cu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2541" name="Freeform 149"/>
          <p:cNvSpPr>
            <a:spLocks/>
          </p:cNvSpPr>
          <p:nvPr/>
        </p:nvSpPr>
        <p:spPr bwMode="auto">
          <a:xfrm>
            <a:off x="2052638" y="2528888"/>
            <a:ext cx="5038725" cy="1036637"/>
          </a:xfrm>
          <a:custGeom>
            <a:avLst/>
            <a:gdLst>
              <a:gd name="T0" fmla="*/ 0 w 5039360"/>
              <a:gd name="T1" fmla="*/ 376380 h 1036320"/>
              <a:gd name="T2" fmla="*/ 1249052 w 5039360"/>
              <a:gd name="T3" fmla="*/ 0 h 1036320"/>
              <a:gd name="T4" fmla="*/ 2203608 w 5039360"/>
              <a:gd name="T5" fmla="*/ 1037588 h 1036320"/>
              <a:gd name="T6" fmla="*/ 5036820 w 5039360"/>
              <a:gd name="T7" fmla="*/ 1037588 h 10363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39360" h="1036320">
                <a:moveTo>
                  <a:pt x="0" y="375920"/>
                </a:moveTo>
                <a:lnTo>
                  <a:pt x="1249680" y="0"/>
                </a:lnTo>
                <a:lnTo>
                  <a:pt x="2204720" y="1036320"/>
                </a:lnTo>
                <a:lnTo>
                  <a:pt x="5039360" y="103632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92542" name="Group 62"/>
          <p:cNvGrpSpPr>
            <a:grpSpLocks/>
          </p:cNvGrpSpPr>
          <p:nvPr/>
        </p:nvGrpSpPr>
        <p:grpSpPr bwMode="auto">
          <a:xfrm>
            <a:off x="6699250" y="4375150"/>
            <a:ext cx="766763" cy="433388"/>
            <a:chOff x="589" y="1281"/>
            <a:chExt cx="483" cy="273"/>
          </a:xfrm>
        </p:grpSpPr>
        <p:sp>
          <p:nvSpPr>
            <p:cNvPr id="80932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33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34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35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0936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552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42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43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44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553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39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40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41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92543" name="TextBox 2"/>
          <p:cNvSpPr txBox="1">
            <a:spLocks noChangeArrowheads="1"/>
          </p:cNvSpPr>
          <p:nvPr/>
        </p:nvSpPr>
        <p:spPr bwMode="auto">
          <a:xfrm>
            <a:off x="7464425" y="4413250"/>
            <a:ext cx="1060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IP router</a:t>
            </a:r>
          </a:p>
        </p:txBody>
      </p:sp>
      <p:sp>
        <p:nvSpPr>
          <p:cNvPr id="192544" name="Rectangle 3"/>
          <p:cNvSpPr txBox="1">
            <a:spLocks noChangeArrowheads="1"/>
          </p:cNvSpPr>
          <p:nvPr/>
        </p:nvSpPr>
        <p:spPr bwMode="auto">
          <a:xfrm>
            <a:off x="533400" y="4175125"/>
            <a:ext cx="6196013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IP routing: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</a:rPr>
              <a:t>path to destination determined by destination address alone</a:t>
            </a:r>
          </a:p>
        </p:txBody>
      </p:sp>
      <p:sp>
        <p:nvSpPr>
          <p:cNvPr id="80931" name="Text Box 87"/>
          <p:cNvSpPr txBox="1">
            <a:spLocks noChangeArrowheads="1"/>
          </p:cNvSpPr>
          <p:nvPr/>
        </p:nvSpPr>
        <p:spPr bwMode="auto">
          <a:xfrm>
            <a:off x="2874963" y="258445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1566993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63" name="Group 6"/>
          <p:cNvGrpSpPr>
            <a:grpSpLocks/>
          </p:cNvGrpSpPr>
          <p:nvPr/>
        </p:nvGrpSpPr>
        <p:grpSpPr bwMode="auto">
          <a:xfrm>
            <a:off x="5795963" y="3236913"/>
            <a:ext cx="766762" cy="433387"/>
            <a:chOff x="3600" y="219"/>
            <a:chExt cx="360" cy="175"/>
          </a:xfrm>
        </p:grpSpPr>
        <p:sp>
          <p:nvSpPr>
            <p:cNvPr id="82049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050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51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52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053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93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59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60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61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94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56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57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58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4564" name="Group 20"/>
          <p:cNvGrpSpPr>
            <a:grpSpLocks/>
          </p:cNvGrpSpPr>
          <p:nvPr/>
        </p:nvGrpSpPr>
        <p:grpSpPr bwMode="auto">
          <a:xfrm>
            <a:off x="3970338" y="3232150"/>
            <a:ext cx="766762" cy="433388"/>
            <a:chOff x="3600" y="219"/>
            <a:chExt cx="360" cy="175"/>
          </a:xfrm>
        </p:grpSpPr>
        <p:sp>
          <p:nvSpPr>
            <p:cNvPr id="82036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037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38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39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040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80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46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47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48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81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43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44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45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4565" name="Group 34"/>
          <p:cNvGrpSpPr>
            <a:grpSpLocks/>
          </p:cNvGrpSpPr>
          <p:nvPr/>
        </p:nvGrpSpPr>
        <p:grpSpPr bwMode="auto">
          <a:xfrm>
            <a:off x="4324350" y="2214563"/>
            <a:ext cx="766763" cy="433387"/>
            <a:chOff x="3600" y="219"/>
            <a:chExt cx="360" cy="175"/>
          </a:xfrm>
        </p:grpSpPr>
        <p:sp>
          <p:nvSpPr>
            <p:cNvPr id="82023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024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25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26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027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67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33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34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35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68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30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31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32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4566" name="Group 48"/>
          <p:cNvGrpSpPr>
            <a:grpSpLocks/>
          </p:cNvGrpSpPr>
          <p:nvPr/>
        </p:nvGrpSpPr>
        <p:grpSpPr bwMode="auto">
          <a:xfrm>
            <a:off x="2897188" y="2209800"/>
            <a:ext cx="766762" cy="433388"/>
            <a:chOff x="3600" y="219"/>
            <a:chExt cx="360" cy="175"/>
          </a:xfrm>
        </p:grpSpPr>
        <p:sp>
          <p:nvSpPr>
            <p:cNvPr id="82010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011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12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13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014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54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20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21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22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55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17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18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19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4567" name="Group 62"/>
          <p:cNvGrpSpPr>
            <a:grpSpLocks/>
          </p:cNvGrpSpPr>
          <p:nvPr/>
        </p:nvGrpSpPr>
        <p:grpSpPr bwMode="auto">
          <a:xfrm>
            <a:off x="1377950" y="1503363"/>
            <a:ext cx="766763" cy="433387"/>
            <a:chOff x="589" y="1281"/>
            <a:chExt cx="483" cy="273"/>
          </a:xfrm>
        </p:grpSpPr>
        <p:sp>
          <p:nvSpPr>
            <p:cNvPr id="81997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998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99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00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001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41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2007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08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09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42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2004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05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06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1929" name="Line 76"/>
          <p:cNvSpPr>
            <a:spLocks noChangeShapeType="1"/>
          </p:cNvSpPr>
          <p:nvPr/>
        </p:nvSpPr>
        <p:spPr bwMode="auto">
          <a:xfrm>
            <a:off x="2147888" y="1746250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0" name="Line 77"/>
          <p:cNvSpPr>
            <a:spLocks noChangeShapeType="1"/>
          </p:cNvSpPr>
          <p:nvPr/>
        </p:nvSpPr>
        <p:spPr bwMode="auto">
          <a:xfrm flipV="1">
            <a:off x="2195513" y="2451100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1" name="Line 78"/>
          <p:cNvSpPr>
            <a:spLocks noChangeShapeType="1"/>
          </p:cNvSpPr>
          <p:nvPr/>
        </p:nvSpPr>
        <p:spPr bwMode="auto">
          <a:xfrm flipV="1">
            <a:off x="3662363" y="2451100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2" name="Line 79"/>
          <p:cNvSpPr>
            <a:spLocks noChangeShapeType="1"/>
          </p:cNvSpPr>
          <p:nvPr/>
        </p:nvSpPr>
        <p:spPr bwMode="auto">
          <a:xfrm>
            <a:off x="3509963" y="2613025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3" name="Line 80"/>
          <p:cNvSpPr>
            <a:spLocks noChangeShapeType="1"/>
          </p:cNvSpPr>
          <p:nvPr/>
        </p:nvSpPr>
        <p:spPr bwMode="auto">
          <a:xfrm>
            <a:off x="4767263" y="3489325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4" name="Line 81"/>
          <p:cNvSpPr>
            <a:spLocks noChangeShapeType="1"/>
          </p:cNvSpPr>
          <p:nvPr/>
        </p:nvSpPr>
        <p:spPr bwMode="auto">
          <a:xfrm>
            <a:off x="5053013" y="2565400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5" name="Line 82"/>
          <p:cNvSpPr>
            <a:spLocks noChangeShapeType="1"/>
          </p:cNvSpPr>
          <p:nvPr/>
        </p:nvSpPr>
        <p:spPr bwMode="auto">
          <a:xfrm>
            <a:off x="6567488" y="3470275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6" name="Text Box 84"/>
          <p:cNvSpPr txBox="1">
            <a:spLocks noChangeArrowheads="1"/>
          </p:cNvSpPr>
          <p:nvPr/>
        </p:nvSpPr>
        <p:spPr bwMode="auto">
          <a:xfrm>
            <a:off x="4152900" y="36480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R2</a:t>
            </a:r>
          </a:p>
        </p:txBody>
      </p:sp>
      <p:sp>
        <p:nvSpPr>
          <p:cNvPr id="81937" name="Text Box 85"/>
          <p:cNvSpPr txBox="1">
            <a:spLocks noChangeArrowheads="1"/>
          </p:cNvSpPr>
          <p:nvPr/>
        </p:nvSpPr>
        <p:spPr bwMode="auto">
          <a:xfrm>
            <a:off x="6075363" y="22685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D</a:t>
            </a:r>
          </a:p>
        </p:txBody>
      </p:sp>
      <p:sp>
        <p:nvSpPr>
          <p:cNvPr id="81938" name="Text Box 86"/>
          <p:cNvSpPr txBox="1">
            <a:spLocks noChangeArrowheads="1"/>
          </p:cNvSpPr>
          <p:nvPr/>
        </p:nvSpPr>
        <p:spPr bwMode="auto">
          <a:xfrm>
            <a:off x="4538663" y="2646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R3</a:t>
            </a:r>
          </a:p>
        </p:txBody>
      </p:sp>
      <p:sp>
        <p:nvSpPr>
          <p:cNvPr id="81939" name="Text Box 87"/>
          <p:cNvSpPr txBox="1">
            <a:spLocks noChangeArrowheads="1"/>
          </p:cNvSpPr>
          <p:nvPr/>
        </p:nvSpPr>
        <p:spPr bwMode="auto">
          <a:xfrm>
            <a:off x="2874963" y="258445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R4</a:t>
            </a:r>
          </a:p>
        </p:txBody>
      </p:sp>
      <p:grpSp>
        <p:nvGrpSpPr>
          <p:cNvPr id="194579" name="Group 88"/>
          <p:cNvGrpSpPr>
            <a:grpSpLocks/>
          </p:cNvGrpSpPr>
          <p:nvPr/>
        </p:nvGrpSpPr>
        <p:grpSpPr bwMode="auto">
          <a:xfrm>
            <a:off x="1423988" y="2449513"/>
            <a:ext cx="766762" cy="433387"/>
            <a:chOff x="589" y="1281"/>
            <a:chExt cx="483" cy="273"/>
          </a:xfrm>
        </p:grpSpPr>
        <p:sp>
          <p:nvSpPr>
            <p:cNvPr id="81984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985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86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87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988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28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994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95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96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29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991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92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93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1941" name="Text Box 102"/>
          <p:cNvSpPr txBox="1">
            <a:spLocks noChangeArrowheads="1"/>
          </p:cNvSpPr>
          <p:nvPr/>
        </p:nvSpPr>
        <p:spPr bwMode="auto">
          <a:xfrm>
            <a:off x="1616075" y="28829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R5</a:t>
            </a:r>
          </a:p>
        </p:txBody>
      </p:sp>
      <p:sp>
        <p:nvSpPr>
          <p:cNvPr id="81942" name="Line 106"/>
          <p:cNvSpPr>
            <a:spLocks noChangeShapeType="1"/>
          </p:cNvSpPr>
          <p:nvPr/>
        </p:nvSpPr>
        <p:spPr bwMode="auto">
          <a:xfrm>
            <a:off x="5095875" y="2441575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43" name="Text Box 108"/>
          <p:cNvSpPr txBox="1">
            <a:spLocks noChangeArrowheads="1"/>
          </p:cNvSpPr>
          <p:nvPr/>
        </p:nvSpPr>
        <p:spPr bwMode="auto">
          <a:xfrm>
            <a:off x="7229475" y="32877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A</a:t>
            </a:r>
          </a:p>
        </p:txBody>
      </p:sp>
      <p:sp>
        <p:nvSpPr>
          <p:cNvPr id="81944" name="Text Box 109"/>
          <p:cNvSpPr txBox="1">
            <a:spLocks noChangeArrowheads="1"/>
          </p:cNvSpPr>
          <p:nvPr/>
        </p:nvSpPr>
        <p:spPr bwMode="auto">
          <a:xfrm>
            <a:off x="1579563" y="19335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R6</a:t>
            </a:r>
          </a:p>
        </p:txBody>
      </p:sp>
      <p:sp>
        <p:nvSpPr>
          <p:cNvPr id="8194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MPLS versus IP paths</a:t>
            </a:r>
          </a:p>
        </p:txBody>
      </p:sp>
      <p:sp>
        <p:nvSpPr>
          <p:cNvPr id="194585" name="Freeform 1"/>
          <p:cNvSpPr>
            <a:spLocks/>
          </p:cNvSpPr>
          <p:nvPr/>
        </p:nvSpPr>
        <p:spPr bwMode="auto">
          <a:xfrm>
            <a:off x="2205038" y="1644650"/>
            <a:ext cx="4927600" cy="1735138"/>
          </a:xfrm>
          <a:custGeom>
            <a:avLst/>
            <a:gdLst>
              <a:gd name="T0" fmla="*/ 0 w 4927600"/>
              <a:gd name="T1" fmla="*/ 0 h 1734711"/>
              <a:gd name="T2" fmla="*/ 1219200 w 4927600"/>
              <a:gd name="T3" fmla="*/ 732240 h 1734711"/>
              <a:gd name="T4" fmla="*/ 2739004 w 4927600"/>
              <a:gd name="T5" fmla="*/ 723839 h 1734711"/>
              <a:gd name="T6" fmla="*/ 4027115 w 4927600"/>
              <a:gd name="T7" fmla="*/ 1736419 h 1734711"/>
              <a:gd name="T8" fmla="*/ 4927600 w 4927600"/>
              <a:gd name="T9" fmla="*/ 1718732 h 17347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27600" h="1734711">
                <a:moveTo>
                  <a:pt x="0" y="0"/>
                </a:moveTo>
                <a:lnTo>
                  <a:pt x="1219200" y="731520"/>
                </a:lnTo>
                <a:lnTo>
                  <a:pt x="2739004" y="723127"/>
                </a:lnTo>
                <a:lnTo>
                  <a:pt x="4027115" y="1734711"/>
                </a:lnTo>
                <a:lnTo>
                  <a:pt x="4927600" y="1717040"/>
                </a:lnTo>
              </a:path>
            </a:pathLst>
          </a:cu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4586" name="Freeform 149"/>
          <p:cNvSpPr>
            <a:spLocks/>
          </p:cNvSpPr>
          <p:nvPr/>
        </p:nvSpPr>
        <p:spPr bwMode="auto">
          <a:xfrm>
            <a:off x="2052638" y="2528888"/>
            <a:ext cx="5038725" cy="1036637"/>
          </a:xfrm>
          <a:custGeom>
            <a:avLst/>
            <a:gdLst>
              <a:gd name="T0" fmla="*/ 0 w 5039360"/>
              <a:gd name="T1" fmla="*/ 376380 h 1036320"/>
              <a:gd name="T2" fmla="*/ 1249052 w 5039360"/>
              <a:gd name="T3" fmla="*/ 0 h 1036320"/>
              <a:gd name="T4" fmla="*/ 2203608 w 5039360"/>
              <a:gd name="T5" fmla="*/ 1037588 h 1036320"/>
              <a:gd name="T6" fmla="*/ 5036820 w 5039360"/>
              <a:gd name="T7" fmla="*/ 1037588 h 10363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39360" h="1036320">
                <a:moveTo>
                  <a:pt x="0" y="375920"/>
                </a:moveTo>
                <a:lnTo>
                  <a:pt x="1249680" y="0"/>
                </a:lnTo>
                <a:lnTo>
                  <a:pt x="2204720" y="1036320"/>
                </a:lnTo>
                <a:lnTo>
                  <a:pt x="5039360" y="103632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94587" name="Group 62"/>
          <p:cNvGrpSpPr>
            <a:grpSpLocks/>
          </p:cNvGrpSpPr>
          <p:nvPr/>
        </p:nvGrpSpPr>
        <p:grpSpPr bwMode="auto">
          <a:xfrm>
            <a:off x="6699250" y="4375150"/>
            <a:ext cx="766763" cy="433388"/>
            <a:chOff x="589" y="1281"/>
            <a:chExt cx="483" cy="273"/>
          </a:xfrm>
        </p:grpSpPr>
        <p:sp>
          <p:nvSpPr>
            <p:cNvPr id="81971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972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73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74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975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15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981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82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83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16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978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79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80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94588" name="TextBox 2"/>
          <p:cNvSpPr txBox="1">
            <a:spLocks noChangeArrowheads="1"/>
          </p:cNvSpPr>
          <p:nvPr/>
        </p:nvSpPr>
        <p:spPr bwMode="auto">
          <a:xfrm>
            <a:off x="7573963" y="4343400"/>
            <a:ext cx="9017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IP-only</a:t>
            </a:r>
          </a:p>
          <a:p>
            <a:pPr>
              <a:lnSpc>
                <a:spcPts val="1800"/>
              </a:lnSpc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194589" name="Rectangle 3"/>
          <p:cNvSpPr txBox="1">
            <a:spLocks noChangeArrowheads="1"/>
          </p:cNvSpPr>
          <p:nvPr/>
        </p:nvSpPr>
        <p:spPr bwMode="auto">
          <a:xfrm>
            <a:off x="533400" y="4175125"/>
            <a:ext cx="6196013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511175" algn="l"/>
              </a:tabLst>
            </a:pP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IP routing: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</a:rPr>
              <a:t>path to destination determined by destination address alone</a:t>
            </a:r>
          </a:p>
        </p:txBody>
      </p:sp>
      <p:grpSp>
        <p:nvGrpSpPr>
          <p:cNvPr id="194591" name="Group 34"/>
          <p:cNvGrpSpPr>
            <a:grpSpLocks/>
          </p:cNvGrpSpPr>
          <p:nvPr/>
        </p:nvGrpSpPr>
        <p:grpSpPr bwMode="auto">
          <a:xfrm>
            <a:off x="6713538" y="5159375"/>
            <a:ext cx="766762" cy="433388"/>
            <a:chOff x="3600" y="219"/>
            <a:chExt cx="360" cy="175"/>
          </a:xfrm>
        </p:grpSpPr>
        <p:sp>
          <p:nvSpPr>
            <p:cNvPr id="81958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959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60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61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962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02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968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69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70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03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965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66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67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94592" name="TextBox 236"/>
          <p:cNvSpPr txBox="1">
            <a:spLocks noChangeArrowheads="1"/>
          </p:cNvSpPr>
          <p:nvPr/>
        </p:nvSpPr>
        <p:spPr bwMode="auto">
          <a:xfrm>
            <a:off x="7546975" y="5121275"/>
            <a:ext cx="13255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MPLS and </a:t>
            </a:r>
          </a:p>
          <a:p>
            <a:pPr>
              <a:lnSpc>
                <a:spcPts val="1800"/>
              </a:lnSpc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IP router</a:t>
            </a:r>
          </a:p>
        </p:txBody>
      </p:sp>
      <p:sp>
        <p:nvSpPr>
          <p:cNvPr id="194593" name="Rectangle 3"/>
          <p:cNvSpPr txBox="1">
            <a:spLocks noChangeArrowheads="1"/>
          </p:cNvSpPr>
          <p:nvPr/>
        </p:nvSpPr>
        <p:spPr bwMode="auto">
          <a:xfrm>
            <a:off x="496887" y="5078413"/>
            <a:ext cx="6389641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MPLS routing: 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</a:rPr>
              <a:t>path to destination can be based on source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</a:rPr>
              <a:t>and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</a:rPr>
              <a:t> destination address</a:t>
            </a:r>
          </a:p>
          <a:p>
            <a:pPr marL="681038" lvl="1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fast reroute: </a:t>
            </a:r>
            <a:r>
              <a:rPr lang="en-US" i="0" dirty="0">
                <a:solidFill>
                  <a:srgbClr val="000000"/>
                </a:solidFill>
                <a:latin typeface="Gill Sans MT" charset="0"/>
              </a:rPr>
              <a:t>precompute backup routes in case of link failure</a:t>
            </a:r>
          </a:p>
        </p:txBody>
      </p:sp>
      <p:sp>
        <p:nvSpPr>
          <p:cNvPr id="194594" name="Oval 3"/>
          <p:cNvSpPr>
            <a:spLocks noChangeArrowheads="1"/>
          </p:cNvSpPr>
          <p:nvPr/>
        </p:nvSpPr>
        <p:spPr bwMode="auto">
          <a:xfrm rot="2263392">
            <a:off x="3568700" y="2000250"/>
            <a:ext cx="161925" cy="114458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1956" name="Straight Connector 5"/>
          <p:cNvCxnSpPr>
            <a:cxnSpLocks noChangeShapeType="1"/>
            <a:stCxn id="194594" idx="0"/>
          </p:cNvCxnSpPr>
          <p:nvPr/>
        </p:nvCxnSpPr>
        <p:spPr bwMode="auto">
          <a:xfrm flipV="1">
            <a:off x="4000500" y="1749425"/>
            <a:ext cx="203200" cy="3698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4596" name="TextBox 6"/>
          <p:cNvSpPr txBox="1">
            <a:spLocks noChangeArrowheads="1"/>
          </p:cNvSpPr>
          <p:nvPr/>
        </p:nvSpPr>
        <p:spPr bwMode="auto">
          <a:xfrm>
            <a:off x="4135438" y="1331913"/>
            <a:ext cx="4749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entry router (R4)  can use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different</a:t>
            </a: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 MPLS routes to A based, e.g., on source address</a:t>
            </a:r>
          </a:p>
        </p:txBody>
      </p:sp>
    </p:spTree>
    <p:extLst>
      <p:ext uri="{BB962C8B-B14F-4D97-AF65-F5344CB8AC3E}">
        <p14:creationId xmlns:p14="http://schemas.microsoft.com/office/powerpoint/2010/main" val="3183030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MPLS signaling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392238"/>
            <a:ext cx="8335963" cy="13509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modify OSPF, IS-IS link-state flooding protocols to carry info used by MPLS routing,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e.g., link bandwidth, amount of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reserved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link bandwidth</a:t>
            </a:r>
          </a:p>
        </p:txBody>
      </p:sp>
      <p:grpSp>
        <p:nvGrpSpPr>
          <p:cNvPr id="196613" name="Group 6"/>
          <p:cNvGrpSpPr>
            <a:grpSpLocks/>
          </p:cNvGrpSpPr>
          <p:nvPr/>
        </p:nvGrpSpPr>
        <p:grpSpPr bwMode="auto">
          <a:xfrm>
            <a:off x="6015038" y="5581650"/>
            <a:ext cx="766762" cy="433388"/>
            <a:chOff x="3600" y="219"/>
            <a:chExt cx="360" cy="175"/>
          </a:xfrm>
        </p:grpSpPr>
        <p:sp>
          <p:nvSpPr>
            <p:cNvPr id="83046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3047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48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49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3050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714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56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57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58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715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53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54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55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6614" name="Group 20"/>
          <p:cNvGrpSpPr>
            <a:grpSpLocks/>
          </p:cNvGrpSpPr>
          <p:nvPr/>
        </p:nvGrpSpPr>
        <p:grpSpPr bwMode="auto">
          <a:xfrm>
            <a:off x="4189413" y="5576888"/>
            <a:ext cx="766762" cy="433387"/>
            <a:chOff x="3600" y="219"/>
            <a:chExt cx="360" cy="175"/>
          </a:xfrm>
        </p:grpSpPr>
        <p:sp>
          <p:nvSpPr>
            <p:cNvPr id="83033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3034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35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36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3037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701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43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44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45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702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40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41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42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6615" name="Group 34"/>
          <p:cNvGrpSpPr>
            <a:grpSpLocks/>
          </p:cNvGrpSpPr>
          <p:nvPr/>
        </p:nvGrpSpPr>
        <p:grpSpPr bwMode="auto">
          <a:xfrm>
            <a:off x="4543425" y="4559300"/>
            <a:ext cx="766763" cy="433388"/>
            <a:chOff x="3600" y="219"/>
            <a:chExt cx="360" cy="175"/>
          </a:xfrm>
        </p:grpSpPr>
        <p:sp>
          <p:nvSpPr>
            <p:cNvPr id="83020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3021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22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23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3024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688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30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31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32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689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27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28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29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6616" name="Group 48"/>
          <p:cNvGrpSpPr>
            <a:grpSpLocks/>
          </p:cNvGrpSpPr>
          <p:nvPr/>
        </p:nvGrpSpPr>
        <p:grpSpPr bwMode="auto">
          <a:xfrm>
            <a:off x="3116263" y="4554538"/>
            <a:ext cx="766762" cy="433387"/>
            <a:chOff x="3600" y="219"/>
            <a:chExt cx="360" cy="175"/>
          </a:xfrm>
        </p:grpSpPr>
        <p:sp>
          <p:nvSpPr>
            <p:cNvPr id="83007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3008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09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10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3011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675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17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18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19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676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14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15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16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6617" name="Group 62"/>
          <p:cNvGrpSpPr>
            <a:grpSpLocks/>
          </p:cNvGrpSpPr>
          <p:nvPr/>
        </p:nvGrpSpPr>
        <p:grpSpPr bwMode="auto">
          <a:xfrm>
            <a:off x="1597025" y="3848100"/>
            <a:ext cx="766763" cy="433388"/>
            <a:chOff x="589" y="1281"/>
            <a:chExt cx="483" cy="273"/>
          </a:xfrm>
        </p:grpSpPr>
        <p:sp>
          <p:nvSpPr>
            <p:cNvPr id="82994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995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96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97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998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662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3004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05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06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663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3001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02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03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2955" name="Line 76"/>
          <p:cNvSpPr>
            <a:spLocks noChangeShapeType="1"/>
          </p:cNvSpPr>
          <p:nvPr/>
        </p:nvSpPr>
        <p:spPr bwMode="auto">
          <a:xfrm>
            <a:off x="2366963" y="4090988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6" name="Line 77"/>
          <p:cNvSpPr>
            <a:spLocks noChangeShapeType="1"/>
          </p:cNvSpPr>
          <p:nvPr/>
        </p:nvSpPr>
        <p:spPr bwMode="auto">
          <a:xfrm flipV="1">
            <a:off x="2414588" y="4795838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7" name="Line 78"/>
          <p:cNvSpPr>
            <a:spLocks noChangeShapeType="1"/>
          </p:cNvSpPr>
          <p:nvPr/>
        </p:nvSpPr>
        <p:spPr bwMode="auto">
          <a:xfrm flipV="1">
            <a:off x="3881438" y="4795838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8" name="Line 79"/>
          <p:cNvSpPr>
            <a:spLocks noChangeShapeType="1"/>
          </p:cNvSpPr>
          <p:nvPr/>
        </p:nvSpPr>
        <p:spPr bwMode="auto">
          <a:xfrm>
            <a:off x="3729038" y="4957763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9" name="Line 80"/>
          <p:cNvSpPr>
            <a:spLocks noChangeShapeType="1"/>
          </p:cNvSpPr>
          <p:nvPr/>
        </p:nvSpPr>
        <p:spPr bwMode="auto">
          <a:xfrm>
            <a:off x="4986338" y="5834063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60" name="Line 81"/>
          <p:cNvSpPr>
            <a:spLocks noChangeShapeType="1"/>
          </p:cNvSpPr>
          <p:nvPr/>
        </p:nvSpPr>
        <p:spPr bwMode="auto">
          <a:xfrm>
            <a:off x="5272088" y="4910138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61" name="Line 82"/>
          <p:cNvSpPr>
            <a:spLocks noChangeShapeType="1"/>
          </p:cNvSpPr>
          <p:nvPr/>
        </p:nvSpPr>
        <p:spPr bwMode="auto">
          <a:xfrm>
            <a:off x="6786563" y="5815013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62" name="Text Box 85"/>
          <p:cNvSpPr txBox="1">
            <a:spLocks noChangeArrowheads="1"/>
          </p:cNvSpPr>
          <p:nvPr/>
        </p:nvSpPr>
        <p:spPr bwMode="auto">
          <a:xfrm>
            <a:off x="6294438" y="46132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D</a:t>
            </a:r>
          </a:p>
        </p:txBody>
      </p:sp>
      <p:sp>
        <p:nvSpPr>
          <p:cNvPr id="82963" name="Text Box 87"/>
          <p:cNvSpPr txBox="1">
            <a:spLocks noChangeArrowheads="1"/>
          </p:cNvSpPr>
          <p:nvPr/>
        </p:nvSpPr>
        <p:spPr bwMode="auto">
          <a:xfrm>
            <a:off x="3094038" y="492918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R4</a:t>
            </a:r>
          </a:p>
        </p:txBody>
      </p:sp>
      <p:grpSp>
        <p:nvGrpSpPr>
          <p:cNvPr id="196627" name="Group 88"/>
          <p:cNvGrpSpPr>
            <a:grpSpLocks/>
          </p:cNvGrpSpPr>
          <p:nvPr/>
        </p:nvGrpSpPr>
        <p:grpSpPr bwMode="auto">
          <a:xfrm>
            <a:off x="1643063" y="4794250"/>
            <a:ext cx="766762" cy="433388"/>
            <a:chOff x="589" y="1281"/>
            <a:chExt cx="483" cy="273"/>
          </a:xfrm>
        </p:grpSpPr>
        <p:sp>
          <p:nvSpPr>
            <p:cNvPr id="82981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982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83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84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985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649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2991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992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993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650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2988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989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990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2965" name="Text Box 102"/>
          <p:cNvSpPr txBox="1">
            <a:spLocks noChangeArrowheads="1"/>
          </p:cNvSpPr>
          <p:nvPr/>
        </p:nvSpPr>
        <p:spPr bwMode="auto">
          <a:xfrm>
            <a:off x="1835150" y="522763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R5</a:t>
            </a:r>
          </a:p>
        </p:txBody>
      </p:sp>
      <p:sp>
        <p:nvSpPr>
          <p:cNvPr id="82966" name="Line 106"/>
          <p:cNvSpPr>
            <a:spLocks noChangeShapeType="1"/>
          </p:cNvSpPr>
          <p:nvPr/>
        </p:nvSpPr>
        <p:spPr bwMode="auto">
          <a:xfrm>
            <a:off x="5314950" y="4786313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67" name="Text Box 108"/>
          <p:cNvSpPr txBox="1">
            <a:spLocks noChangeArrowheads="1"/>
          </p:cNvSpPr>
          <p:nvPr/>
        </p:nvSpPr>
        <p:spPr bwMode="auto">
          <a:xfrm>
            <a:off x="7448550" y="563245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A</a:t>
            </a:r>
          </a:p>
        </p:txBody>
      </p:sp>
      <p:sp>
        <p:nvSpPr>
          <p:cNvPr id="82968" name="Text Box 109"/>
          <p:cNvSpPr txBox="1">
            <a:spLocks noChangeArrowheads="1"/>
          </p:cNvSpPr>
          <p:nvPr/>
        </p:nvSpPr>
        <p:spPr bwMode="auto">
          <a:xfrm>
            <a:off x="1798638" y="427831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R6</a:t>
            </a:r>
          </a:p>
        </p:txBody>
      </p:sp>
      <p:sp>
        <p:nvSpPr>
          <p:cNvPr id="115" name="Rectangle 3"/>
          <p:cNvSpPr txBox="1">
            <a:spLocks noChangeArrowheads="1"/>
          </p:cNvSpPr>
          <p:nvPr/>
        </p:nvSpPr>
        <p:spPr bwMode="auto">
          <a:xfrm>
            <a:off x="536575" y="2578100"/>
            <a:ext cx="8335963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latin typeface="Gill Sans MT" charset="0"/>
                <a:cs typeface="+mn-cs"/>
              </a:rPr>
              <a:t>entry MPLS router uses RSVP-TE signaling protocol to set up MPLS forwarding at downstream routers</a:t>
            </a:r>
          </a:p>
        </p:txBody>
      </p:sp>
      <p:grpSp>
        <p:nvGrpSpPr>
          <p:cNvPr id="93191" name="Group 93190"/>
          <p:cNvGrpSpPr>
            <a:grpSpLocks/>
          </p:cNvGrpSpPr>
          <p:nvPr/>
        </p:nvGrpSpPr>
        <p:grpSpPr bwMode="auto">
          <a:xfrm>
            <a:off x="2882900" y="4541838"/>
            <a:ext cx="3109913" cy="1601787"/>
            <a:chOff x="2882348" y="4542181"/>
            <a:chExt cx="3109821" cy="1601125"/>
          </a:xfrm>
        </p:grpSpPr>
        <p:sp>
          <p:nvSpPr>
            <p:cNvPr id="196640" name="Right Arrow 93183"/>
            <p:cNvSpPr>
              <a:spLocks noChangeArrowheads="1"/>
            </p:cNvSpPr>
            <p:nvPr/>
          </p:nvSpPr>
          <p:spPr bwMode="auto">
            <a:xfrm rot="10800000">
              <a:off x="3876263" y="4542181"/>
              <a:ext cx="606286" cy="159027"/>
            </a:xfrm>
            <a:prstGeom prst="rightArrow">
              <a:avLst>
                <a:gd name="adj1" fmla="val 50000"/>
                <a:gd name="adj2" fmla="val 50003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41" name="Right Arrow 112"/>
            <p:cNvSpPr>
              <a:spLocks noChangeArrowheads="1"/>
            </p:cNvSpPr>
            <p:nvPr/>
          </p:nvSpPr>
          <p:spPr bwMode="auto">
            <a:xfrm rot="13936672" flipV="1">
              <a:off x="3501914" y="5294505"/>
              <a:ext cx="790370" cy="144998"/>
            </a:xfrm>
            <a:prstGeom prst="rightArrow">
              <a:avLst>
                <a:gd name="adj1" fmla="val 50000"/>
                <a:gd name="adj2" fmla="val 49992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42" name="Right Arrow 113"/>
            <p:cNvSpPr>
              <a:spLocks noChangeArrowheads="1"/>
            </p:cNvSpPr>
            <p:nvPr/>
          </p:nvSpPr>
          <p:spPr bwMode="auto">
            <a:xfrm rot="11901416" flipV="1">
              <a:off x="3896874" y="5246831"/>
              <a:ext cx="2095295" cy="178650"/>
            </a:xfrm>
            <a:prstGeom prst="rightArrow">
              <a:avLst>
                <a:gd name="adj1" fmla="val 50000"/>
                <a:gd name="adj2" fmla="val 50009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43" name="TextBox 93184"/>
            <p:cNvSpPr txBox="1">
              <a:spLocks noChangeArrowheads="1"/>
            </p:cNvSpPr>
            <p:nvPr/>
          </p:nvSpPr>
          <p:spPr bwMode="auto">
            <a:xfrm>
              <a:off x="2882348" y="5396948"/>
              <a:ext cx="1159292" cy="746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ts val="1700"/>
                </a:lnSpc>
              </a:pPr>
              <a:r>
                <a:rPr lang="en-US" sz="1800" dirty="0">
                  <a:solidFill>
                    <a:srgbClr val="0070C0"/>
                  </a:solidFill>
                  <a:latin typeface="Arial" charset="0"/>
                  <a:cs typeface="Arial" charset="0"/>
                </a:rPr>
                <a:t>modified </a:t>
              </a:r>
            </a:p>
            <a:p>
              <a:pPr>
                <a:lnSpc>
                  <a:spcPts val="1700"/>
                </a:lnSpc>
              </a:pPr>
              <a:r>
                <a:rPr lang="en-US" sz="1800" dirty="0">
                  <a:solidFill>
                    <a:srgbClr val="0070C0"/>
                  </a:solidFill>
                  <a:latin typeface="Arial" charset="0"/>
                  <a:cs typeface="Arial" charset="0"/>
                </a:rPr>
                <a:t>link state </a:t>
              </a:r>
            </a:p>
            <a:p>
              <a:pPr>
                <a:lnSpc>
                  <a:spcPts val="1700"/>
                </a:lnSpc>
              </a:pPr>
              <a:r>
                <a:rPr lang="en-US" sz="1800" dirty="0">
                  <a:solidFill>
                    <a:srgbClr val="0070C0"/>
                  </a:solidFill>
                  <a:latin typeface="Arial" charset="0"/>
                  <a:cs typeface="Arial" charset="0"/>
                </a:rPr>
                <a:t>flooding</a:t>
              </a:r>
            </a:p>
          </p:txBody>
        </p:sp>
      </p:grpSp>
      <p:grpSp>
        <p:nvGrpSpPr>
          <p:cNvPr id="93192" name="Group 93191"/>
          <p:cNvGrpSpPr>
            <a:grpSpLocks/>
          </p:cNvGrpSpPr>
          <p:nvPr/>
        </p:nvGrpSpPr>
        <p:grpSpPr bwMode="auto">
          <a:xfrm>
            <a:off x="3887788" y="4187825"/>
            <a:ext cx="2166937" cy="1597025"/>
            <a:chOff x="6879226" y="3054627"/>
            <a:chExt cx="2167569" cy="1597693"/>
          </a:xfrm>
        </p:grpSpPr>
        <p:sp>
          <p:nvSpPr>
            <p:cNvPr id="196636" name="Right Arrow 119"/>
            <p:cNvSpPr>
              <a:spLocks noChangeArrowheads="1"/>
            </p:cNvSpPr>
            <p:nvPr/>
          </p:nvSpPr>
          <p:spPr bwMode="auto">
            <a:xfrm>
              <a:off x="6930889" y="3432312"/>
              <a:ext cx="606286" cy="159027"/>
            </a:xfrm>
            <a:prstGeom prst="rightArrow">
              <a:avLst>
                <a:gd name="adj1" fmla="val 50000"/>
                <a:gd name="adj2" fmla="val 50003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37" name="Right Arrow 120"/>
            <p:cNvSpPr>
              <a:spLocks noChangeArrowheads="1"/>
            </p:cNvSpPr>
            <p:nvPr/>
          </p:nvSpPr>
          <p:spPr bwMode="auto">
            <a:xfrm rot="3111092" flipV="1">
              <a:off x="6556540" y="4184636"/>
              <a:ext cx="790370" cy="144998"/>
            </a:xfrm>
            <a:prstGeom prst="rightArrow">
              <a:avLst>
                <a:gd name="adj1" fmla="val 50000"/>
                <a:gd name="adj2" fmla="val 49992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38" name="Right Arrow 121"/>
            <p:cNvSpPr>
              <a:spLocks noChangeArrowheads="1"/>
            </p:cNvSpPr>
            <p:nvPr/>
          </p:nvSpPr>
          <p:spPr bwMode="auto">
            <a:xfrm rot="1136798" flipV="1">
              <a:off x="6951500" y="4136962"/>
              <a:ext cx="2095295" cy="178650"/>
            </a:xfrm>
            <a:prstGeom prst="rightArrow">
              <a:avLst>
                <a:gd name="adj1" fmla="val 50000"/>
                <a:gd name="adj2" fmla="val 50009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39" name="TextBox 122"/>
            <p:cNvSpPr txBox="1">
              <a:spLocks noChangeArrowheads="1"/>
            </p:cNvSpPr>
            <p:nvPr/>
          </p:nvSpPr>
          <p:spPr bwMode="auto">
            <a:xfrm>
              <a:off x="7616687" y="3054627"/>
              <a:ext cx="1184940" cy="310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ts val="1700"/>
                </a:lnSpc>
              </a:pPr>
              <a:r>
                <a:rPr lang="en-US" sz="1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RSVP-TE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747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Freeform 2"/>
          <p:cNvSpPr>
            <a:spLocks/>
          </p:cNvSpPr>
          <p:nvPr/>
        </p:nvSpPr>
        <p:spPr bwMode="auto">
          <a:xfrm>
            <a:off x="1754188" y="5278438"/>
            <a:ext cx="2462212" cy="419100"/>
          </a:xfrm>
          <a:custGeom>
            <a:avLst/>
            <a:gdLst>
              <a:gd name="T0" fmla="*/ 2147483647 w 1551"/>
              <a:gd name="T1" fmla="*/ 2147483647 h 264"/>
              <a:gd name="T2" fmla="*/ 0 w 1551"/>
              <a:gd name="T3" fmla="*/ 2147483647 h 264"/>
              <a:gd name="T4" fmla="*/ 2147483647 w 1551"/>
              <a:gd name="T5" fmla="*/ 2147483647 h 264"/>
              <a:gd name="T6" fmla="*/ 2147483647 w 1551"/>
              <a:gd name="T7" fmla="*/ 0 h 264"/>
              <a:gd name="T8" fmla="*/ 2147483647 w 1551"/>
              <a:gd name="T9" fmla="*/ 2147483647 h 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51" h="264">
                <a:moveTo>
                  <a:pt x="1263" y="8"/>
                </a:moveTo>
                <a:lnTo>
                  <a:pt x="0" y="264"/>
                </a:lnTo>
                <a:lnTo>
                  <a:pt x="1536" y="264"/>
                </a:lnTo>
                <a:lnTo>
                  <a:pt x="1551" y="0"/>
                </a:lnTo>
                <a:lnTo>
                  <a:pt x="1263" y="8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8660" name="Freeform 3"/>
          <p:cNvSpPr>
            <a:spLocks/>
          </p:cNvSpPr>
          <p:nvPr/>
        </p:nvSpPr>
        <p:spPr bwMode="auto">
          <a:xfrm>
            <a:off x="4492625" y="5326063"/>
            <a:ext cx="2447925" cy="577850"/>
          </a:xfrm>
          <a:custGeom>
            <a:avLst/>
            <a:gdLst>
              <a:gd name="T0" fmla="*/ 2147483647 w 1542"/>
              <a:gd name="T1" fmla="*/ 2147483647 h 364"/>
              <a:gd name="T2" fmla="*/ 0 w 1542"/>
              <a:gd name="T3" fmla="*/ 2147483647 h 364"/>
              <a:gd name="T4" fmla="*/ 2147483647 w 1542"/>
              <a:gd name="T5" fmla="*/ 2147483647 h 364"/>
              <a:gd name="T6" fmla="*/ 2147483647 w 1542"/>
              <a:gd name="T7" fmla="*/ 0 h 364"/>
              <a:gd name="T8" fmla="*/ 2147483647 w 1542"/>
              <a:gd name="T9" fmla="*/ 2147483647 h 3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2" h="364">
                <a:moveTo>
                  <a:pt x="839" y="8"/>
                </a:moveTo>
                <a:lnTo>
                  <a:pt x="0" y="364"/>
                </a:lnTo>
                <a:lnTo>
                  <a:pt x="1542" y="364"/>
                </a:lnTo>
                <a:lnTo>
                  <a:pt x="1127" y="0"/>
                </a:lnTo>
                <a:lnTo>
                  <a:pt x="839" y="8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8661" name="Freeform 4"/>
          <p:cNvSpPr>
            <a:spLocks/>
          </p:cNvSpPr>
          <p:nvPr/>
        </p:nvSpPr>
        <p:spPr bwMode="auto">
          <a:xfrm>
            <a:off x="1884363" y="3106738"/>
            <a:ext cx="2433637" cy="798512"/>
          </a:xfrm>
          <a:custGeom>
            <a:avLst/>
            <a:gdLst>
              <a:gd name="T0" fmla="*/ 2147483647 w 1533"/>
              <a:gd name="T1" fmla="*/ 2147483647 h 503"/>
              <a:gd name="T2" fmla="*/ 2147483647 w 1533"/>
              <a:gd name="T3" fmla="*/ 0 h 503"/>
              <a:gd name="T4" fmla="*/ 0 w 1533"/>
              <a:gd name="T5" fmla="*/ 0 h 503"/>
              <a:gd name="T6" fmla="*/ 2147483647 w 1533"/>
              <a:gd name="T7" fmla="*/ 2147483647 h 503"/>
              <a:gd name="T8" fmla="*/ 2147483647 w 1533"/>
              <a:gd name="T9" fmla="*/ 2147483647 h 5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3" h="503">
                <a:moveTo>
                  <a:pt x="808" y="503"/>
                </a:moveTo>
                <a:lnTo>
                  <a:pt x="1533" y="0"/>
                </a:lnTo>
                <a:lnTo>
                  <a:pt x="0" y="0"/>
                </a:lnTo>
                <a:lnTo>
                  <a:pt x="685" y="481"/>
                </a:lnTo>
                <a:lnTo>
                  <a:pt x="808" y="5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8662" name="Freeform 5"/>
          <p:cNvSpPr>
            <a:spLocks/>
          </p:cNvSpPr>
          <p:nvPr/>
        </p:nvSpPr>
        <p:spPr bwMode="auto">
          <a:xfrm>
            <a:off x="4552950" y="3416300"/>
            <a:ext cx="2589213" cy="511175"/>
          </a:xfrm>
          <a:custGeom>
            <a:avLst/>
            <a:gdLst>
              <a:gd name="T0" fmla="*/ 2147483647 w 1631"/>
              <a:gd name="T1" fmla="*/ 2147483647 h 322"/>
              <a:gd name="T2" fmla="*/ 2147483647 w 1631"/>
              <a:gd name="T3" fmla="*/ 0 h 322"/>
              <a:gd name="T4" fmla="*/ 2147483647 w 1631"/>
              <a:gd name="T5" fmla="*/ 0 h 322"/>
              <a:gd name="T6" fmla="*/ 0 w 1631"/>
              <a:gd name="T7" fmla="*/ 2147483647 h 322"/>
              <a:gd name="T8" fmla="*/ 2147483647 w 1631"/>
              <a:gd name="T9" fmla="*/ 2147483647 h 3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1" h="322">
                <a:moveTo>
                  <a:pt x="123" y="322"/>
                </a:moveTo>
                <a:lnTo>
                  <a:pt x="1631" y="0"/>
                </a:lnTo>
                <a:lnTo>
                  <a:pt x="89" y="0"/>
                </a:lnTo>
                <a:lnTo>
                  <a:pt x="0" y="300"/>
                </a:lnTo>
                <a:lnTo>
                  <a:pt x="123" y="32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98663" name="Group 6"/>
          <p:cNvGrpSpPr>
            <a:grpSpLocks/>
          </p:cNvGrpSpPr>
          <p:nvPr/>
        </p:nvGrpSpPr>
        <p:grpSpPr bwMode="auto">
          <a:xfrm>
            <a:off x="5583238" y="4924425"/>
            <a:ext cx="766762" cy="433388"/>
            <a:chOff x="3600" y="219"/>
            <a:chExt cx="360" cy="175"/>
          </a:xfrm>
        </p:grpSpPr>
        <p:sp>
          <p:nvSpPr>
            <p:cNvPr id="84105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106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107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108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4109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8797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115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16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17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8798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112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13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14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8664" name="Group 20"/>
          <p:cNvGrpSpPr>
            <a:grpSpLocks/>
          </p:cNvGrpSpPr>
          <p:nvPr/>
        </p:nvGrpSpPr>
        <p:grpSpPr bwMode="auto">
          <a:xfrm>
            <a:off x="3757613" y="4919663"/>
            <a:ext cx="766762" cy="433387"/>
            <a:chOff x="3600" y="219"/>
            <a:chExt cx="360" cy="175"/>
          </a:xfrm>
        </p:grpSpPr>
        <p:sp>
          <p:nvSpPr>
            <p:cNvPr id="84092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93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94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95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4096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8784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102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03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04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8785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099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00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01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8665" name="Group 34"/>
          <p:cNvGrpSpPr>
            <a:grpSpLocks/>
          </p:cNvGrpSpPr>
          <p:nvPr/>
        </p:nvGrpSpPr>
        <p:grpSpPr bwMode="auto">
          <a:xfrm>
            <a:off x="4111625" y="3902075"/>
            <a:ext cx="766763" cy="433388"/>
            <a:chOff x="3600" y="219"/>
            <a:chExt cx="360" cy="175"/>
          </a:xfrm>
        </p:grpSpPr>
        <p:sp>
          <p:nvSpPr>
            <p:cNvPr id="84079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80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81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82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4083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8771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089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90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91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8772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086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87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88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8666" name="Group 48"/>
          <p:cNvGrpSpPr>
            <a:grpSpLocks/>
          </p:cNvGrpSpPr>
          <p:nvPr/>
        </p:nvGrpSpPr>
        <p:grpSpPr bwMode="auto">
          <a:xfrm>
            <a:off x="2684463" y="3897313"/>
            <a:ext cx="766762" cy="433387"/>
            <a:chOff x="3600" y="219"/>
            <a:chExt cx="360" cy="175"/>
          </a:xfrm>
        </p:grpSpPr>
        <p:sp>
          <p:nvSpPr>
            <p:cNvPr id="84066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67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68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69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4070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8758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076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77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78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8759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073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74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75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8667" name="Group 62"/>
          <p:cNvGrpSpPr>
            <a:grpSpLocks/>
          </p:cNvGrpSpPr>
          <p:nvPr/>
        </p:nvGrpSpPr>
        <p:grpSpPr bwMode="auto">
          <a:xfrm>
            <a:off x="1165225" y="3190875"/>
            <a:ext cx="766763" cy="433388"/>
            <a:chOff x="589" y="1281"/>
            <a:chExt cx="483" cy="273"/>
          </a:xfrm>
        </p:grpSpPr>
        <p:sp>
          <p:nvSpPr>
            <p:cNvPr id="84053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54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55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56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4057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8745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4063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64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65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8746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4060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61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62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3981" name="Line 76"/>
          <p:cNvSpPr>
            <a:spLocks noChangeShapeType="1"/>
          </p:cNvSpPr>
          <p:nvPr/>
        </p:nvSpPr>
        <p:spPr bwMode="auto">
          <a:xfrm>
            <a:off x="1935163" y="3433763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2" name="Line 77"/>
          <p:cNvSpPr>
            <a:spLocks noChangeShapeType="1"/>
          </p:cNvSpPr>
          <p:nvPr/>
        </p:nvSpPr>
        <p:spPr bwMode="auto">
          <a:xfrm flipV="1">
            <a:off x="1982788" y="4138613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3" name="Line 78"/>
          <p:cNvSpPr>
            <a:spLocks noChangeShapeType="1"/>
          </p:cNvSpPr>
          <p:nvPr/>
        </p:nvSpPr>
        <p:spPr bwMode="auto">
          <a:xfrm flipV="1">
            <a:off x="3449638" y="4138613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4" name="Line 79"/>
          <p:cNvSpPr>
            <a:spLocks noChangeShapeType="1"/>
          </p:cNvSpPr>
          <p:nvPr/>
        </p:nvSpPr>
        <p:spPr bwMode="auto">
          <a:xfrm>
            <a:off x="3297238" y="4300538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5" name="Line 80"/>
          <p:cNvSpPr>
            <a:spLocks noChangeShapeType="1"/>
          </p:cNvSpPr>
          <p:nvPr/>
        </p:nvSpPr>
        <p:spPr bwMode="auto">
          <a:xfrm>
            <a:off x="4554538" y="5176838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6" name="Line 81"/>
          <p:cNvSpPr>
            <a:spLocks noChangeShapeType="1"/>
          </p:cNvSpPr>
          <p:nvPr/>
        </p:nvSpPr>
        <p:spPr bwMode="auto">
          <a:xfrm>
            <a:off x="4840288" y="4252913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7" name="Line 82"/>
          <p:cNvSpPr>
            <a:spLocks noChangeShapeType="1"/>
          </p:cNvSpPr>
          <p:nvPr/>
        </p:nvSpPr>
        <p:spPr bwMode="auto">
          <a:xfrm>
            <a:off x="6354763" y="5157788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8" name="Text Box 83"/>
          <p:cNvSpPr txBox="1">
            <a:spLocks noChangeArrowheads="1"/>
          </p:cNvSpPr>
          <p:nvPr/>
        </p:nvSpPr>
        <p:spPr bwMode="auto">
          <a:xfrm>
            <a:off x="5803900" y="535781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R1</a:t>
            </a:r>
          </a:p>
        </p:txBody>
      </p:sp>
      <p:sp>
        <p:nvSpPr>
          <p:cNvPr id="83989" name="Text Box 84"/>
          <p:cNvSpPr txBox="1">
            <a:spLocks noChangeArrowheads="1"/>
          </p:cNvSpPr>
          <p:nvPr/>
        </p:nvSpPr>
        <p:spPr bwMode="auto">
          <a:xfrm>
            <a:off x="3940175" y="533558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R2</a:t>
            </a:r>
          </a:p>
        </p:txBody>
      </p:sp>
      <p:sp>
        <p:nvSpPr>
          <p:cNvPr id="83990" name="Text Box 85"/>
          <p:cNvSpPr txBox="1">
            <a:spLocks noChangeArrowheads="1"/>
          </p:cNvSpPr>
          <p:nvPr/>
        </p:nvSpPr>
        <p:spPr bwMode="auto">
          <a:xfrm>
            <a:off x="5862638" y="395605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D</a:t>
            </a:r>
          </a:p>
        </p:txBody>
      </p:sp>
      <p:sp>
        <p:nvSpPr>
          <p:cNvPr id="83991" name="Text Box 86"/>
          <p:cNvSpPr txBox="1">
            <a:spLocks noChangeArrowheads="1"/>
          </p:cNvSpPr>
          <p:nvPr/>
        </p:nvSpPr>
        <p:spPr bwMode="auto">
          <a:xfrm>
            <a:off x="4325938" y="43338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R3</a:t>
            </a:r>
          </a:p>
        </p:txBody>
      </p:sp>
      <p:sp>
        <p:nvSpPr>
          <p:cNvPr id="83992" name="Text Box 87"/>
          <p:cNvSpPr txBox="1">
            <a:spLocks noChangeArrowheads="1"/>
          </p:cNvSpPr>
          <p:nvPr/>
        </p:nvSpPr>
        <p:spPr bwMode="auto">
          <a:xfrm>
            <a:off x="2851150" y="435133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R4</a:t>
            </a:r>
          </a:p>
        </p:txBody>
      </p:sp>
      <p:grpSp>
        <p:nvGrpSpPr>
          <p:cNvPr id="198680" name="Group 88"/>
          <p:cNvGrpSpPr>
            <a:grpSpLocks/>
          </p:cNvGrpSpPr>
          <p:nvPr/>
        </p:nvGrpSpPr>
        <p:grpSpPr bwMode="auto">
          <a:xfrm>
            <a:off x="1211263" y="4137025"/>
            <a:ext cx="766762" cy="433388"/>
            <a:chOff x="589" y="1281"/>
            <a:chExt cx="483" cy="273"/>
          </a:xfrm>
        </p:grpSpPr>
        <p:sp>
          <p:nvSpPr>
            <p:cNvPr id="84040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41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42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43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4044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8732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4050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51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52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8733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4047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48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49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3994" name="Text Box 102"/>
          <p:cNvSpPr txBox="1">
            <a:spLocks noChangeArrowheads="1"/>
          </p:cNvSpPr>
          <p:nvPr/>
        </p:nvSpPr>
        <p:spPr bwMode="auto">
          <a:xfrm>
            <a:off x="1403350" y="457041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R5</a:t>
            </a:r>
          </a:p>
        </p:txBody>
      </p:sp>
      <p:sp>
        <p:nvSpPr>
          <p:cNvPr id="83995" name="Text Box 103"/>
          <p:cNvSpPr txBox="1">
            <a:spLocks noChangeArrowheads="1"/>
          </p:cNvSpPr>
          <p:nvPr/>
        </p:nvSpPr>
        <p:spPr bwMode="auto">
          <a:xfrm>
            <a:off x="6283325" y="48974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+mn-cs"/>
              </a:rPr>
              <a:t>0</a:t>
            </a:r>
          </a:p>
        </p:txBody>
      </p:sp>
      <p:sp>
        <p:nvSpPr>
          <p:cNvPr id="83996" name="Text Box 104"/>
          <p:cNvSpPr txBox="1">
            <a:spLocks noChangeArrowheads="1"/>
          </p:cNvSpPr>
          <p:nvPr/>
        </p:nvSpPr>
        <p:spPr bwMode="auto">
          <a:xfrm>
            <a:off x="4924425" y="41640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83997" name="Text Box 105"/>
          <p:cNvSpPr txBox="1">
            <a:spLocks noChangeArrowheads="1"/>
          </p:cNvSpPr>
          <p:nvPr/>
        </p:nvSpPr>
        <p:spPr bwMode="auto">
          <a:xfrm>
            <a:off x="4849813" y="38893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+mn-cs"/>
              </a:rPr>
              <a:t>0</a:t>
            </a:r>
          </a:p>
        </p:txBody>
      </p:sp>
      <p:sp>
        <p:nvSpPr>
          <p:cNvPr id="83998" name="Line 106"/>
          <p:cNvSpPr>
            <a:spLocks noChangeShapeType="1"/>
          </p:cNvSpPr>
          <p:nvPr/>
        </p:nvSpPr>
        <p:spPr bwMode="auto">
          <a:xfrm>
            <a:off x="4883150" y="4129088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99" name="Text Box 107"/>
          <p:cNvSpPr txBox="1">
            <a:spLocks noChangeArrowheads="1"/>
          </p:cNvSpPr>
          <p:nvPr/>
        </p:nvSpPr>
        <p:spPr bwMode="auto">
          <a:xfrm>
            <a:off x="3411538" y="38766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+mn-cs"/>
              </a:rPr>
              <a:t>0</a:t>
            </a:r>
          </a:p>
        </p:txBody>
      </p:sp>
      <p:sp>
        <p:nvSpPr>
          <p:cNvPr id="84000" name="Text Box 108"/>
          <p:cNvSpPr txBox="1">
            <a:spLocks noChangeArrowheads="1"/>
          </p:cNvSpPr>
          <p:nvPr/>
        </p:nvSpPr>
        <p:spPr bwMode="auto">
          <a:xfrm>
            <a:off x="7016750" y="49752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A</a:t>
            </a:r>
          </a:p>
        </p:txBody>
      </p:sp>
      <p:sp>
        <p:nvSpPr>
          <p:cNvPr id="84001" name="Text Box 109"/>
          <p:cNvSpPr txBox="1">
            <a:spLocks noChangeArrowheads="1"/>
          </p:cNvSpPr>
          <p:nvPr/>
        </p:nvSpPr>
        <p:spPr bwMode="auto">
          <a:xfrm>
            <a:off x="1366838" y="362108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R6</a:t>
            </a:r>
          </a:p>
        </p:txBody>
      </p:sp>
      <p:grpSp>
        <p:nvGrpSpPr>
          <p:cNvPr id="198689" name="Group 110"/>
          <p:cNvGrpSpPr>
            <a:grpSpLocks/>
          </p:cNvGrpSpPr>
          <p:nvPr/>
        </p:nvGrpSpPr>
        <p:grpSpPr bwMode="auto">
          <a:xfrm>
            <a:off x="4895850" y="5343525"/>
            <a:ext cx="2546350" cy="922338"/>
            <a:chOff x="679" y="3270"/>
            <a:chExt cx="1604" cy="581"/>
          </a:xfrm>
        </p:grpSpPr>
        <p:sp>
          <p:nvSpPr>
            <p:cNvPr id="84033" name="Rectangle 111"/>
            <p:cNvSpPr>
              <a:spLocks noChangeArrowheads="1"/>
            </p:cNvSpPr>
            <p:nvPr/>
          </p:nvSpPr>
          <p:spPr bwMode="auto">
            <a:xfrm>
              <a:off x="710" y="3296"/>
              <a:ext cx="1533" cy="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34" name="Text Box 112"/>
            <p:cNvSpPr txBox="1">
              <a:spLocks noChangeArrowheads="1"/>
            </p:cNvSpPr>
            <p:nvPr/>
          </p:nvSpPr>
          <p:spPr bwMode="auto">
            <a:xfrm>
              <a:off x="679" y="3270"/>
              <a:ext cx="16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  in         out                 out</a:t>
              </a:r>
            </a:p>
            <a:p>
              <a:pPr eaLnBrk="1" hangingPunct="1"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label     label   dest    interface</a:t>
              </a:r>
            </a:p>
          </p:txBody>
        </p:sp>
        <p:sp>
          <p:nvSpPr>
            <p:cNvPr id="84035" name="Line 113"/>
            <p:cNvSpPr>
              <a:spLocks noChangeShapeType="1"/>
            </p:cNvSpPr>
            <p:nvPr/>
          </p:nvSpPr>
          <p:spPr bwMode="auto">
            <a:xfrm>
              <a:off x="719" y="3584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36" name="Text Box 114"/>
            <p:cNvSpPr txBox="1">
              <a:spLocks noChangeArrowheads="1"/>
            </p:cNvSpPr>
            <p:nvPr/>
          </p:nvSpPr>
          <p:spPr bwMode="auto">
            <a:xfrm>
              <a:off x="730" y="3588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+mn-cs"/>
                </a:rPr>
                <a:t> 6        -      A       0</a:t>
              </a:r>
            </a:p>
          </p:txBody>
        </p:sp>
        <p:sp>
          <p:nvSpPr>
            <p:cNvPr id="84037" name="Line 115"/>
            <p:cNvSpPr>
              <a:spLocks noChangeShapeType="1"/>
            </p:cNvSpPr>
            <p:nvPr/>
          </p:nvSpPr>
          <p:spPr bwMode="auto">
            <a:xfrm>
              <a:off x="1042" y="3303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38" name="Line 116"/>
            <p:cNvSpPr>
              <a:spLocks noChangeShapeType="1"/>
            </p:cNvSpPr>
            <p:nvPr/>
          </p:nvSpPr>
          <p:spPr bwMode="auto">
            <a:xfrm>
              <a:off x="1426" y="3306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39" name="Line 117"/>
            <p:cNvSpPr>
              <a:spLocks noChangeShapeType="1"/>
            </p:cNvSpPr>
            <p:nvPr/>
          </p:nvSpPr>
          <p:spPr bwMode="auto">
            <a:xfrm>
              <a:off x="1750" y="3309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98690" name="Group 118"/>
          <p:cNvGrpSpPr>
            <a:grpSpLocks/>
          </p:cNvGrpSpPr>
          <p:nvPr/>
        </p:nvGrpSpPr>
        <p:grpSpPr bwMode="auto">
          <a:xfrm>
            <a:off x="4629150" y="2212975"/>
            <a:ext cx="2546350" cy="1239838"/>
            <a:chOff x="3494" y="291"/>
            <a:chExt cx="1604" cy="781"/>
          </a:xfrm>
        </p:grpSpPr>
        <p:sp>
          <p:nvSpPr>
            <p:cNvPr id="84025" name="Rectangle 119"/>
            <p:cNvSpPr>
              <a:spLocks noChangeArrowheads="1"/>
            </p:cNvSpPr>
            <p:nvPr/>
          </p:nvSpPr>
          <p:spPr bwMode="auto">
            <a:xfrm>
              <a:off x="3525" y="317"/>
              <a:ext cx="1533" cy="7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26" name="Text Box 120"/>
            <p:cNvSpPr txBox="1">
              <a:spLocks noChangeArrowheads="1"/>
            </p:cNvSpPr>
            <p:nvPr/>
          </p:nvSpPr>
          <p:spPr bwMode="auto">
            <a:xfrm>
              <a:off x="3494" y="291"/>
              <a:ext cx="16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  in         out                 out</a:t>
              </a:r>
            </a:p>
            <a:p>
              <a:pPr eaLnBrk="1" hangingPunct="1"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label     label   dest    interface</a:t>
              </a:r>
            </a:p>
          </p:txBody>
        </p:sp>
        <p:sp>
          <p:nvSpPr>
            <p:cNvPr id="84027" name="Line 121"/>
            <p:cNvSpPr>
              <a:spLocks noChangeShapeType="1"/>
            </p:cNvSpPr>
            <p:nvPr/>
          </p:nvSpPr>
          <p:spPr bwMode="auto">
            <a:xfrm>
              <a:off x="3534" y="605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28" name="Text Box 122"/>
            <p:cNvSpPr txBox="1">
              <a:spLocks noChangeArrowheads="1"/>
            </p:cNvSpPr>
            <p:nvPr/>
          </p:nvSpPr>
          <p:spPr bwMode="auto">
            <a:xfrm>
              <a:off x="3545" y="609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+mn-cs"/>
                </a:rPr>
                <a:t>10      6      A       1</a:t>
              </a:r>
            </a:p>
          </p:txBody>
        </p:sp>
        <p:sp>
          <p:nvSpPr>
            <p:cNvPr id="84029" name="Line 123"/>
            <p:cNvSpPr>
              <a:spLocks noChangeShapeType="1"/>
            </p:cNvSpPr>
            <p:nvPr/>
          </p:nvSpPr>
          <p:spPr bwMode="auto">
            <a:xfrm>
              <a:off x="3857" y="324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30" name="Text Box 124"/>
            <p:cNvSpPr txBox="1">
              <a:spLocks noChangeArrowheads="1"/>
            </p:cNvSpPr>
            <p:nvPr/>
          </p:nvSpPr>
          <p:spPr bwMode="auto">
            <a:xfrm>
              <a:off x="3540" y="830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+mn-cs"/>
                </a:rPr>
                <a:t>12      9      D       0</a:t>
              </a:r>
            </a:p>
          </p:txBody>
        </p:sp>
        <p:sp>
          <p:nvSpPr>
            <p:cNvPr id="84031" name="Line 125"/>
            <p:cNvSpPr>
              <a:spLocks noChangeShapeType="1"/>
            </p:cNvSpPr>
            <p:nvPr/>
          </p:nvSpPr>
          <p:spPr bwMode="auto">
            <a:xfrm>
              <a:off x="4215" y="335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32" name="Line 126"/>
            <p:cNvSpPr>
              <a:spLocks noChangeShapeType="1"/>
            </p:cNvSpPr>
            <p:nvPr/>
          </p:nvSpPr>
          <p:spPr bwMode="auto">
            <a:xfrm>
              <a:off x="4573" y="329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84004" name="Rectangle 127"/>
          <p:cNvSpPr>
            <a:spLocks noChangeArrowheads="1"/>
          </p:cNvSpPr>
          <p:nvPr/>
        </p:nvSpPr>
        <p:spPr bwMode="auto">
          <a:xfrm>
            <a:off x="1843088" y="1651000"/>
            <a:ext cx="2433637" cy="1435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84005" name="Text Box 128"/>
          <p:cNvSpPr txBox="1">
            <a:spLocks noChangeArrowheads="1"/>
          </p:cNvSpPr>
          <p:nvPr/>
        </p:nvSpPr>
        <p:spPr bwMode="auto">
          <a:xfrm>
            <a:off x="1793875" y="1609725"/>
            <a:ext cx="2546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+mn-cs"/>
              </a:rPr>
              <a:t>  in         out                 out</a:t>
            </a:r>
          </a:p>
          <a:p>
            <a:pPr eaLnBrk="1" hangingPunct="1"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+mn-cs"/>
              </a:rPr>
              <a:t>label     label   dest    interface</a:t>
            </a:r>
          </a:p>
        </p:txBody>
      </p:sp>
      <p:sp>
        <p:nvSpPr>
          <p:cNvPr id="84006" name="Line 129"/>
          <p:cNvSpPr>
            <a:spLocks noChangeShapeType="1"/>
          </p:cNvSpPr>
          <p:nvPr/>
        </p:nvSpPr>
        <p:spPr bwMode="auto">
          <a:xfrm>
            <a:off x="1857375" y="2108200"/>
            <a:ext cx="2392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4007" name="Text Box 130"/>
          <p:cNvSpPr txBox="1">
            <a:spLocks noChangeArrowheads="1"/>
          </p:cNvSpPr>
          <p:nvPr/>
        </p:nvSpPr>
        <p:spPr bwMode="auto">
          <a:xfrm>
            <a:off x="1874838" y="2114550"/>
            <a:ext cx="238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        10      A       0</a:t>
            </a:r>
          </a:p>
        </p:txBody>
      </p:sp>
      <p:sp>
        <p:nvSpPr>
          <p:cNvPr id="84008" name="Line 131"/>
          <p:cNvSpPr>
            <a:spLocks noChangeShapeType="1"/>
          </p:cNvSpPr>
          <p:nvPr/>
        </p:nvSpPr>
        <p:spPr bwMode="auto">
          <a:xfrm>
            <a:off x="2370138" y="1662113"/>
            <a:ext cx="1587" cy="141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4009" name="Text Box 132"/>
          <p:cNvSpPr txBox="1">
            <a:spLocks noChangeArrowheads="1"/>
          </p:cNvSpPr>
          <p:nvPr/>
        </p:nvSpPr>
        <p:spPr bwMode="auto">
          <a:xfrm>
            <a:off x="1865313" y="2455863"/>
            <a:ext cx="2381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        12      D       0</a:t>
            </a:r>
          </a:p>
        </p:txBody>
      </p:sp>
      <p:sp>
        <p:nvSpPr>
          <p:cNvPr id="84010" name="Line 133"/>
          <p:cNvSpPr>
            <a:spLocks noChangeShapeType="1"/>
          </p:cNvSpPr>
          <p:nvPr/>
        </p:nvSpPr>
        <p:spPr bwMode="auto">
          <a:xfrm>
            <a:off x="2938463" y="1658938"/>
            <a:ext cx="1587" cy="142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4011" name="Line 134"/>
          <p:cNvSpPr>
            <a:spLocks noChangeShapeType="1"/>
          </p:cNvSpPr>
          <p:nvPr/>
        </p:nvSpPr>
        <p:spPr bwMode="auto">
          <a:xfrm>
            <a:off x="3506788" y="1670050"/>
            <a:ext cx="1587" cy="140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4012" name="Text Box 135"/>
          <p:cNvSpPr txBox="1">
            <a:spLocks noChangeArrowheads="1"/>
          </p:cNvSpPr>
          <p:nvPr/>
        </p:nvSpPr>
        <p:spPr bwMode="auto">
          <a:xfrm>
            <a:off x="3335338" y="41989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+mn-cs"/>
              </a:rPr>
              <a:t>1</a:t>
            </a:r>
          </a:p>
        </p:txBody>
      </p:sp>
      <p:grpSp>
        <p:nvGrpSpPr>
          <p:cNvPr id="198700" name="Group 137"/>
          <p:cNvGrpSpPr>
            <a:grpSpLocks/>
          </p:cNvGrpSpPr>
          <p:nvPr/>
        </p:nvGrpSpPr>
        <p:grpSpPr bwMode="auto">
          <a:xfrm>
            <a:off x="1716088" y="5661025"/>
            <a:ext cx="2546350" cy="922338"/>
            <a:chOff x="679" y="3270"/>
            <a:chExt cx="1604" cy="581"/>
          </a:xfrm>
        </p:grpSpPr>
        <p:sp>
          <p:nvSpPr>
            <p:cNvPr id="84018" name="Rectangle 138"/>
            <p:cNvSpPr>
              <a:spLocks noChangeArrowheads="1"/>
            </p:cNvSpPr>
            <p:nvPr/>
          </p:nvSpPr>
          <p:spPr bwMode="auto">
            <a:xfrm>
              <a:off x="710" y="3296"/>
              <a:ext cx="1533" cy="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19" name="Text Box 139"/>
            <p:cNvSpPr txBox="1">
              <a:spLocks noChangeArrowheads="1"/>
            </p:cNvSpPr>
            <p:nvPr/>
          </p:nvSpPr>
          <p:spPr bwMode="auto">
            <a:xfrm>
              <a:off x="679" y="3270"/>
              <a:ext cx="16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  in         out                 out</a:t>
              </a:r>
            </a:p>
            <a:p>
              <a:pPr eaLnBrk="1" hangingPunct="1"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label     label   dest    interface</a:t>
              </a:r>
            </a:p>
          </p:txBody>
        </p:sp>
        <p:sp>
          <p:nvSpPr>
            <p:cNvPr id="84020" name="Line 140"/>
            <p:cNvSpPr>
              <a:spLocks noChangeShapeType="1"/>
            </p:cNvSpPr>
            <p:nvPr/>
          </p:nvSpPr>
          <p:spPr bwMode="auto">
            <a:xfrm>
              <a:off x="719" y="3584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21" name="Text Box 141"/>
            <p:cNvSpPr txBox="1">
              <a:spLocks noChangeArrowheads="1"/>
            </p:cNvSpPr>
            <p:nvPr/>
          </p:nvSpPr>
          <p:spPr bwMode="auto">
            <a:xfrm>
              <a:off x="730" y="3588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+mn-cs"/>
                </a:rPr>
                <a:t> 8        6      A       0</a:t>
              </a:r>
            </a:p>
          </p:txBody>
        </p:sp>
        <p:sp>
          <p:nvSpPr>
            <p:cNvPr id="84022" name="Line 142"/>
            <p:cNvSpPr>
              <a:spLocks noChangeShapeType="1"/>
            </p:cNvSpPr>
            <p:nvPr/>
          </p:nvSpPr>
          <p:spPr bwMode="auto">
            <a:xfrm>
              <a:off x="1042" y="3303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23" name="Line 143"/>
            <p:cNvSpPr>
              <a:spLocks noChangeShapeType="1"/>
            </p:cNvSpPr>
            <p:nvPr/>
          </p:nvSpPr>
          <p:spPr bwMode="auto">
            <a:xfrm>
              <a:off x="1426" y="3306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24" name="Line 144"/>
            <p:cNvSpPr>
              <a:spLocks noChangeShapeType="1"/>
            </p:cNvSpPr>
            <p:nvPr/>
          </p:nvSpPr>
          <p:spPr bwMode="auto">
            <a:xfrm>
              <a:off x="1750" y="3309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84014" name="Text Box 145"/>
          <p:cNvSpPr txBox="1">
            <a:spLocks noChangeArrowheads="1"/>
          </p:cNvSpPr>
          <p:nvPr/>
        </p:nvSpPr>
        <p:spPr bwMode="auto">
          <a:xfrm>
            <a:off x="4487863" y="4914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+mn-cs"/>
              </a:rPr>
              <a:t>0</a:t>
            </a:r>
          </a:p>
        </p:txBody>
      </p:sp>
      <p:sp>
        <p:nvSpPr>
          <p:cNvPr id="84015" name="Text Box 146"/>
          <p:cNvSpPr txBox="1">
            <a:spLocks noChangeArrowheads="1"/>
          </p:cNvSpPr>
          <p:nvPr/>
        </p:nvSpPr>
        <p:spPr bwMode="auto">
          <a:xfrm>
            <a:off x="1847850" y="2757488"/>
            <a:ext cx="2381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          8      A       1</a:t>
            </a:r>
          </a:p>
        </p:txBody>
      </p:sp>
      <p:sp>
        <p:nvSpPr>
          <p:cNvPr id="84016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MPLS forwarding tables</a:t>
            </a:r>
          </a:p>
        </p:txBody>
      </p:sp>
    </p:spTree>
    <p:extLst>
      <p:ext uri="{BB962C8B-B14F-4D97-AF65-F5344CB8AC3E}">
        <p14:creationId xmlns:p14="http://schemas.microsoft.com/office/powerpoint/2010/main" val="2120604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Introduction, services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Errors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Detection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Correction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Multiple access protocols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LANs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Link virtualization: MPLS</a:t>
            </a:r>
          </a:p>
          <a:p>
            <a:pPr marL="514350" indent="-514350">
              <a:buFont typeface="+mj-lt"/>
              <a:buAutoNum type="arabicPeriod" startAt="5"/>
              <a:defRPr/>
            </a:pPr>
            <a:r>
              <a:rPr lang="en-US" dirty="0">
                <a:solidFill>
                  <a:srgbClr val="FF0000"/>
                </a:solidFill>
                <a:latin typeface="Gill Sans MT" charset="0"/>
                <a:cs typeface="+mn-cs"/>
              </a:rPr>
              <a:t>Data center networking</a:t>
            </a:r>
          </a:p>
          <a:p>
            <a:pPr marL="453150" indent="-514350">
              <a:buFont typeface="+mj-lt"/>
              <a:buAutoNum type="arabicPeriod" startAt="5"/>
              <a:defRPr/>
            </a:pPr>
            <a:r>
              <a:rPr lang="en-US" dirty="0">
                <a:latin typeface="Gill Sans MT" charset="0"/>
                <a:cs typeface="+mn-cs"/>
              </a:rPr>
              <a:t>Another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286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546100" y="115888"/>
            <a:ext cx="7772400" cy="9366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Data center networks </a:t>
            </a: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15950" y="1320800"/>
            <a:ext cx="8274050" cy="8350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10’s to 100’s of thousands of hosts, often closely coupled, in close proximity:</a:t>
            </a:r>
          </a:p>
          <a:p>
            <a:pPr lvl="1">
              <a:defRPr/>
            </a:pPr>
            <a:r>
              <a:rPr lang="en-US" dirty="0">
                <a:latin typeface="Gill Sans MT" charset="0"/>
                <a:cs typeface="+mn-cs"/>
              </a:rPr>
              <a:t>e-business (e.g. Amazon)</a:t>
            </a:r>
          </a:p>
          <a:p>
            <a:pPr lvl="1">
              <a:defRPr/>
            </a:pPr>
            <a:r>
              <a:rPr lang="en-US" dirty="0">
                <a:latin typeface="Gill Sans MT" charset="0"/>
                <a:cs typeface="+mn-cs"/>
              </a:rPr>
              <a:t>content-servers (e.g., YouTube, Akamai, Apple, Microsoft)</a:t>
            </a:r>
          </a:p>
          <a:p>
            <a:pPr lvl="1">
              <a:defRPr/>
            </a:pPr>
            <a:r>
              <a:rPr lang="en-US" dirty="0">
                <a:latin typeface="Gill Sans MT" charset="0"/>
                <a:cs typeface="+mn-cs"/>
              </a:rPr>
              <a:t>search engines, data mining (e.g., Google)</a:t>
            </a: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66" name="Rectangle 6"/>
          <p:cNvSpPr txBox="1">
            <a:spLocks noChangeArrowheads="1"/>
          </p:cNvSpPr>
          <p:nvPr/>
        </p:nvSpPr>
        <p:spPr bwMode="auto">
          <a:xfrm>
            <a:off x="684213" y="3411538"/>
            <a:ext cx="4678362" cy="177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SzPct val="100000"/>
              <a:buFont typeface="Wingdings" charset="2"/>
              <a:buChar char="§"/>
              <a:defRPr/>
            </a:pPr>
            <a:r>
              <a:rPr lang="en-US" i="0" dirty="0">
                <a:latin typeface="Gill Sans MT" charset="0"/>
                <a:cs typeface="+mn-cs"/>
              </a:rPr>
              <a:t>challenges:</a:t>
            </a:r>
          </a:p>
          <a:p>
            <a:pPr lvl="1">
              <a:defRPr/>
            </a:pPr>
            <a:r>
              <a:rPr lang="en-US" i="0" dirty="0">
                <a:latin typeface="Gill Sans MT" charset="0"/>
                <a:cs typeface="+mn-cs"/>
              </a:rPr>
              <a:t>multiple applications, each serving massive numbers of clients </a:t>
            </a:r>
          </a:p>
          <a:p>
            <a:pPr lvl="1">
              <a:defRPr/>
            </a:pPr>
            <a:r>
              <a:rPr lang="en-US" i="0" dirty="0">
                <a:latin typeface="Gill Sans MT" charset="0"/>
                <a:cs typeface="+mn-cs"/>
              </a:rPr>
              <a:t>managing/balancing load, avoiding processing, networking, data bottlenecks  </a:t>
            </a:r>
          </a:p>
        </p:txBody>
      </p:sp>
      <p:pic>
        <p:nvPicPr>
          <p:cNvPr id="202759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3451225"/>
            <a:ext cx="3527425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60" name="TextBox 3"/>
          <p:cNvSpPr txBox="1">
            <a:spLocks noChangeArrowheads="1"/>
          </p:cNvSpPr>
          <p:nvPr/>
        </p:nvSpPr>
        <p:spPr bwMode="auto">
          <a:xfrm>
            <a:off x="5265738" y="5951538"/>
            <a:ext cx="2828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i="0" dirty="0">
                <a:latin typeface="Arial" charset="0"/>
                <a:cs typeface="Arial" charset="0"/>
              </a:rPr>
              <a:t>Inside a 40-ft Microsoft container, </a:t>
            </a:r>
          </a:p>
          <a:p>
            <a:r>
              <a:rPr lang="en-US" sz="1400" i="0" dirty="0">
                <a:latin typeface="Arial" charset="0"/>
                <a:cs typeface="Arial" charset="0"/>
              </a:rPr>
              <a:t>Chicago data center</a:t>
            </a:r>
          </a:p>
        </p:txBody>
      </p:sp>
    </p:spTree>
    <p:extLst>
      <p:ext uri="{BB962C8B-B14F-4D97-AF65-F5344CB8AC3E}">
        <p14:creationId xmlns:p14="http://schemas.microsoft.com/office/powerpoint/2010/main" val="38445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Link </a:t>
            </a:r>
            <a:r>
              <a:rPr lang="en-US" dirty="0">
                <a:latin typeface="Gill Sans MT" charset="0"/>
                <a:cs typeface="+mj-cs"/>
              </a:rPr>
              <a:t>layer and LANs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990033"/>
                </a:solidFill>
                <a:latin typeface="Gill Sans MT" charset="0"/>
                <a:cs typeface="+mn-cs"/>
              </a:rPr>
              <a:t>our goals</a:t>
            </a:r>
            <a:r>
              <a:rPr lang="en-US" sz="3200" i="1" dirty="0">
                <a:solidFill>
                  <a:srgbClr val="990033"/>
                </a:solidFill>
                <a:latin typeface="Gill Sans MT" charset="0"/>
                <a:cs typeface="+mn-cs"/>
              </a:rPr>
              <a:t>:</a:t>
            </a:r>
            <a:r>
              <a:rPr lang="en-US" sz="3200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understand principles behind link layer services: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 detection, correction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sharing a broadcast channel: multiple access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link layer addressing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local area networks: Ethernet, VLANs</a:t>
            </a:r>
            <a:endParaRPr lang="en-US" dirty="0">
              <a:solidFill>
                <a:srgbClr val="000099"/>
              </a:solidFill>
              <a:latin typeface="Gill Sans MT" charset="0"/>
            </a:endParaRP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instantiation, implementation of various link layer technologies</a:t>
            </a:r>
          </a:p>
        </p:txBody>
      </p:sp>
    </p:spTree>
    <p:extLst>
      <p:ext uri="{BB962C8B-B14F-4D97-AF65-F5344CB8AC3E}">
        <p14:creationId xmlns:p14="http://schemas.microsoft.com/office/powerpoint/2010/main" val="1079792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8" name="Straight Connector 507"/>
          <p:cNvCxnSpPr>
            <a:stCxn id="53" idx="3"/>
            <a:endCxn id="71" idx="1"/>
          </p:cNvCxnSpPr>
          <p:nvPr/>
        </p:nvCxnSpPr>
        <p:spPr>
          <a:xfrm flipH="1">
            <a:off x="1606550" y="4151313"/>
            <a:ext cx="893763" cy="392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>
          <a:xfrm>
            <a:off x="2638425" y="4017963"/>
            <a:ext cx="374650" cy="53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 flipH="1">
            <a:off x="4868863" y="4121150"/>
            <a:ext cx="415925" cy="538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>
            <a:off x="5597525" y="4005263"/>
            <a:ext cx="374650" cy="53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07" name="Group 187"/>
          <p:cNvGrpSpPr>
            <a:grpSpLocks/>
          </p:cNvGrpSpPr>
          <p:nvPr/>
        </p:nvGrpSpPr>
        <p:grpSpPr bwMode="auto">
          <a:xfrm>
            <a:off x="2105025" y="3932238"/>
            <a:ext cx="1052513" cy="355600"/>
            <a:chOff x="4410" y="1365"/>
            <a:chExt cx="663" cy="224"/>
          </a:xfrm>
        </p:grpSpPr>
        <p:sp>
          <p:nvSpPr>
            <p:cNvPr id="52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08" name="Group 187"/>
          <p:cNvGrpSpPr>
            <a:grpSpLocks/>
          </p:cNvGrpSpPr>
          <p:nvPr/>
        </p:nvGrpSpPr>
        <p:grpSpPr bwMode="auto">
          <a:xfrm>
            <a:off x="4924425" y="3932238"/>
            <a:ext cx="1052513" cy="355600"/>
            <a:chOff x="4410" y="1365"/>
            <a:chExt cx="663" cy="224"/>
          </a:xfrm>
        </p:grpSpPr>
        <p:sp>
          <p:nvSpPr>
            <p:cNvPr id="58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98" name="Straight Connector 497"/>
          <p:cNvCxnSpPr>
            <a:stCxn id="55" idx="0"/>
          </p:cNvCxnSpPr>
          <p:nvPr/>
        </p:nvCxnSpPr>
        <p:spPr>
          <a:xfrm flipH="1" flipV="1">
            <a:off x="1724025" y="3779838"/>
            <a:ext cx="484188" cy="327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flipH="1">
            <a:off x="5915025" y="3856038"/>
            <a:ext cx="457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H="1">
            <a:off x="5534025" y="3563938"/>
            <a:ext cx="0" cy="36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/>
          <p:nvPr/>
        </p:nvCxnSpPr>
        <p:spPr>
          <a:xfrm flipH="1">
            <a:off x="2714625" y="3551238"/>
            <a:ext cx="0" cy="36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/>
          <p:cNvSpPr txBox="1"/>
          <p:nvPr/>
        </p:nvSpPr>
        <p:spPr>
          <a:xfrm>
            <a:off x="6908800" y="5600700"/>
            <a:ext cx="10652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Server racks</a:t>
            </a:r>
          </a:p>
        </p:txBody>
      </p:sp>
      <p:sp>
        <p:nvSpPr>
          <p:cNvPr id="555" name="TextBox 554"/>
          <p:cNvSpPr txBox="1"/>
          <p:nvPr/>
        </p:nvSpPr>
        <p:spPr>
          <a:xfrm>
            <a:off x="6894513" y="5143500"/>
            <a:ext cx="11430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TOR switches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6985000" y="4008438"/>
            <a:ext cx="15906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Tier-1 switches</a:t>
            </a:r>
          </a:p>
        </p:txBody>
      </p:sp>
      <p:sp>
        <p:nvSpPr>
          <p:cNvPr id="433" name="TextBox 432"/>
          <p:cNvSpPr txBox="1"/>
          <p:nvPr/>
        </p:nvSpPr>
        <p:spPr>
          <a:xfrm>
            <a:off x="6892925" y="4654550"/>
            <a:ext cx="15906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Tier-2 switches</a:t>
            </a:r>
          </a:p>
        </p:txBody>
      </p:sp>
      <p:grpSp>
        <p:nvGrpSpPr>
          <p:cNvPr id="204818" name="Group 1287"/>
          <p:cNvGrpSpPr>
            <a:grpSpLocks/>
          </p:cNvGrpSpPr>
          <p:nvPr/>
        </p:nvGrpSpPr>
        <p:grpSpPr bwMode="auto">
          <a:xfrm>
            <a:off x="6359525" y="3449638"/>
            <a:ext cx="381000" cy="609600"/>
            <a:chOff x="4140" y="429"/>
            <a:chExt cx="1425" cy="2396"/>
          </a:xfrm>
        </p:grpSpPr>
        <p:sp>
          <p:nvSpPr>
            <p:cNvPr id="434" name="Freeform 1288"/>
            <p:cNvSpPr>
              <a:spLocks/>
            </p:cNvSpPr>
            <p:nvPr/>
          </p:nvSpPr>
          <p:spPr bwMode="auto">
            <a:xfrm>
              <a:off x="5268" y="435"/>
              <a:ext cx="285" cy="2284"/>
            </a:xfrm>
            <a:custGeom>
              <a:avLst/>
              <a:gdLst>
                <a:gd name="T0" fmla="*/ 40 w 354"/>
                <a:gd name="T1" fmla="*/ 0 h 2742"/>
                <a:gd name="T2" fmla="*/ 226 w 354"/>
                <a:gd name="T3" fmla="*/ 236 h 2742"/>
                <a:gd name="T4" fmla="*/ 221 w 354"/>
                <a:gd name="T5" fmla="*/ 1824 h 2742"/>
                <a:gd name="T6" fmla="*/ 0 w 354"/>
                <a:gd name="T7" fmla="*/ 1906 h 2742"/>
                <a:gd name="T8" fmla="*/ 4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5" name="Rectangle 1289"/>
            <p:cNvSpPr>
              <a:spLocks noChangeArrowheads="1"/>
            </p:cNvSpPr>
            <p:nvPr/>
          </p:nvSpPr>
          <p:spPr bwMode="auto">
            <a:xfrm>
              <a:off x="4205" y="429"/>
              <a:ext cx="1045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6" name="Freeform 1290"/>
            <p:cNvSpPr>
              <a:spLocks/>
            </p:cNvSpPr>
            <p:nvPr/>
          </p:nvSpPr>
          <p:spPr bwMode="auto">
            <a:xfrm>
              <a:off x="5322" y="573"/>
              <a:ext cx="166" cy="2115"/>
            </a:xfrm>
            <a:custGeom>
              <a:avLst/>
              <a:gdLst>
                <a:gd name="T0" fmla="*/ 5 w 211"/>
                <a:gd name="T1" fmla="*/ 0 h 2537"/>
                <a:gd name="T2" fmla="*/ 135 w 211"/>
                <a:gd name="T3" fmla="*/ 152 h 2537"/>
                <a:gd name="T4" fmla="*/ 5 w 211"/>
                <a:gd name="T5" fmla="*/ 1738 h 2537"/>
                <a:gd name="T6" fmla="*/ 5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" name="Freeform 1291"/>
            <p:cNvSpPr>
              <a:spLocks/>
            </p:cNvSpPr>
            <p:nvPr/>
          </p:nvSpPr>
          <p:spPr bwMode="auto">
            <a:xfrm>
              <a:off x="5286" y="1639"/>
              <a:ext cx="261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9 h 226"/>
                <a:gd name="T4" fmla="*/ 209 w 328"/>
                <a:gd name="T5" fmla="*/ 158 h 226"/>
                <a:gd name="T6" fmla="*/ 0 w 328"/>
                <a:gd name="T7" fmla="*/ 7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8" name="Rectangle 1292"/>
            <p:cNvSpPr>
              <a:spLocks noChangeArrowheads="1"/>
            </p:cNvSpPr>
            <p:nvPr/>
          </p:nvSpPr>
          <p:spPr bwMode="auto">
            <a:xfrm>
              <a:off x="4211" y="691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04" name="Group 129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64" name="AutoShape 1294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19" cy="15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5" name="AutoShape 1295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9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0" name="Rectangle 1296"/>
            <p:cNvSpPr>
              <a:spLocks noChangeArrowheads="1"/>
            </p:cNvSpPr>
            <p:nvPr/>
          </p:nvSpPr>
          <p:spPr bwMode="auto">
            <a:xfrm>
              <a:off x="4223" y="1022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06" name="Group 129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62" name="AutoShape 1298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3" name="AutoShape 1299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2" name="Rectangle 1300"/>
            <p:cNvSpPr>
              <a:spLocks noChangeArrowheads="1"/>
            </p:cNvSpPr>
            <p:nvPr/>
          </p:nvSpPr>
          <p:spPr bwMode="auto">
            <a:xfrm>
              <a:off x="4217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3" name="Rectangle 1301"/>
            <p:cNvSpPr>
              <a:spLocks noChangeArrowheads="1"/>
            </p:cNvSpPr>
            <p:nvPr/>
          </p:nvSpPr>
          <p:spPr bwMode="auto">
            <a:xfrm>
              <a:off x="4229" y="1652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09" name="Group 130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60" name="AutoShape 1303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1" name="AutoShape 1304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5" name="Freeform 1305"/>
            <p:cNvSpPr>
              <a:spLocks/>
            </p:cNvSpPr>
            <p:nvPr/>
          </p:nvSpPr>
          <p:spPr bwMode="auto">
            <a:xfrm>
              <a:off x="5286" y="1352"/>
              <a:ext cx="267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8 h 226"/>
                <a:gd name="T4" fmla="*/ 209 w 328"/>
                <a:gd name="T5" fmla="*/ 156 h 226"/>
                <a:gd name="T6" fmla="*/ 0 w 328"/>
                <a:gd name="T7" fmla="*/ 6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11" name="Group 130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8" name="AutoShape 130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9" name="AutoShape 1308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5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7" name="Rectangle 1309"/>
            <p:cNvSpPr>
              <a:spLocks noChangeArrowheads="1"/>
            </p:cNvSpPr>
            <p:nvPr/>
          </p:nvSpPr>
          <p:spPr bwMode="auto">
            <a:xfrm>
              <a:off x="5250" y="429"/>
              <a:ext cx="6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8" name="Freeform 1310"/>
            <p:cNvSpPr>
              <a:spLocks/>
            </p:cNvSpPr>
            <p:nvPr/>
          </p:nvSpPr>
          <p:spPr bwMode="auto">
            <a:xfrm>
              <a:off x="5310" y="1009"/>
              <a:ext cx="238" cy="212"/>
            </a:xfrm>
            <a:custGeom>
              <a:avLst/>
              <a:gdLst>
                <a:gd name="T0" fmla="*/ 2 w 296"/>
                <a:gd name="T1" fmla="*/ 0 h 256"/>
                <a:gd name="T2" fmla="*/ 187 w 296"/>
                <a:gd name="T3" fmla="*/ 100 h 256"/>
                <a:gd name="T4" fmla="*/ 190 w 296"/>
                <a:gd name="T5" fmla="*/ 177 h 256"/>
                <a:gd name="T6" fmla="*/ 0 w 296"/>
                <a:gd name="T7" fmla="*/ 6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9" name="Freeform 1311"/>
            <p:cNvSpPr>
              <a:spLocks/>
            </p:cNvSpPr>
            <p:nvPr/>
          </p:nvSpPr>
          <p:spPr bwMode="auto">
            <a:xfrm>
              <a:off x="5316" y="679"/>
              <a:ext cx="243" cy="243"/>
            </a:xfrm>
            <a:custGeom>
              <a:avLst/>
              <a:gdLst>
                <a:gd name="T0" fmla="*/ 0 w 304"/>
                <a:gd name="T1" fmla="*/ 0 h 288"/>
                <a:gd name="T2" fmla="*/ 196 w 304"/>
                <a:gd name="T3" fmla="*/ 114 h 288"/>
                <a:gd name="T4" fmla="*/ 183 w 304"/>
                <a:gd name="T5" fmla="*/ 200 h 288"/>
                <a:gd name="T6" fmla="*/ 5 w 304"/>
                <a:gd name="T7" fmla="*/ 86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0" name="Oval 1312"/>
            <p:cNvSpPr>
              <a:spLocks noChangeArrowheads="1"/>
            </p:cNvSpPr>
            <p:nvPr/>
          </p:nvSpPr>
          <p:spPr bwMode="auto">
            <a:xfrm>
              <a:off x="5518" y="2613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1" name="Freeform 1313"/>
            <p:cNvSpPr>
              <a:spLocks/>
            </p:cNvSpPr>
            <p:nvPr/>
          </p:nvSpPr>
          <p:spPr bwMode="auto">
            <a:xfrm>
              <a:off x="5304" y="2613"/>
              <a:ext cx="243" cy="200"/>
            </a:xfrm>
            <a:custGeom>
              <a:avLst/>
              <a:gdLst>
                <a:gd name="T0" fmla="*/ 0 w 306"/>
                <a:gd name="T1" fmla="*/ 73 h 240"/>
                <a:gd name="T2" fmla="*/ 2 w 306"/>
                <a:gd name="T3" fmla="*/ 167 h 240"/>
                <a:gd name="T4" fmla="*/ 196 w 306"/>
                <a:gd name="T5" fmla="*/ 77 h 240"/>
                <a:gd name="T6" fmla="*/ 192 w 306"/>
                <a:gd name="T7" fmla="*/ 0 h 240"/>
                <a:gd name="T8" fmla="*/ 0 w 306"/>
                <a:gd name="T9" fmla="*/ 7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2" name="AutoShape 1314"/>
            <p:cNvSpPr>
              <a:spLocks noChangeArrowheads="1"/>
            </p:cNvSpPr>
            <p:nvPr/>
          </p:nvSpPr>
          <p:spPr bwMode="auto">
            <a:xfrm>
              <a:off x="4140" y="2675"/>
              <a:ext cx="1199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3" name="AutoShape 1315"/>
            <p:cNvSpPr>
              <a:spLocks noChangeArrowheads="1"/>
            </p:cNvSpPr>
            <p:nvPr/>
          </p:nvSpPr>
          <p:spPr bwMode="auto">
            <a:xfrm>
              <a:off x="4205" y="2713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4" name="Oval 1316"/>
            <p:cNvSpPr>
              <a:spLocks noChangeArrowheads="1"/>
            </p:cNvSpPr>
            <p:nvPr/>
          </p:nvSpPr>
          <p:spPr bwMode="auto">
            <a:xfrm>
              <a:off x="4306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5" name="Oval 1317"/>
            <p:cNvSpPr>
              <a:spLocks noChangeArrowheads="1"/>
            </p:cNvSpPr>
            <p:nvPr/>
          </p:nvSpPr>
          <p:spPr bwMode="auto">
            <a:xfrm>
              <a:off x="4484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Aft>
                  <a:spcPts val="0"/>
                </a:spcAft>
                <a:defRPr/>
              </a:pPr>
              <a:endParaRPr lang="en-US" i="0" dirty="0">
                <a:solidFill>
                  <a:srgbClr val="FF0000"/>
                </a:solidFill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456" name="Oval 1318"/>
            <p:cNvSpPr>
              <a:spLocks noChangeArrowheads="1"/>
            </p:cNvSpPr>
            <p:nvPr/>
          </p:nvSpPr>
          <p:spPr bwMode="auto">
            <a:xfrm>
              <a:off x="4663" y="2382"/>
              <a:ext cx="160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7" name="Rectangle 1319"/>
            <p:cNvSpPr>
              <a:spLocks noChangeArrowheads="1"/>
            </p:cNvSpPr>
            <p:nvPr/>
          </p:nvSpPr>
          <p:spPr bwMode="auto">
            <a:xfrm>
              <a:off x="5060" y="1833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66" name="TextBox 465"/>
          <p:cNvSpPr txBox="1"/>
          <p:nvPr/>
        </p:nvSpPr>
        <p:spPr>
          <a:xfrm>
            <a:off x="6753225" y="3398838"/>
            <a:ext cx="15922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Load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balancer</a:t>
            </a:r>
          </a:p>
        </p:txBody>
      </p:sp>
      <p:grpSp>
        <p:nvGrpSpPr>
          <p:cNvPr id="204820" name="Group 1287"/>
          <p:cNvGrpSpPr>
            <a:grpSpLocks/>
          </p:cNvGrpSpPr>
          <p:nvPr/>
        </p:nvGrpSpPr>
        <p:grpSpPr bwMode="auto">
          <a:xfrm>
            <a:off x="1343025" y="3322638"/>
            <a:ext cx="381000" cy="609600"/>
            <a:chOff x="4140" y="429"/>
            <a:chExt cx="1425" cy="2396"/>
          </a:xfrm>
        </p:grpSpPr>
        <p:sp>
          <p:nvSpPr>
            <p:cNvPr id="468" name="Freeform 1288"/>
            <p:cNvSpPr>
              <a:spLocks/>
            </p:cNvSpPr>
            <p:nvPr/>
          </p:nvSpPr>
          <p:spPr bwMode="auto">
            <a:xfrm>
              <a:off x="5268" y="435"/>
              <a:ext cx="285" cy="2284"/>
            </a:xfrm>
            <a:custGeom>
              <a:avLst/>
              <a:gdLst>
                <a:gd name="T0" fmla="*/ 40 w 354"/>
                <a:gd name="T1" fmla="*/ 0 h 2742"/>
                <a:gd name="T2" fmla="*/ 226 w 354"/>
                <a:gd name="T3" fmla="*/ 236 h 2742"/>
                <a:gd name="T4" fmla="*/ 221 w 354"/>
                <a:gd name="T5" fmla="*/ 1824 h 2742"/>
                <a:gd name="T6" fmla="*/ 0 w 354"/>
                <a:gd name="T7" fmla="*/ 1906 h 2742"/>
                <a:gd name="T8" fmla="*/ 4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9" name="Rectangle 1289"/>
            <p:cNvSpPr>
              <a:spLocks noChangeArrowheads="1"/>
            </p:cNvSpPr>
            <p:nvPr/>
          </p:nvSpPr>
          <p:spPr bwMode="auto">
            <a:xfrm>
              <a:off x="4205" y="429"/>
              <a:ext cx="1045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0" name="Freeform 1290"/>
            <p:cNvSpPr>
              <a:spLocks/>
            </p:cNvSpPr>
            <p:nvPr/>
          </p:nvSpPr>
          <p:spPr bwMode="auto">
            <a:xfrm>
              <a:off x="5322" y="573"/>
              <a:ext cx="166" cy="2115"/>
            </a:xfrm>
            <a:custGeom>
              <a:avLst/>
              <a:gdLst>
                <a:gd name="T0" fmla="*/ 5 w 211"/>
                <a:gd name="T1" fmla="*/ 0 h 2537"/>
                <a:gd name="T2" fmla="*/ 135 w 211"/>
                <a:gd name="T3" fmla="*/ 152 h 2537"/>
                <a:gd name="T4" fmla="*/ 5 w 211"/>
                <a:gd name="T5" fmla="*/ 1738 h 2537"/>
                <a:gd name="T6" fmla="*/ 5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1" name="Freeform 1291"/>
            <p:cNvSpPr>
              <a:spLocks/>
            </p:cNvSpPr>
            <p:nvPr/>
          </p:nvSpPr>
          <p:spPr bwMode="auto">
            <a:xfrm>
              <a:off x="5286" y="1639"/>
              <a:ext cx="261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9 h 226"/>
                <a:gd name="T4" fmla="*/ 209 w 328"/>
                <a:gd name="T5" fmla="*/ 158 h 226"/>
                <a:gd name="T6" fmla="*/ 0 w 328"/>
                <a:gd name="T7" fmla="*/ 7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2" name="Rectangle 1292"/>
            <p:cNvSpPr>
              <a:spLocks noChangeArrowheads="1"/>
            </p:cNvSpPr>
            <p:nvPr/>
          </p:nvSpPr>
          <p:spPr bwMode="auto">
            <a:xfrm>
              <a:off x="4211" y="691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2" name="Group 129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02" name="AutoShape 1294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19" cy="15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3" name="AutoShape 1295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9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74" name="Rectangle 1296"/>
            <p:cNvSpPr>
              <a:spLocks noChangeArrowheads="1"/>
            </p:cNvSpPr>
            <p:nvPr/>
          </p:nvSpPr>
          <p:spPr bwMode="auto">
            <a:xfrm>
              <a:off x="4223" y="1022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4" name="Group 129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00" name="AutoShape 1298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1" name="AutoShape 1299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76" name="Rectangle 1300"/>
            <p:cNvSpPr>
              <a:spLocks noChangeArrowheads="1"/>
            </p:cNvSpPr>
            <p:nvPr/>
          </p:nvSpPr>
          <p:spPr bwMode="auto">
            <a:xfrm>
              <a:off x="4217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7" name="Rectangle 1301"/>
            <p:cNvSpPr>
              <a:spLocks noChangeArrowheads="1"/>
            </p:cNvSpPr>
            <p:nvPr/>
          </p:nvSpPr>
          <p:spPr bwMode="auto">
            <a:xfrm>
              <a:off x="4229" y="1652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7" name="Group 130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97" name="AutoShape 1303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9" name="AutoShape 1304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79" name="Freeform 1305"/>
            <p:cNvSpPr>
              <a:spLocks/>
            </p:cNvSpPr>
            <p:nvPr/>
          </p:nvSpPr>
          <p:spPr bwMode="auto">
            <a:xfrm>
              <a:off x="5286" y="1352"/>
              <a:ext cx="267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8 h 226"/>
                <a:gd name="T4" fmla="*/ 209 w 328"/>
                <a:gd name="T5" fmla="*/ 156 h 226"/>
                <a:gd name="T6" fmla="*/ 0 w 328"/>
                <a:gd name="T7" fmla="*/ 6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9" name="Group 130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92" name="AutoShape 130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3" name="AutoShape 1308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5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81" name="Rectangle 1309"/>
            <p:cNvSpPr>
              <a:spLocks noChangeArrowheads="1"/>
            </p:cNvSpPr>
            <p:nvPr/>
          </p:nvSpPr>
          <p:spPr bwMode="auto">
            <a:xfrm>
              <a:off x="5250" y="429"/>
              <a:ext cx="6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2" name="Freeform 1310"/>
            <p:cNvSpPr>
              <a:spLocks/>
            </p:cNvSpPr>
            <p:nvPr/>
          </p:nvSpPr>
          <p:spPr bwMode="auto">
            <a:xfrm>
              <a:off x="5310" y="1009"/>
              <a:ext cx="238" cy="212"/>
            </a:xfrm>
            <a:custGeom>
              <a:avLst/>
              <a:gdLst>
                <a:gd name="T0" fmla="*/ 2 w 296"/>
                <a:gd name="T1" fmla="*/ 0 h 256"/>
                <a:gd name="T2" fmla="*/ 187 w 296"/>
                <a:gd name="T3" fmla="*/ 100 h 256"/>
                <a:gd name="T4" fmla="*/ 190 w 296"/>
                <a:gd name="T5" fmla="*/ 177 h 256"/>
                <a:gd name="T6" fmla="*/ 0 w 296"/>
                <a:gd name="T7" fmla="*/ 6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3" name="Freeform 1311"/>
            <p:cNvSpPr>
              <a:spLocks/>
            </p:cNvSpPr>
            <p:nvPr/>
          </p:nvSpPr>
          <p:spPr bwMode="auto">
            <a:xfrm>
              <a:off x="5316" y="679"/>
              <a:ext cx="243" cy="243"/>
            </a:xfrm>
            <a:custGeom>
              <a:avLst/>
              <a:gdLst>
                <a:gd name="T0" fmla="*/ 0 w 304"/>
                <a:gd name="T1" fmla="*/ 0 h 288"/>
                <a:gd name="T2" fmla="*/ 196 w 304"/>
                <a:gd name="T3" fmla="*/ 114 h 288"/>
                <a:gd name="T4" fmla="*/ 183 w 304"/>
                <a:gd name="T5" fmla="*/ 200 h 288"/>
                <a:gd name="T6" fmla="*/ 5 w 304"/>
                <a:gd name="T7" fmla="*/ 86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4" name="Oval 1312"/>
            <p:cNvSpPr>
              <a:spLocks noChangeArrowheads="1"/>
            </p:cNvSpPr>
            <p:nvPr/>
          </p:nvSpPr>
          <p:spPr bwMode="auto">
            <a:xfrm>
              <a:off x="5518" y="2613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5" name="Freeform 1313"/>
            <p:cNvSpPr>
              <a:spLocks/>
            </p:cNvSpPr>
            <p:nvPr/>
          </p:nvSpPr>
          <p:spPr bwMode="auto">
            <a:xfrm>
              <a:off x="5304" y="2613"/>
              <a:ext cx="243" cy="200"/>
            </a:xfrm>
            <a:custGeom>
              <a:avLst/>
              <a:gdLst>
                <a:gd name="T0" fmla="*/ 0 w 306"/>
                <a:gd name="T1" fmla="*/ 73 h 240"/>
                <a:gd name="T2" fmla="*/ 2 w 306"/>
                <a:gd name="T3" fmla="*/ 167 h 240"/>
                <a:gd name="T4" fmla="*/ 196 w 306"/>
                <a:gd name="T5" fmla="*/ 77 h 240"/>
                <a:gd name="T6" fmla="*/ 192 w 306"/>
                <a:gd name="T7" fmla="*/ 0 h 240"/>
                <a:gd name="T8" fmla="*/ 0 w 306"/>
                <a:gd name="T9" fmla="*/ 7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6" name="AutoShape 1314"/>
            <p:cNvSpPr>
              <a:spLocks noChangeArrowheads="1"/>
            </p:cNvSpPr>
            <p:nvPr/>
          </p:nvSpPr>
          <p:spPr bwMode="auto">
            <a:xfrm>
              <a:off x="4140" y="2675"/>
              <a:ext cx="1199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7" name="AutoShape 1315"/>
            <p:cNvSpPr>
              <a:spLocks noChangeArrowheads="1"/>
            </p:cNvSpPr>
            <p:nvPr/>
          </p:nvSpPr>
          <p:spPr bwMode="auto">
            <a:xfrm>
              <a:off x="4205" y="2713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8" name="Oval 1316"/>
            <p:cNvSpPr>
              <a:spLocks noChangeArrowheads="1"/>
            </p:cNvSpPr>
            <p:nvPr/>
          </p:nvSpPr>
          <p:spPr bwMode="auto">
            <a:xfrm>
              <a:off x="4306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9" name="Oval 1317"/>
            <p:cNvSpPr>
              <a:spLocks noChangeArrowheads="1"/>
            </p:cNvSpPr>
            <p:nvPr/>
          </p:nvSpPr>
          <p:spPr bwMode="auto">
            <a:xfrm>
              <a:off x="4484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Aft>
                  <a:spcPts val="0"/>
                </a:spcAft>
                <a:defRPr/>
              </a:pPr>
              <a:endParaRPr lang="en-US" i="0" dirty="0">
                <a:solidFill>
                  <a:srgbClr val="FF0000"/>
                </a:solidFill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490" name="Oval 1318"/>
            <p:cNvSpPr>
              <a:spLocks noChangeArrowheads="1"/>
            </p:cNvSpPr>
            <p:nvPr/>
          </p:nvSpPr>
          <p:spPr bwMode="auto">
            <a:xfrm>
              <a:off x="4663" y="2382"/>
              <a:ext cx="160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1" name="Rectangle 1319"/>
            <p:cNvSpPr>
              <a:spLocks noChangeArrowheads="1"/>
            </p:cNvSpPr>
            <p:nvPr/>
          </p:nvSpPr>
          <p:spPr bwMode="auto">
            <a:xfrm>
              <a:off x="5060" y="1833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4" name="TextBox 503"/>
          <p:cNvSpPr txBox="1"/>
          <p:nvPr/>
        </p:nvSpPr>
        <p:spPr>
          <a:xfrm>
            <a:off x="379413" y="3336925"/>
            <a:ext cx="981075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Load 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balancer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835025" y="4676775"/>
            <a:ext cx="3556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0" idx="2"/>
          </p:cNvCxnSpPr>
          <p:nvPr/>
        </p:nvCxnSpPr>
        <p:spPr>
          <a:xfrm flipH="1">
            <a:off x="1139825" y="4891088"/>
            <a:ext cx="201613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457325" y="4691063"/>
            <a:ext cx="57150" cy="4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775" idx="0"/>
          </p:cNvCxnSpPr>
          <p:nvPr/>
        </p:nvCxnSpPr>
        <p:spPr>
          <a:xfrm>
            <a:off x="1597025" y="4714875"/>
            <a:ext cx="274638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26" name="Group 505"/>
          <p:cNvGrpSpPr>
            <a:grpSpLocks/>
          </p:cNvGrpSpPr>
          <p:nvPr/>
        </p:nvGrpSpPr>
        <p:grpSpPr bwMode="auto">
          <a:xfrm>
            <a:off x="569913" y="5172075"/>
            <a:ext cx="331787" cy="1030288"/>
            <a:chOff x="6240352" y="2055335"/>
            <a:chExt cx="771307" cy="1017716"/>
          </a:xfrm>
        </p:grpSpPr>
        <p:grpSp>
          <p:nvGrpSpPr>
            <p:cNvPr id="205797" name="Group 506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534" name="Rectangle 533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535" name="Straight Connector 534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Rectangle 535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537" name="Straight Connector 536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0" name="Rectangle 539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543" name="Straight Connector 542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737" name="Group 544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8" name="Straight Connector 577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38" name="Group 54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6" name="Straight Connector 575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Straight Connector 576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39" name="Group 54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4" name="Straight Connector 573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5" name="Straight Connector 574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0" name="Group 55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2" name="Straight Connector 571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1" name="Group 55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0" name="Straight Connector 569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2" name="Group 55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8" name="Straight Connector 567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3" name="Group 555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6" name="Straight Connector 565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4" name="Group 556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4" name="Straight Connector 563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5" name="Group 557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2" name="Straight Connector 561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Straight Connector 562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6" name="Group 558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0" name="Straight Connector 559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Straight Connector 560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798" name="Group 50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799" name="Group 50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52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2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0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1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3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511" name="Straight Connector 510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27" name="Group 638"/>
          <p:cNvGrpSpPr>
            <a:grpSpLocks/>
          </p:cNvGrpSpPr>
          <p:nvPr/>
        </p:nvGrpSpPr>
        <p:grpSpPr bwMode="auto">
          <a:xfrm>
            <a:off x="955675" y="5172075"/>
            <a:ext cx="331788" cy="1030288"/>
            <a:chOff x="6240352" y="2055335"/>
            <a:chExt cx="771307" cy="1017716"/>
          </a:xfrm>
        </p:grpSpPr>
        <p:grpSp>
          <p:nvGrpSpPr>
            <p:cNvPr id="205739" name="Group 63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661" name="Rectangle 660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62" name="Straight Connector 661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3" name="Rectangle 662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64" name="Straight Connector 663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5" name="Rectangle 664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67" name="Straight Connector 666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767" name="Group 66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6" name="Straight Connector 695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Connector 696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68" name="Group 66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4" name="Straight Connector 693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69" name="Group 66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2" name="Straight Connector 691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3" name="Straight Connector 692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0" name="Group 67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0" name="Straight Connector 689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Connector 690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1" name="Group 67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8" name="Straight Connector 687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Connector 688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2" name="Group 67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6" name="Straight Connector 685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3" name="Group 67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4" name="Straight Connector 683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4" name="Group 67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2" name="Straight Connector 681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3" name="Straight Connector 682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5" name="Group 67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6" name="Group 67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78" name="Straight Connector 677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740" name="Group 64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741" name="Group 64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65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643" name="Straight Connector 642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28" name="Group 697"/>
          <p:cNvGrpSpPr>
            <a:grpSpLocks/>
          </p:cNvGrpSpPr>
          <p:nvPr/>
        </p:nvGrpSpPr>
        <p:grpSpPr bwMode="auto">
          <a:xfrm>
            <a:off x="1331913" y="5172075"/>
            <a:ext cx="331787" cy="1030288"/>
            <a:chOff x="6240352" y="2055335"/>
            <a:chExt cx="771307" cy="1017716"/>
          </a:xfrm>
        </p:grpSpPr>
        <p:grpSp>
          <p:nvGrpSpPr>
            <p:cNvPr id="205681" name="Group 698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720" name="Rectangle 719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21" name="Straight Connector 720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" name="Rectangle 721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23" name="Straight Connector 722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" name="Rectangle 723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26" name="Straight Connector 725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709" name="Group 726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5" name="Straight Connector 754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6" name="Straight Connector 755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0" name="Group 72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3" name="Straight Connector 752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4" name="Straight Connector 753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1" name="Group 728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1" name="Straight Connector 750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Straight Connector 751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2" name="Group 729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9" name="Straight Connector 748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Straight Connector 749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3" name="Group 730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7" name="Straight Connector 746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8" name="Straight Connector 747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4" name="Group 731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5" name="Straight Connector 744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6" name="Straight Connector 745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5" name="Group 732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3" name="Straight Connector 742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Connector 743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6" name="Group 733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1" name="Straight Connector 740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2" name="Straight Connector 741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7" name="Group 734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39" name="Straight Connector 738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0" name="Straight Connector 739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8" name="Group 735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37" name="Straight Connector 736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8" name="Straight Connector 737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682" name="Group 699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683" name="Group 700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715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702" name="Straight Connector 701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Straight Connector 70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Straight Connector 70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Straight Connector 70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Straight Connector 70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Connector 70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Connector 71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29" name="Group 756"/>
          <p:cNvGrpSpPr>
            <a:grpSpLocks/>
          </p:cNvGrpSpPr>
          <p:nvPr/>
        </p:nvGrpSpPr>
        <p:grpSpPr bwMode="auto">
          <a:xfrm>
            <a:off x="1708150" y="5172075"/>
            <a:ext cx="331788" cy="1030288"/>
            <a:chOff x="6240352" y="2055335"/>
            <a:chExt cx="771307" cy="1017716"/>
          </a:xfrm>
        </p:grpSpPr>
        <p:grpSp>
          <p:nvGrpSpPr>
            <p:cNvPr id="205623" name="Group 757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779" name="Rectangle 778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80" name="Straight Connector 779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1" name="Rectangle 780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82" name="Straight Connector 781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3" name="Rectangle 782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85" name="Straight Connector 784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651" name="Group 785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4" name="Straight Connector 813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5" name="Straight Connector 814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2" name="Group 786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2" name="Straight Connector 811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3" name="Straight Connector 812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3" name="Group 787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0" name="Straight Connector 809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1" name="Straight Connector 810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4" name="Group 788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8" name="Straight Connector 807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9" name="Straight Connector 808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5" name="Group 789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6" name="Straight Connector 805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7" name="Straight Connector 806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6" name="Group 790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4" name="Straight Connector 803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5" name="Straight Connector 804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7" name="Group 791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2" name="Straight Connector 801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3" name="Straight Connector 802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8" name="Group 792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0" name="Straight Connector 799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1" name="Straight Connector 800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9" name="Group 793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98" name="Straight Connector 797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9" name="Straight Connector 798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60" name="Group 794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96" name="Straight Connector 795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7" name="Straight Connector 796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624" name="Group 75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625" name="Group 75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774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761" name="Straight Connector 760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18" name="Straight Connector 817"/>
          <p:cNvCxnSpPr/>
          <p:nvPr/>
        </p:nvCxnSpPr>
        <p:spPr>
          <a:xfrm flipH="1">
            <a:off x="2398713" y="4676775"/>
            <a:ext cx="357187" cy="496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/>
          <p:cNvCxnSpPr>
            <a:stCxn id="1058" idx="2"/>
          </p:cNvCxnSpPr>
          <p:nvPr/>
        </p:nvCxnSpPr>
        <p:spPr>
          <a:xfrm flipH="1">
            <a:off x="2703513" y="4892675"/>
            <a:ext cx="203200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/>
          <p:cNvCxnSpPr/>
          <p:nvPr/>
        </p:nvCxnSpPr>
        <p:spPr>
          <a:xfrm>
            <a:off x="3021013" y="4692650"/>
            <a:ext cx="57150" cy="490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/>
          <p:cNvCxnSpPr>
            <a:endCxn id="843" idx="0"/>
          </p:cNvCxnSpPr>
          <p:nvPr/>
        </p:nvCxnSpPr>
        <p:spPr>
          <a:xfrm>
            <a:off x="3160713" y="4716463"/>
            <a:ext cx="2746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34" name="Group 821"/>
          <p:cNvGrpSpPr>
            <a:grpSpLocks/>
          </p:cNvGrpSpPr>
          <p:nvPr/>
        </p:nvGrpSpPr>
        <p:grpSpPr bwMode="auto">
          <a:xfrm>
            <a:off x="2133600" y="5173663"/>
            <a:ext cx="331788" cy="1030287"/>
            <a:chOff x="6240352" y="2055335"/>
            <a:chExt cx="771307" cy="1017716"/>
          </a:xfrm>
        </p:grpSpPr>
        <p:grpSp>
          <p:nvGrpSpPr>
            <p:cNvPr id="205565" name="Group 99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021" name="Rectangle 1020"/>
              <p:cNvSpPr/>
              <p:nvPr/>
            </p:nvSpPr>
            <p:spPr>
              <a:xfrm>
                <a:off x="6509397" y="3062521"/>
                <a:ext cx="447628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22" name="Straight Connector 1021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3" name="Rectangle 1022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24" name="Straight Connector 1023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5" name="Rectangle 1024"/>
              <p:cNvSpPr/>
              <p:nvPr/>
            </p:nvSpPr>
            <p:spPr>
              <a:xfrm>
                <a:off x="6816769" y="3703886"/>
                <a:ext cx="131304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26" name="Rectangle 1025"/>
              <p:cNvSpPr/>
              <p:nvPr/>
            </p:nvSpPr>
            <p:spPr>
              <a:xfrm>
                <a:off x="6404951" y="3158177"/>
                <a:ext cx="444643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27" name="Straight Connector 1026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593" name="Group 102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6" name="Straight Connector 1055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Connector 1056"/>
                <p:cNvCxnSpPr/>
                <p:nvPr/>
              </p:nvCxnSpPr>
              <p:spPr>
                <a:xfrm flipV="1">
                  <a:off x="6580709" y="293897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4" name="Group 102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4" name="Straight Connector 1053"/>
                <p:cNvCxnSpPr/>
                <p:nvPr/>
              </p:nvCxnSpPr>
              <p:spPr>
                <a:xfrm flipV="1">
                  <a:off x="7028817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5" name="Straight Connector 1054"/>
                <p:cNvCxnSpPr/>
                <p:nvPr/>
              </p:nvCxnSpPr>
              <p:spPr>
                <a:xfrm flipV="1">
                  <a:off x="6581189" y="2938970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5" name="Group 102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2" name="Straight Connector 1051"/>
                <p:cNvCxnSpPr/>
                <p:nvPr/>
              </p:nvCxnSpPr>
              <p:spPr>
                <a:xfrm flipV="1">
                  <a:off x="7026313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3" name="Straight Connector 1052"/>
                <p:cNvCxnSpPr/>
                <p:nvPr/>
              </p:nvCxnSpPr>
              <p:spPr>
                <a:xfrm flipV="1">
                  <a:off x="6581670" y="2938967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6" name="Group 103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0" name="Straight Connector 1049"/>
                <p:cNvCxnSpPr/>
                <p:nvPr/>
              </p:nvCxnSpPr>
              <p:spPr>
                <a:xfrm flipV="1">
                  <a:off x="7026792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1" name="Straight Connector 1050"/>
                <p:cNvCxnSpPr/>
                <p:nvPr/>
              </p:nvCxnSpPr>
              <p:spPr>
                <a:xfrm flipV="1">
                  <a:off x="6582149" y="2938965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7" name="Group 103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8" name="Straight Connector 1047"/>
                <p:cNvCxnSpPr/>
                <p:nvPr/>
              </p:nvCxnSpPr>
              <p:spPr>
                <a:xfrm flipV="1">
                  <a:off x="7027272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9" name="Straight Connector 1048"/>
                <p:cNvCxnSpPr/>
                <p:nvPr/>
              </p:nvCxnSpPr>
              <p:spPr>
                <a:xfrm flipV="1">
                  <a:off x="6582629" y="293896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8" name="Group 103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6" name="Straight Connector 1045"/>
                <p:cNvCxnSpPr/>
                <p:nvPr/>
              </p:nvCxnSpPr>
              <p:spPr>
                <a:xfrm flipV="1">
                  <a:off x="7027753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7" name="Straight Connector 1046"/>
                <p:cNvCxnSpPr/>
                <p:nvPr/>
              </p:nvCxnSpPr>
              <p:spPr>
                <a:xfrm flipV="1">
                  <a:off x="6583110" y="2938960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9" name="Group 103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4" name="Straight Connector 1043"/>
                <p:cNvCxnSpPr/>
                <p:nvPr/>
              </p:nvCxnSpPr>
              <p:spPr>
                <a:xfrm flipV="1">
                  <a:off x="7028232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5" name="Straight Connector 1044"/>
                <p:cNvCxnSpPr/>
                <p:nvPr/>
              </p:nvCxnSpPr>
              <p:spPr>
                <a:xfrm flipV="1">
                  <a:off x="6580604" y="2938957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00" name="Group 103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2" name="Straight Connector 1041"/>
                <p:cNvCxnSpPr/>
                <p:nvPr/>
              </p:nvCxnSpPr>
              <p:spPr>
                <a:xfrm flipV="1">
                  <a:off x="7028711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3" name="Straight Connector 1042"/>
                <p:cNvCxnSpPr/>
                <p:nvPr/>
              </p:nvCxnSpPr>
              <p:spPr>
                <a:xfrm flipV="1">
                  <a:off x="6581083" y="2938954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01" name="Group 103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0" name="Straight Connector 1039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1" name="Straight Connector 1040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02" name="Group 103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38" name="Straight Connector 1037"/>
                <p:cNvCxnSpPr/>
                <p:nvPr/>
              </p:nvCxnSpPr>
              <p:spPr>
                <a:xfrm flipV="1">
                  <a:off x="7026689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9" name="Straight Connector 1038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566" name="Group 100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567" name="Group 100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01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8" name="Freeform 190"/>
                <p:cNvSpPr>
                  <a:spLocks/>
                </p:cNvSpPr>
                <p:nvPr/>
              </p:nvSpPr>
              <p:spPr bwMode="auto">
                <a:xfrm>
                  <a:off x="5968754" y="2922666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9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0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03" name="Straight Connector 1002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/>
              <p:cNvCxnSpPr/>
              <p:nvPr/>
            </p:nvCxnSpPr>
            <p:spPr>
              <a:xfrm>
                <a:off x="6875111" y="230466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6" name="Straight Connector 1005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7" name="Straight Connector 1006"/>
              <p:cNvCxnSpPr/>
              <p:nvPr/>
            </p:nvCxnSpPr>
            <p:spPr>
              <a:xfrm>
                <a:off x="6867730" y="250852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8" name="Straight Connector 1007"/>
              <p:cNvCxnSpPr/>
              <p:nvPr/>
            </p:nvCxnSpPr>
            <p:spPr>
              <a:xfrm>
                <a:off x="6864041" y="2569682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9" name="Straight Connector 1008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Straight Connector 1009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1" name="Straight Connector 1010"/>
              <p:cNvCxnSpPr/>
              <p:nvPr/>
            </p:nvCxnSpPr>
            <p:spPr>
              <a:xfrm>
                <a:off x="6867730" y="277510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2" name="Straight Connector 1011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3" name="Straight Connector 1012"/>
              <p:cNvCxnSpPr/>
              <p:nvPr/>
            </p:nvCxnSpPr>
            <p:spPr>
              <a:xfrm>
                <a:off x="6871422" y="291153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4" name="Straight Connector 1013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5" name="Straight Connector 1014"/>
              <p:cNvCxnSpPr/>
              <p:nvPr/>
            </p:nvCxnSpPr>
            <p:spPr>
              <a:xfrm flipH="1">
                <a:off x="6875111" y="2132173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35" name="Group 822"/>
          <p:cNvGrpSpPr>
            <a:grpSpLocks/>
          </p:cNvGrpSpPr>
          <p:nvPr/>
        </p:nvGrpSpPr>
        <p:grpSpPr bwMode="auto">
          <a:xfrm>
            <a:off x="2519363" y="5173663"/>
            <a:ext cx="331787" cy="1030287"/>
            <a:chOff x="6240352" y="2055335"/>
            <a:chExt cx="771307" cy="1017716"/>
          </a:xfrm>
        </p:grpSpPr>
        <p:grpSp>
          <p:nvGrpSpPr>
            <p:cNvPr id="205507" name="Group 941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963" name="Rectangle 962"/>
              <p:cNvSpPr/>
              <p:nvPr/>
            </p:nvSpPr>
            <p:spPr>
              <a:xfrm>
                <a:off x="6509397" y="3062521"/>
                <a:ext cx="447629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64" name="Straight Connector 963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5" name="Rectangle 964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66" name="Straight Connector 965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7" name="Rectangle 966"/>
              <p:cNvSpPr/>
              <p:nvPr/>
            </p:nvSpPr>
            <p:spPr>
              <a:xfrm>
                <a:off x="6816769" y="3703886"/>
                <a:ext cx="131305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68" name="Rectangle 967"/>
              <p:cNvSpPr/>
              <p:nvPr/>
            </p:nvSpPr>
            <p:spPr>
              <a:xfrm>
                <a:off x="6404950" y="3158177"/>
                <a:ext cx="444646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69" name="Straight Connector 968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535" name="Group 969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8" name="Straight Connector 997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9" name="Straight Connector 998"/>
                <p:cNvCxnSpPr/>
                <p:nvPr/>
              </p:nvCxnSpPr>
              <p:spPr>
                <a:xfrm flipV="1">
                  <a:off x="6580707" y="293897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6" name="Group 970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6" name="Straight Connector 995"/>
                <p:cNvCxnSpPr/>
                <p:nvPr/>
              </p:nvCxnSpPr>
              <p:spPr>
                <a:xfrm flipV="1">
                  <a:off x="7028816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7" name="Straight Connector 996"/>
                <p:cNvCxnSpPr/>
                <p:nvPr/>
              </p:nvCxnSpPr>
              <p:spPr>
                <a:xfrm flipV="1">
                  <a:off x="6581187" y="2938970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7" name="Group 971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4" name="Straight Connector 993"/>
                <p:cNvCxnSpPr/>
                <p:nvPr/>
              </p:nvCxnSpPr>
              <p:spPr>
                <a:xfrm flipV="1">
                  <a:off x="7026314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5" name="Straight Connector 994"/>
                <p:cNvCxnSpPr/>
                <p:nvPr/>
              </p:nvCxnSpPr>
              <p:spPr>
                <a:xfrm flipV="1">
                  <a:off x="6581668" y="2938967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8" name="Group 972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2" name="Straight Connector 991"/>
                <p:cNvCxnSpPr/>
                <p:nvPr/>
              </p:nvCxnSpPr>
              <p:spPr>
                <a:xfrm flipV="1">
                  <a:off x="7026794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3" name="Straight Connector 992"/>
                <p:cNvCxnSpPr/>
                <p:nvPr/>
              </p:nvCxnSpPr>
              <p:spPr>
                <a:xfrm flipV="1">
                  <a:off x="6582147" y="2938965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9" name="Group 973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0" name="Straight Connector 989"/>
                <p:cNvCxnSpPr/>
                <p:nvPr/>
              </p:nvCxnSpPr>
              <p:spPr>
                <a:xfrm flipV="1">
                  <a:off x="7027273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1" name="Straight Connector 990"/>
                <p:cNvCxnSpPr/>
                <p:nvPr/>
              </p:nvCxnSpPr>
              <p:spPr>
                <a:xfrm flipV="1">
                  <a:off x="6582627" y="293896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0" name="Group 974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8" name="Straight Connector 987"/>
                <p:cNvCxnSpPr/>
                <p:nvPr/>
              </p:nvCxnSpPr>
              <p:spPr>
                <a:xfrm flipV="1">
                  <a:off x="7027754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9" name="Straight Connector 988"/>
                <p:cNvCxnSpPr/>
                <p:nvPr/>
              </p:nvCxnSpPr>
              <p:spPr>
                <a:xfrm flipV="1">
                  <a:off x="6583108" y="2938960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1" name="Group 975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6" name="Straight Connector 985"/>
                <p:cNvCxnSpPr/>
                <p:nvPr/>
              </p:nvCxnSpPr>
              <p:spPr>
                <a:xfrm flipV="1">
                  <a:off x="7028234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7" name="Straight Connector 986"/>
                <p:cNvCxnSpPr/>
                <p:nvPr/>
              </p:nvCxnSpPr>
              <p:spPr>
                <a:xfrm flipV="1">
                  <a:off x="6580604" y="2938957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2" name="Group 976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4" name="Straight Connector 983"/>
                <p:cNvCxnSpPr/>
                <p:nvPr/>
              </p:nvCxnSpPr>
              <p:spPr>
                <a:xfrm flipV="1">
                  <a:off x="7028713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5" name="Straight Connector 984"/>
                <p:cNvCxnSpPr/>
                <p:nvPr/>
              </p:nvCxnSpPr>
              <p:spPr>
                <a:xfrm flipV="1">
                  <a:off x="6581083" y="2938954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3" name="Group 977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2" name="Straight Connector 981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3" name="Straight Connector 982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4" name="Group 978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0" name="Straight Connector 979"/>
                <p:cNvCxnSpPr/>
                <p:nvPr/>
              </p:nvCxnSpPr>
              <p:spPr>
                <a:xfrm flipV="1">
                  <a:off x="7026688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1" name="Straight Connector 980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508" name="Group 942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509" name="Group 943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958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59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0" name="Freeform 190"/>
                <p:cNvSpPr>
                  <a:spLocks/>
                </p:cNvSpPr>
                <p:nvPr/>
              </p:nvSpPr>
              <p:spPr bwMode="auto">
                <a:xfrm>
                  <a:off x="5968753" y="2922666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1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2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945" name="Straight Connector 944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Straight Connector 945"/>
              <p:cNvCxnSpPr/>
              <p:nvPr/>
            </p:nvCxnSpPr>
            <p:spPr>
              <a:xfrm>
                <a:off x="6875113" y="230466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7" name="Straight Connector 946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8" name="Straight Connector 947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9" name="Straight Connector 948"/>
              <p:cNvCxnSpPr/>
              <p:nvPr/>
            </p:nvCxnSpPr>
            <p:spPr>
              <a:xfrm>
                <a:off x="6867732" y="250852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0" name="Straight Connector 949"/>
              <p:cNvCxnSpPr/>
              <p:nvPr/>
            </p:nvCxnSpPr>
            <p:spPr>
              <a:xfrm>
                <a:off x="6864040" y="2569682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Straight Connector 950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2" name="Straight Connector 951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3" name="Straight Connector 952"/>
              <p:cNvCxnSpPr/>
              <p:nvPr/>
            </p:nvCxnSpPr>
            <p:spPr>
              <a:xfrm>
                <a:off x="6867732" y="277510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Connector 953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Straight Connector 954"/>
              <p:cNvCxnSpPr/>
              <p:nvPr/>
            </p:nvCxnSpPr>
            <p:spPr>
              <a:xfrm>
                <a:off x="6871421" y="291153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6" name="Straight Connector 955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Straight Connector 956"/>
              <p:cNvCxnSpPr/>
              <p:nvPr/>
            </p:nvCxnSpPr>
            <p:spPr>
              <a:xfrm flipH="1">
                <a:off x="6875113" y="2132173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36" name="Group 823"/>
          <p:cNvGrpSpPr>
            <a:grpSpLocks/>
          </p:cNvGrpSpPr>
          <p:nvPr/>
        </p:nvGrpSpPr>
        <p:grpSpPr bwMode="auto">
          <a:xfrm>
            <a:off x="2895600" y="5173663"/>
            <a:ext cx="331788" cy="1030287"/>
            <a:chOff x="6240352" y="2055335"/>
            <a:chExt cx="771307" cy="1017716"/>
          </a:xfrm>
        </p:grpSpPr>
        <p:grpSp>
          <p:nvGrpSpPr>
            <p:cNvPr id="205449" name="Group 883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905" name="Rectangle 904"/>
              <p:cNvSpPr/>
              <p:nvPr/>
            </p:nvSpPr>
            <p:spPr>
              <a:xfrm>
                <a:off x="6509397" y="3062521"/>
                <a:ext cx="447628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06" name="Straight Connector 905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7" name="Rectangle 906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08" name="Straight Connector 907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9" name="Rectangle 908"/>
              <p:cNvSpPr/>
              <p:nvPr/>
            </p:nvSpPr>
            <p:spPr>
              <a:xfrm>
                <a:off x="6816769" y="3703886"/>
                <a:ext cx="131304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10" name="Rectangle 909"/>
              <p:cNvSpPr/>
              <p:nvPr/>
            </p:nvSpPr>
            <p:spPr>
              <a:xfrm>
                <a:off x="6404951" y="3158177"/>
                <a:ext cx="444643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11" name="Straight Connector 910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477" name="Group 911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40" name="Straight Connector 939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1" name="Straight Connector 940"/>
                <p:cNvCxnSpPr/>
                <p:nvPr/>
              </p:nvCxnSpPr>
              <p:spPr>
                <a:xfrm flipV="1">
                  <a:off x="6580709" y="293897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78" name="Group 912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8" name="Straight Connector 937"/>
                <p:cNvCxnSpPr/>
                <p:nvPr/>
              </p:nvCxnSpPr>
              <p:spPr>
                <a:xfrm flipV="1">
                  <a:off x="7028817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9" name="Straight Connector 938"/>
                <p:cNvCxnSpPr/>
                <p:nvPr/>
              </p:nvCxnSpPr>
              <p:spPr>
                <a:xfrm flipV="1">
                  <a:off x="6581189" y="2938970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79" name="Group 913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6" name="Straight Connector 935"/>
                <p:cNvCxnSpPr/>
                <p:nvPr/>
              </p:nvCxnSpPr>
              <p:spPr>
                <a:xfrm flipV="1">
                  <a:off x="7026313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7" name="Straight Connector 936"/>
                <p:cNvCxnSpPr/>
                <p:nvPr/>
              </p:nvCxnSpPr>
              <p:spPr>
                <a:xfrm flipV="1">
                  <a:off x="6581670" y="2938967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0" name="Group 914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4" name="Straight Connector 933"/>
                <p:cNvCxnSpPr/>
                <p:nvPr/>
              </p:nvCxnSpPr>
              <p:spPr>
                <a:xfrm flipV="1">
                  <a:off x="7026792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5" name="Straight Connector 934"/>
                <p:cNvCxnSpPr/>
                <p:nvPr/>
              </p:nvCxnSpPr>
              <p:spPr>
                <a:xfrm flipV="1">
                  <a:off x="6582149" y="2938965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1" name="Group 915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2" name="Straight Connector 931"/>
                <p:cNvCxnSpPr/>
                <p:nvPr/>
              </p:nvCxnSpPr>
              <p:spPr>
                <a:xfrm flipV="1">
                  <a:off x="7027272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3" name="Straight Connector 932"/>
                <p:cNvCxnSpPr/>
                <p:nvPr/>
              </p:nvCxnSpPr>
              <p:spPr>
                <a:xfrm flipV="1">
                  <a:off x="6582629" y="293896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2" name="Group 916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0" name="Straight Connector 929"/>
                <p:cNvCxnSpPr/>
                <p:nvPr/>
              </p:nvCxnSpPr>
              <p:spPr>
                <a:xfrm flipV="1">
                  <a:off x="7027753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1" name="Straight Connector 930"/>
                <p:cNvCxnSpPr/>
                <p:nvPr/>
              </p:nvCxnSpPr>
              <p:spPr>
                <a:xfrm flipV="1">
                  <a:off x="6583110" y="2938960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3" name="Group 917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8" name="Straight Connector 927"/>
                <p:cNvCxnSpPr/>
                <p:nvPr/>
              </p:nvCxnSpPr>
              <p:spPr>
                <a:xfrm flipV="1">
                  <a:off x="7028232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9" name="Straight Connector 928"/>
                <p:cNvCxnSpPr/>
                <p:nvPr/>
              </p:nvCxnSpPr>
              <p:spPr>
                <a:xfrm flipV="1">
                  <a:off x="6580604" y="2938957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4" name="Group 918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6" name="Straight Connector 925"/>
                <p:cNvCxnSpPr/>
                <p:nvPr/>
              </p:nvCxnSpPr>
              <p:spPr>
                <a:xfrm flipV="1">
                  <a:off x="7028711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7" name="Straight Connector 926"/>
                <p:cNvCxnSpPr/>
                <p:nvPr/>
              </p:nvCxnSpPr>
              <p:spPr>
                <a:xfrm flipV="1">
                  <a:off x="6581083" y="2938954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5" name="Group 919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4" name="Straight Connector 923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5" name="Straight Connector 924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6" name="Group 920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2" name="Straight Connector 921"/>
                <p:cNvCxnSpPr/>
                <p:nvPr/>
              </p:nvCxnSpPr>
              <p:spPr>
                <a:xfrm flipV="1">
                  <a:off x="7026689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3" name="Straight Connector 922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450" name="Group 884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451" name="Group 885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900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190"/>
                <p:cNvSpPr>
                  <a:spLocks/>
                </p:cNvSpPr>
                <p:nvPr/>
              </p:nvSpPr>
              <p:spPr bwMode="auto">
                <a:xfrm>
                  <a:off x="5968754" y="2922666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87" name="Straight Connector 886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Straight Connector 887"/>
              <p:cNvCxnSpPr/>
              <p:nvPr/>
            </p:nvCxnSpPr>
            <p:spPr>
              <a:xfrm>
                <a:off x="6875111" y="230466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Straight Connector 888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0" name="Straight Connector 889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Straight Connector 890"/>
              <p:cNvCxnSpPr/>
              <p:nvPr/>
            </p:nvCxnSpPr>
            <p:spPr>
              <a:xfrm>
                <a:off x="6867730" y="250852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Straight Connector 891"/>
              <p:cNvCxnSpPr/>
              <p:nvPr/>
            </p:nvCxnSpPr>
            <p:spPr>
              <a:xfrm>
                <a:off x="6864041" y="2569682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Connector 893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Straight Connector 894"/>
              <p:cNvCxnSpPr/>
              <p:nvPr/>
            </p:nvCxnSpPr>
            <p:spPr>
              <a:xfrm>
                <a:off x="6867730" y="277510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Connector 895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/>
              <p:cNvCxnSpPr/>
              <p:nvPr/>
            </p:nvCxnSpPr>
            <p:spPr>
              <a:xfrm>
                <a:off x="6871422" y="291153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Straight Connector 897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Straight Connector 898"/>
              <p:cNvCxnSpPr/>
              <p:nvPr/>
            </p:nvCxnSpPr>
            <p:spPr>
              <a:xfrm flipH="1">
                <a:off x="6875111" y="2132173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37" name="Group 824"/>
          <p:cNvGrpSpPr>
            <a:grpSpLocks/>
          </p:cNvGrpSpPr>
          <p:nvPr/>
        </p:nvGrpSpPr>
        <p:grpSpPr bwMode="auto">
          <a:xfrm>
            <a:off x="3271838" y="5173663"/>
            <a:ext cx="331787" cy="1030287"/>
            <a:chOff x="6240352" y="2055335"/>
            <a:chExt cx="771307" cy="1017716"/>
          </a:xfrm>
        </p:grpSpPr>
        <p:grpSp>
          <p:nvGrpSpPr>
            <p:cNvPr id="205391" name="Group 825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847" name="Rectangle 846"/>
              <p:cNvSpPr/>
              <p:nvPr/>
            </p:nvSpPr>
            <p:spPr>
              <a:xfrm>
                <a:off x="6509397" y="3062521"/>
                <a:ext cx="447629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48" name="Straight Connector 847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" name="Rectangle 848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50" name="Straight Connector 849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" name="Rectangle 850"/>
              <p:cNvSpPr/>
              <p:nvPr/>
            </p:nvSpPr>
            <p:spPr>
              <a:xfrm>
                <a:off x="6816769" y="3703886"/>
                <a:ext cx="131305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52" name="Rectangle 851"/>
              <p:cNvSpPr/>
              <p:nvPr/>
            </p:nvSpPr>
            <p:spPr>
              <a:xfrm>
                <a:off x="6404950" y="3158177"/>
                <a:ext cx="444646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53" name="Straight Connector 852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419" name="Group 853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82" name="Straight Connector 881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3" name="Straight Connector 882"/>
                <p:cNvCxnSpPr/>
                <p:nvPr/>
              </p:nvCxnSpPr>
              <p:spPr>
                <a:xfrm flipV="1">
                  <a:off x="6580707" y="293897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0" name="Group 854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80" name="Straight Connector 879"/>
                <p:cNvCxnSpPr/>
                <p:nvPr/>
              </p:nvCxnSpPr>
              <p:spPr>
                <a:xfrm flipV="1">
                  <a:off x="7028816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1" name="Straight Connector 880"/>
                <p:cNvCxnSpPr/>
                <p:nvPr/>
              </p:nvCxnSpPr>
              <p:spPr>
                <a:xfrm flipV="1">
                  <a:off x="6581187" y="2938970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1" name="Group 855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8" name="Straight Connector 877"/>
                <p:cNvCxnSpPr/>
                <p:nvPr/>
              </p:nvCxnSpPr>
              <p:spPr>
                <a:xfrm flipV="1">
                  <a:off x="7026314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9" name="Straight Connector 878"/>
                <p:cNvCxnSpPr/>
                <p:nvPr/>
              </p:nvCxnSpPr>
              <p:spPr>
                <a:xfrm flipV="1">
                  <a:off x="6581668" y="2938967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2" name="Group 856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6" name="Straight Connector 875"/>
                <p:cNvCxnSpPr/>
                <p:nvPr/>
              </p:nvCxnSpPr>
              <p:spPr>
                <a:xfrm flipV="1">
                  <a:off x="7026794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7" name="Straight Connector 876"/>
                <p:cNvCxnSpPr/>
                <p:nvPr/>
              </p:nvCxnSpPr>
              <p:spPr>
                <a:xfrm flipV="1">
                  <a:off x="6582147" y="2938965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3" name="Group 857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4" name="Straight Connector 873"/>
                <p:cNvCxnSpPr/>
                <p:nvPr/>
              </p:nvCxnSpPr>
              <p:spPr>
                <a:xfrm flipV="1">
                  <a:off x="7027273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5" name="Straight Connector 874"/>
                <p:cNvCxnSpPr/>
                <p:nvPr/>
              </p:nvCxnSpPr>
              <p:spPr>
                <a:xfrm flipV="1">
                  <a:off x="6582627" y="293896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4" name="Group 858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2" name="Straight Connector 871"/>
                <p:cNvCxnSpPr/>
                <p:nvPr/>
              </p:nvCxnSpPr>
              <p:spPr>
                <a:xfrm flipV="1">
                  <a:off x="7027754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Straight Connector 872"/>
                <p:cNvCxnSpPr/>
                <p:nvPr/>
              </p:nvCxnSpPr>
              <p:spPr>
                <a:xfrm flipV="1">
                  <a:off x="6583108" y="2938960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5" name="Group 859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0" name="Straight Connector 869"/>
                <p:cNvCxnSpPr/>
                <p:nvPr/>
              </p:nvCxnSpPr>
              <p:spPr>
                <a:xfrm flipV="1">
                  <a:off x="7028234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1" name="Straight Connector 870"/>
                <p:cNvCxnSpPr/>
                <p:nvPr/>
              </p:nvCxnSpPr>
              <p:spPr>
                <a:xfrm flipV="1">
                  <a:off x="6580604" y="2938957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6" name="Group 860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8" name="Straight Connector 867"/>
                <p:cNvCxnSpPr/>
                <p:nvPr/>
              </p:nvCxnSpPr>
              <p:spPr>
                <a:xfrm flipV="1">
                  <a:off x="7028713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9" name="Straight Connector 868"/>
                <p:cNvCxnSpPr/>
                <p:nvPr/>
              </p:nvCxnSpPr>
              <p:spPr>
                <a:xfrm flipV="1">
                  <a:off x="6581083" y="2938954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7" name="Group 861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6" name="Straight Connector 865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7" name="Straight Connector 866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8" name="Group 862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4" name="Straight Connector 863"/>
                <p:cNvCxnSpPr/>
                <p:nvPr/>
              </p:nvCxnSpPr>
              <p:spPr>
                <a:xfrm flipV="1">
                  <a:off x="7026688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5" name="Straight Connector 864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392" name="Group 826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393" name="Group 827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842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190"/>
                <p:cNvSpPr>
                  <a:spLocks/>
                </p:cNvSpPr>
                <p:nvPr/>
              </p:nvSpPr>
              <p:spPr bwMode="auto">
                <a:xfrm>
                  <a:off x="5968753" y="2922666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29" name="Straight Connector 828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Straight Connector 829"/>
              <p:cNvCxnSpPr/>
              <p:nvPr/>
            </p:nvCxnSpPr>
            <p:spPr>
              <a:xfrm>
                <a:off x="6875113" y="230466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Straight Connector 830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Straight Connector 831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832"/>
              <p:cNvCxnSpPr/>
              <p:nvPr/>
            </p:nvCxnSpPr>
            <p:spPr>
              <a:xfrm>
                <a:off x="6867732" y="250852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Straight Connector 833"/>
              <p:cNvCxnSpPr/>
              <p:nvPr/>
            </p:nvCxnSpPr>
            <p:spPr>
              <a:xfrm>
                <a:off x="6864040" y="2569682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Connector 836"/>
              <p:cNvCxnSpPr/>
              <p:nvPr/>
            </p:nvCxnSpPr>
            <p:spPr>
              <a:xfrm>
                <a:off x="6867732" y="277510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/>
              <p:cNvCxnSpPr/>
              <p:nvPr/>
            </p:nvCxnSpPr>
            <p:spPr>
              <a:xfrm>
                <a:off x="6871421" y="291153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/>
              <p:nvPr/>
            </p:nvCxnSpPr>
            <p:spPr>
              <a:xfrm flipH="1">
                <a:off x="6875113" y="2132173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5" name="Straight Connector 1064"/>
          <p:cNvCxnSpPr/>
          <p:nvPr/>
        </p:nvCxnSpPr>
        <p:spPr>
          <a:xfrm flipH="1">
            <a:off x="3989388" y="4705350"/>
            <a:ext cx="357187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/>
          <p:cNvCxnSpPr>
            <a:stCxn id="1305" idx="2"/>
          </p:cNvCxnSpPr>
          <p:nvPr/>
        </p:nvCxnSpPr>
        <p:spPr>
          <a:xfrm flipH="1">
            <a:off x="4294188" y="4919663"/>
            <a:ext cx="203200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/>
          <p:cNvCxnSpPr/>
          <p:nvPr/>
        </p:nvCxnSpPr>
        <p:spPr>
          <a:xfrm>
            <a:off x="4611688" y="4719638"/>
            <a:ext cx="58737" cy="4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/>
          <p:cNvCxnSpPr>
            <a:endCxn id="1090" idx="0"/>
          </p:cNvCxnSpPr>
          <p:nvPr/>
        </p:nvCxnSpPr>
        <p:spPr>
          <a:xfrm>
            <a:off x="4751388" y="4743450"/>
            <a:ext cx="2746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42" name="Group 1068"/>
          <p:cNvGrpSpPr>
            <a:grpSpLocks/>
          </p:cNvGrpSpPr>
          <p:nvPr/>
        </p:nvGrpSpPr>
        <p:grpSpPr bwMode="auto">
          <a:xfrm>
            <a:off x="3724275" y="5200650"/>
            <a:ext cx="331788" cy="1030288"/>
            <a:chOff x="6240352" y="2055335"/>
            <a:chExt cx="771307" cy="1017716"/>
          </a:xfrm>
        </p:grpSpPr>
        <p:grpSp>
          <p:nvGrpSpPr>
            <p:cNvPr id="205333" name="Group 1246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268" name="Rectangle 1267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69" name="Straight Connector 1268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0" name="Rectangle 1269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71" name="Straight Connector 1270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2" name="Rectangle 1271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73" name="Rectangle 1272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74" name="Straight Connector 1273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361" name="Group 1274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03" name="Straight Connector 1302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4" name="Straight Connector 1303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2" name="Group 1275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01" name="Straight Connector 1300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2" name="Straight Connector 1301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3" name="Group 1276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9" name="Straight Connector 1298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0" name="Straight Connector 1299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4" name="Group 1277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7" name="Straight Connector 1296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Straight Connector 1297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5" name="Group 1278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5" name="Straight Connector 1294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6" name="Straight Connector 1295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6" name="Group 1279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3" name="Straight Connector 1292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4" name="Straight Connector 1293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7" name="Group 1280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1" name="Straight Connector 1290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2" name="Straight Connector 1291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8" name="Group 1281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9" name="Straight Connector 1288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0" name="Straight Connector 1289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9" name="Group 1282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7" name="Straight Connector 1286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8" name="Straight Connector 1287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70" name="Group 1283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5" name="Straight Connector 1284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6" name="Straight Connector 1285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334" name="Group 1247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335" name="Group 1248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263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4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5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6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7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250" name="Straight Connector 1249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1" name="Straight Connector 1250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2" name="Straight Connector 1251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3" name="Straight Connector 1252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4" name="Straight Connector 1253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5" name="Straight Connector 1254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6" name="Straight Connector 1255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7" name="Straight Connector 1256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8" name="Straight Connector 1257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9" name="Straight Connector 1258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0" name="Straight Connector 1259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1" name="Straight Connector 1260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2" name="Straight Connector 1261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43" name="Group 1069"/>
          <p:cNvGrpSpPr>
            <a:grpSpLocks/>
          </p:cNvGrpSpPr>
          <p:nvPr/>
        </p:nvGrpSpPr>
        <p:grpSpPr bwMode="auto">
          <a:xfrm>
            <a:off x="4110038" y="5200650"/>
            <a:ext cx="331787" cy="1030288"/>
            <a:chOff x="6240352" y="2055335"/>
            <a:chExt cx="771307" cy="1017716"/>
          </a:xfrm>
        </p:grpSpPr>
        <p:grpSp>
          <p:nvGrpSpPr>
            <p:cNvPr id="205275" name="Group 1188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210" name="Rectangle 1209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11" name="Straight Connector 1210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2" name="Rectangle 1211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13" name="Straight Connector 1212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4" name="Rectangle 1213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15" name="Rectangle 1214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16" name="Straight Connector 1215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303" name="Group 1216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5" name="Straight Connector 1244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6" name="Straight Connector 1245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4" name="Group 121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3" name="Straight Connector 1242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4" name="Straight Connector 1243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5" name="Group 1218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1" name="Straight Connector 1240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2" name="Straight Connector 1241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6" name="Group 1219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9" name="Straight Connector 1238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0" name="Straight Connector 1239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7" name="Group 1220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7" name="Straight Connector 1236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8" name="Straight Connector 1237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8" name="Group 1221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5" name="Straight Connector 1234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6" name="Straight Connector 1235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9" name="Group 1222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3" name="Straight Connector 1232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4" name="Straight Connector 1233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10" name="Group 1223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1" name="Straight Connector 1230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2" name="Straight Connector 1231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11" name="Group 1224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29" name="Straight Connector 1228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0" name="Straight Connector 1229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12" name="Group 1225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27" name="Straight Connector 1226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8" name="Straight Connector 1227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276" name="Group 1189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277" name="Group 1190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205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6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7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8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9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192" name="Straight Connector 1191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3" name="Straight Connector 119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4" name="Straight Connector 119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5" name="Straight Connector 119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6" name="Straight Connector 119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7" name="Straight Connector 119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8" name="Straight Connector 119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9" name="Straight Connector 119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0" name="Straight Connector 119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1" name="Straight Connector 120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2" name="Straight Connector 120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3" name="Straight Connector 120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4" name="Straight Connector 120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44" name="Group 1070"/>
          <p:cNvGrpSpPr>
            <a:grpSpLocks/>
          </p:cNvGrpSpPr>
          <p:nvPr/>
        </p:nvGrpSpPr>
        <p:grpSpPr bwMode="auto">
          <a:xfrm>
            <a:off x="4486275" y="5200650"/>
            <a:ext cx="331788" cy="1030288"/>
            <a:chOff x="6240352" y="2055335"/>
            <a:chExt cx="771307" cy="1017716"/>
          </a:xfrm>
        </p:grpSpPr>
        <p:grpSp>
          <p:nvGrpSpPr>
            <p:cNvPr id="205217" name="Group 1130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152" name="Rectangle 1151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53" name="Straight Connector 1152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4" name="Rectangle 1153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55" name="Straight Connector 1154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6" name="Rectangle 1155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57" name="Rectangle 1156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58" name="Straight Connector 1157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245" name="Group 1158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7" name="Straight Connector 1186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8" name="Straight Connector 1187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6" name="Group 1159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5" name="Straight Connector 1184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6" name="Straight Connector 1185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7" name="Group 1160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3" name="Straight Connector 1182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4" name="Straight Connector 1183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8" name="Group 1161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1" name="Straight Connector 1180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2" name="Straight Connector 1181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9" name="Group 1162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9" name="Straight Connector 1178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0" name="Straight Connector 1179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0" name="Group 1163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7" name="Straight Connector 1176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8" name="Straight Connector 1177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1" name="Group 1164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5" name="Straight Connector 1174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6" name="Straight Connector 1175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2" name="Group 1165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3" name="Straight Connector 1172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4" name="Straight Connector 1173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3" name="Group 1166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1" name="Straight Connector 1170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2" name="Straight Connector 1171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4" name="Group 1167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69" name="Straight Connector 1168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0" name="Straight Connector 1169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218" name="Group 1131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219" name="Group 1132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147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48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49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50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51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134" name="Straight Connector 1133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5" name="Straight Connector 1134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6" name="Straight Connector 1135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1136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1137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9" name="Straight Connector 1138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Straight Connector 1141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3" name="Straight Connector 1142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4" name="Straight Connector 1143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Straight Connector 1144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6" name="Straight Connector 1145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45" name="Group 1071"/>
          <p:cNvGrpSpPr>
            <a:grpSpLocks/>
          </p:cNvGrpSpPr>
          <p:nvPr/>
        </p:nvGrpSpPr>
        <p:grpSpPr bwMode="auto">
          <a:xfrm>
            <a:off x="4864100" y="5200650"/>
            <a:ext cx="330200" cy="1030288"/>
            <a:chOff x="6240352" y="2055335"/>
            <a:chExt cx="771307" cy="1017716"/>
          </a:xfrm>
        </p:grpSpPr>
        <p:grpSp>
          <p:nvGrpSpPr>
            <p:cNvPr id="205159" name="Group 1072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094" name="Rectangle 1093"/>
              <p:cNvSpPr/>
              <p:nvPr/>
            </p:nvSpPr>
            <p:spPr>
              <a:xfrm>
                <a:off x="6509942" y="3062521"/>
                <a:ext cx="446783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95" name="Straight Connector 1094"/>
              <p:cNvCxnSpPr/>
              <p:nvPr/>
            </p:nvCxnSpPr>
            <p:spPr>
              <a:xfrm flipV="1">
                <a:off x="6845779" y="3062521"/>
                <a:ext cx="113944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6" name="Rectangle 1095"/>
              <p:cNvSpPr/>
              <p:nvPr/>
            </p:nvSpPr>
            <p:spPr>
              <a:xfrm>
                <a:off x="6476959" y="3071930"/>
                <a:ext cx="131936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97" name="Straight Connector 1096"/>
              <p:cNvCxnSpPr/>
              <p:nvPr/>
            </p:nvCxnSpPr>
            <p:spPr>
              <a:xfrm flipV="1">
                <a:off x="6395998" y="3062521"/>
                <a:ext cx="113944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8" name="Rectangle 1097"/>
              <p:cNvSpPr/>
              <p:nvPr/>
            </p:nvSpPr>
            <p:spPr>
              <a:xfrm>
                <a:off x="6815793" y="3703885"/>
                <a:ext cx="131936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9" name="Rectangle 1098"/>
              <p:cNvSpPr/>
              <p:nvPr/>
            </p:nvSpPr>
            <p:spPr>
              <a:xfrm>
                <a:off x="6404995" y="3158176"/>
                <a:ext cx="44378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00" name="Straight Connector 1099"/>
              <p:cNvCxnSpPr/>
              <p:nvPr/>
            </p:nvCxnSpPr>
            <p:spPr>
              <a:xfrm flipV="1">
                <a:off x="6848778" y="3804246"/>
                <a:ext cx="110945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187" name="Group 1100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9" name="Straight Connector 1128"/>
                <p:cNvCxnSpPr/>
                <p:nvPr/>
              </p:nvCxnSpPr>
              <p:spPr>
                <a:xfrm flipV="1">
                  <a:off x="7027504" y="2846452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0" name="Straight Connector 1129"/>
                <p:cNvCxnSpPr/>
                <p:nvPr/>
              </p:nvCxnSpPr>
              <p:spPr>
                <a:xfrm flipV="1">
                  <a:off x="6580724" y="2938972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88" name="Group 1101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7" name="Straight Connector 1126"/>
                <p:cNvCxnSpPr/>
                <p:nvPr/>
              </p:nvCxnSpPr>
              <p:spPr>
                <a:xfrm flipV="1">
                  <a:off x="7027984" y="2846449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8" name="Straight Connector 1127"/>
                <p:cNvCxnSpPr/>
                <p:nvPr/>
              </p:nvCxnSpPr>
              <p:spPr>
                <a:xfrm flipV="1">
                  <a:off x="6581203" y="293896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89" name="Group 1102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5" name="Straight Connector 1124"/>
                <p:cNvCxnSpPr/>
                <p:nvPr/>
              </p:nvCxnSpPr>
              <p:spPr>
                <a:xfrm flipV="1">
                  <a:off x="7028464" y="2846446"/>
                  <a:ext cx="104950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6" name="Straight Connector 1125"/>
                <p:cNvCxnSpPr/>
                <p:nvPr/>
              </p:nvCxnSpPr>
              <p:spPr>
                <a:xfrm flipV="1">
                  <a:off x="6581683" y="2938966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0" name="Group 1103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3" name="Straight Connector 1122"/>
                <p:cNvCxnSpPr/>
                <p:nvPr/>
              </p:nvCxnSpPr>
              <p:spPr>
                <a:xfrm flipV="1">
                  <a:off x="7028943" y="2846445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4" name="Straight Connector 1123"/>
                <p:cNvCxnSpPr/>
                <p:nvPr/>
              </p:nvCxnSpPr>
              <p:spPr>
                <a:xfrm flipV="1">
                  <a:off x="6582163" y="2938964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1" name="Group 1104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1" name="Straight Connector 1120"/>
                <p:cNvCxnSpPr/>
                <p:nvPr/>
              </p:nvCxnSpPr>
              <p:spPr>
                <a:xfrm flipV="1">
                  <a:off x="7029423" y="2846442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2" name="Straight Connector 1121"/>
                <p:cNvCxnSpPr/>
                <p:nvPr/>
              </p:nvCxnSpPr>
              <p:spPr>
                <a:xfrm flipV="1">
                  <a:off x="6582643" y="2938961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2" name="Group 1105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9" name="Straight Connector 1118"/>
                <p:cNvCxnSpPr/>
                <p:nvPr/>
              </p:nvCxnSpPr>
              <p:spPr>
                <a:xfrm flipV="1">
                  <a:off x="7029905" y="2846440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0" name="Straight Connector 1119"/>
                <p:cNvCxnSpPr/>
                <p:nvPr/>
              </p:nvCxnSpPr>
              <p:spPr>
                <a:xfrm flipV="1">
                  <a:off x="6583124" y="293895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3" name="Group 1106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7" name="Straight Connector 1116"/>
                <p:cNvCxnSpPr/>
                <p:nvPr/>
              </p:nvCxnSpPr>
              <p:spPr>
                <a:xfrm flipV="1">
                  <a:off x="7027387" y="2846437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8" name="Straight Connector 1117"/>
                <p:cNvCxnSpPr/>
                <p:nvPr/>
              </p:nvCxnSpPr>
              <p:spPr>
                <a:xfrm flipV="1">
                  <a:off x="6580605" y="2938956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4" name="Group 1107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5" name="Straight Connector 1114"/>
                <p:cNvCxnSpPr/>
                <p:nvPr/>
              </p:nvCxnSpPr>
              <p:spPr>
                <a:xfrm flipV="1">
                  <a:off x="7027867" y="2846434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6" name="Straight Connector 1115"/>
                <p:cNvCxnSpPr/>
                <p:nvPr/>
              </p:nvCxnSpPr>
              <p:spPr>
                <a:xfrm flipV="1">
                  <a:off x="6581084" y="2938953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5" name="Group 1108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3" name="Straight Connector 1112"/>
                <p:cNvCxnSpPr/>
                <p:nvPr/>
              </p:nvCxnSpPr>
              <p:spPr>
                <a:xfrm flipV="1">
                  <a:off x="7022349" y="2846432"/>
                  <a:ext cx="110945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4" name="Straight Connector 1113"/>
                <p:cNvCxnSpPr/>
                <p:nvPr/>
              </p:nvCxnSpPr>
              <p:spPr>
                <a:xfrm flipV="1">
                  <a:off x="6581564" y="2938951"/>
                  <a:ext cx="44678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6" name="Group 1109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1" name="Straight Connector 1110"/>
                <p:cNvCxnSpPr/>
                <p:nvPr/>
              </p:nvCxnSpPr>
              <p:spPr>
                <a:xfrm flipV="1">
                  <a:off x="7028826" y="2846429"/>
                  <a:ext cx="110945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2" name="Straight Connector 1111"/>
                <p:cNvCxnSpPr/>
                <p:nvPr/>
              </p:nvCxnSpPr>
              <p:spPr>
                <a:xfrm flipV="1">
                  <a:off x="6582044" y="293894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160" name="Group 1073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161" name="Group 1074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089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382" y="2996368"/>
                  <a:ext cx="548815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0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382" y="2921098"/>
                  <a:ext cx="674894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1" name="Freeform 190"/>
                <p:cNvSpPr>
                  <a:spLocks/>
                </p:cNvSpPr>
                <p:nvPr/>
              </p:nvSpPr>
              <p:spPr bwMode="auto">
                <a:xfrm>
                  <a:off x="5971613" y="2922667"/>
                  <a:ext cx="122370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2" name="Freeform 191"/>
                <p:cNvSpPr>
                  <a:spLocks/>
                </p:cNvSpPr>
                <p:nvPr/>
              </p:nvSpPr>
              <p:spPr bwMode="auto">
                <a:xfrm>
                  <a:off x="5500669" y="2936779"/>
                  <a:ext cx="522858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3" name="Freeform 192"/>
                <p:cNvSpPr>
                  <a:spLocks/>
                </p:cNvSpPr>
                <p:nvPr/>
              </p:nvSpPr>
              <p:spPr bwMode="auto">
                <a:xfrm>
                  <a:off x="5623041" y="2933643"/>
                  <a:ext cx="300364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76" name="Straight Connector 1075"/>
              <p:cNvCxnSpPr/>
              <p:nvPr/>
            </p:nvCxnSpPr>
            <p:spPr>
              <a:xfrm flipH="1">
                <a:off x="6996826" y="2124333"/>
                <a:ext cx="11126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7" name="Straight Connector 1076"/>
              <p:cNvCxnSpPr/>
              <p:nvPr/>
            </p:nvCxnSpPr>
            <p:spPr>
              <a:xfrm>
                <a:off x="6874457" y="2304668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8" name="Straight Connector 1077"/>
              <p:cNvCxnSpPr/>
              <p:nvPr/>
            </p:nvCxnSpPr>
            <p:spPr>
              <a:xfrm>
                <a:off x="6870747" y="2368961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9" name="Straight Connector 1078"/>
              <p:cNvCxnSpPr/>
              <p:nvPr/>
            </p:nvCxnSpPr>
            <p:spPr>
              <a:xfrm>
                <a:off x="6870747" y="2444231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/>
              <p:cNvCxnSpPr/>
              <p:nvPr/>
            </p:nvCxnSpPr>
            <p:spPr>
              <a:xfrm>
                <a:off x="6867040" y="2508525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1" name="Straight Connector 1080"/>
              <p:cNvCxnSpPr/>
              <p:nvPr/>
            </p:nvCxnSpPr>
            <p:spPr>
              <a:xfrm>
                <a:off x="6867040" y="2569681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Straight Connector 1081"/>
              <p:cNvCxnSpPr/>
              <p:nvPr/>
            </p:nvCxnSpPr>
            <p:spPr>
              <a:xfrm>
                <a:off x="6863331" y="2638679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3" name="Straight Connector 1082"/>
              <p:cNvCxnSpPr/>
              <p:nvPr/>
            </p:nvCxnSpPr>
            <p:spPr>
              <a:xfrm>
                <a:off x="6859624" y="2706109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4" name="Straight Connector 1083"/>
              <p:cNvCxnSpPr/>
              <p:nvPr/>
            </p:nvCxnSpPr>
            <p:spPr>
              <a:xfrm>
                <a:off x="6867040" y="2775107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Straight Connector 1084"/>
              <p:cNvCxnSpPr/>
              <p:nvPr/>
            </p:nvCxnSpPr>
            <p:spPr>
              <a:xfrm>
                <a:off x="6870747" y="284253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6" name="Straight Connector 1085"/>
              <p:cNvCxnSpPr/>
              <p:nvPr/>
            </p:nvCxnSpPr>
            <p:spPr>
              <a:xfrm>
                <a:off x="6870747" y="291153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Straight Connector 1086"/>
              <p:cNvCxnSpPr/>
              <p:nvPr/>
            </p:nvCxnSpPr>
            <p:spPr>
              <a:xfrm>
                <a:off x="6874457" y="2975827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8" name="Straight Connector 1087"/>
              <p:cNvCxnSpPr/>
              <p:nvPr/>
            </p:nvCxnSpPr>
            <p:spPr>
              <a:xfrm flipH="1">
                <a:off x="6878164" y="2132174"/>
                <a:ext cx="13349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12" name="Straight Connector 1311"/>
          <p:cNvCxnSpPr/>
          <p:nvPr/>
        </p:nvCxnSpPr>
        <p:spPr>
          <a:xfrm flipH="1">
            <a:off x="5554663" y="4711700"/>
            <a:ext cx="3556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Connector 1312"/>
          <p:cNvCxnSpPr>
            <a:stCxn id="1552" idx="2"/>
          </p:cNvCxnSpPr>
          <p:nvPr/>
        </p:nvCxnSpPr>
        <p:spPr>
          <a:xfrm flipH="1">
            <a:off x="5859463" y="4927600"/>
            <a:ext cx="201612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4" name="Straight Connector 1313"/>
          <p:cNvCxnSpPr/>
          <p:nvPr/>
        </p:nvCxnSpPr>
        <p:spPr>
          <a:xfrm>
            <a:off x="6176963" y="4725988"/>
            <a:ext cx="57150" cy="492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Straight Connector 1314"/>
          <p:cNvCxnSpPr>
            <a:endCxn id="1337" idx="0"/>
          </p:cNvCxnSpPr>
          <p:nvPr/>
        </p:nvCxnSpPr>
        <p:spPr>
          <a:xfrm>
            <a:off x="6316663" y="4749800"/>
            <a:ext cx="27305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50" name="Group 1315"/>
          <p:cNvGrpSpPr>
            <a:grpSpLocks/>
          </p:cNvGrpSpPr>
          <p:nvPr/>
        </p:nvGrpSpPr>
        <p:grpSpPr bwMode="auto">
          <a:xfrm>
            <a:off x="5289550" y="5207000"/>
            <a:ext cx="331788" cy="1031875"/>
            <a:chOff x="6240352" y="2055335"/>
            <a:chExt cx="771307" cy="1017716"/>
          </a:xfrm>
        </p:grpSpPr>
        <p:grpSp>
          <p:nvGrpSpPr>
            <p:cNvPr id="205101" name="Group 1493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515" name="Rectangle 1514"/>
              <p:cNvSpPr/>
              <p:nvPr/>
            </p:nvSpPr>
            <p:spPr>
              <a:xfrm>
                <a:off x="6509397" y="3062244"/>
                <a:ext cx="447628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516" name="Straight Connector 1515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7" name="Rectangle 1516"/>
              <p:cNvSpPr/>
              <p:nvPr/>
            </p:nvSpPr>
            <p:spPr>
              <a:xfrm>
                <a:off x="6476572" y="3071638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518" name="Straight Connector 1517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9" name="Rectangle 1518"/>
              <p:cNvSpPr/>
              <p:nvPr/>
            </p:nvSpPr>
            <p:spPr>
              <a:xfrm>
                <a:off x="6816769" y="3702622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20" name="Rectangle 1519"/>
              <p:cNvSpPr/>
              <p:nvPr/>
            </p:nvSpPr>
            <p:spPr>
              <a:xfrm>
                <a:off x="6404951" y="3157752"/>
                <a:ext cx="44464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521" name="Straight Connector 1520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129" name="Group 1521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50" name="Straight Connector 1549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1" name="Straight Connector 1550"/>
                <p:cNvCxnSpPr/>
                <p:nvPr/>
              </p:nvCxnSpPr>
              <p:spPr>
                <a:xfrm flipV="1">
                  <a:off x="6580709" y="293843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0" name="Group 1522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8" name="Straight Connector 1547"/>
                <p:cNvCxnSpPr/>
                <p:nvPr/>
              </p:nvCxnSpPr>
              <p:spPr>
                <a:xfrm flipV="1">
                  <a:off x="7028817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9" name="Straight Connector 1548"/>
                <p:cNvCxnSpPr/>
                <p:nvPr/>
              </p:nvCxnSpPr>
              <p:spPr>
                <a:xfrm flipV="1">
                  <a:off x="6581189" y="2938331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1" name="Group 1523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6" name="Straight Connector 1545"/>
                <p:cNvCxnSpPr/>
                <p:nvPr/>
              </p:nvCxnSpPr>
              <p:spPr>
                <a:xfrm flipV="1">
                  <a:off x="7026313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7" name="Straight Connector 1546"/>
                <p:cNvCxnSpPr/>
                <p:nvPr/>
              </p:nvCxnSpPr>
              <p:spPr>
                <a:xfrm flipV="1">
                  <a:off x="6581670" y="293822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2" name="Group 1524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4" name="Straight Connector 1543"/>
                <p:cNvCxnSpPr/>
                <p:nvPr/>
              </p:nvCxnSpPr>
              <p:spPr>
                <a:xfrm flipV="1">
                  <a:off x="7026792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5" name="Straight Connector 1544"/>
                <p:cNvCxnSpPr/>
                <p:nvPr/>
              </p:nvCxnSpPr>
              <p:spPr>
                <a:xfrm flipV="1">
                  <a:off x="6582149" y="293812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3" name="Group 1525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2" name="Straight Connector 1541"/>
                <p:cNvCxnSpPr/>
                <p:nvPr/>
              </p:nvCxnSpPr>
              <p:spPr>
                <a:xfrm flipV="1">
                  <a:off x="7027272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3" name="Straight Connector 1542"/>
                <p:cNvCxnSpPr/>
                <p:nvPr/>
              </p:nvCxnSpPr>
              <p:spPr>
                <a:xfrm flipV="1">
                  <a:off x="6582629" y="293488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4" name="Group 1526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0" name="Straight Connector 1539"/>
                <p:cNvCxnSpPr/>
                <p:nvPr/>
              </p:nvCxnSpPr>
              <p:spPr>
                <a:xfrm flipV="1">
                  <a:off x="7027753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1" name="Straight Connector 1540"/>
                <p:cNvCxnSpPr/>
                <p:nvPr/>
              </p:nvCxnSpPr>
              <p:spPr>
                <a:xfrm flipV="1">
                  <a:off x="6583110" y="293948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5" name="Group 1527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8" name="Straight Connector 1537"/>
                <p:cNvCxnSpPr/>
                <p:nvPr/>
              </p:nvCxnSpPr>
              <p:spPr>
                <a:xfrm flipV="1">
                  <a:off x="7028232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9" name="Straight Connector 1538"/>
                <p:cNvCxnSpPr/>
                <p:nvPr/>
              </p:nvCxnSpPr>
              <p:spPr>
                <a:xfrm flipV="1">
                  <a:off x="6580604" y="293937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6" name="Group 1528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6" name="Straight Connector 1535"/>
                <p:cNvCxnSpPr/>
                <p:nvPr/>
              </p:nvCxnSpPr>
              <p:spPr>
                <a:xfrm flipV="1">
                  <a:off x="7028711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7" name="Straight Connector 1536"/>
                <p:cNvCxnSpPr/>
                <p:nvPr/>
              </p:nvCxnSpPr>
              <p:spPr>
                <a:xfrm flipV="1">
                  <a:off x="6581083" y="2939275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7" name="Group 1529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4" name="Straight Connector 1533"/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5" name="Straight Connector 1534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8" name="Group 1530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2" name="Straight Connector 1531"/>
                <p:cNvCxnSpPr/>
                <p:nvPr/>
              </p:nvCxnSpPr>
              <p:spPr>
                <a:xfrm flipV="1">
                  <a:off x="7026689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3" name="Straight Connector 1532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102" name="Group 1494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103" name="Group 1495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510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253"/>
                  <a:ext cx="549876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1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2" name="Freeform 190"/>
                <p:cNvSpPr>
                  <a:spLocks/>
                </p:cNvSpPr>
                <p:nvPr/>
              </p:nvSpPr>
              <p:spPr bwMode="auto">
                <a:xfrm>
                  <a:off x="5968754" y="2922664"/>
                  <a:ext cx="125475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3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4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4" name="Freeform 192"/>
                <p:cNvSpPr>
                  <a:spLocks/>
                </p:cNvSpPr>
                <p:nvPr/>
              </p:nvSpPr>
              <p:spPr bwMode="auto">
                <a:xfrm>
                  <a:off x="5621851" y="2933624"/>
                  <a:ext cx="302617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497" name="Straight Connector 1496"/>
              <p:cNvCxnSpPr/>
              <p:nvPr/>
            </p:nvCxnSpPr>
            <p:spPr>
              <a:xfrm flipH="1">
                <a:off x="6996897" y="2125793"/>
                <a:ext cx="11070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8" name="Straight Connector 1497"/>
              <p:cNvCxnSpPr/>
              <p:nvPr/>
            </p:nvCxnSpPr>
            <p:spPr>
              <a:xfrm>
                <a:off x="6875111" y="230428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9" name="Straight Connector 1498"/>
              <p:cNvCxnSpPr/>
              <p:nvPr/>
            </p:nvCxnSpPr>
            <p:spPr>
              <a:xfrm>
                <a:off x="6871422" y="236847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0" name="Straight Connector 1499"/>
              <p:cNvCxnSpPr/>
              <p:nvPr/>
            </p:nvCxnSpPr>
            <p:spPr>
              <a:xfrm>
                <a:off x="6871422" y="244519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1" name="Straight Connector 1500"/>
              <p:cNvCxnSpPr/>
              <p:nvPr/>
            </p:nvCxnSpPr>
            <p:spPr>
              <a:xfrm>
                <a:off x="6867730" y="250939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2" name="Straight Connector 1501"/>
              <p:cNvCxnSpPr/>
              <p:nvPr/>
            </p:nvCxnSpPr>
            <p:spPr>
              <a:xfrm>
                <a:off x="6864041" y="2570456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3" name="Straight Connector 1502"/>
              <p:cNvCxnSpPr/>
              <p:nvPr/>
            </p:nvCxnSpPr>
            <p:spPr>
              <a:xfrm>
                <a:off x="6864041" y="2637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4" name="Straight Connector 1503"/>
              <p:cNvCxnSpPr/>
              <p:nvPr/>
            </p:nvCxnSpPr>
            <p:spPr>
              <a:xfrm>
                <a:off x="6860349" y="270667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5" name="Straight Connector 1504"/>
              <p:cNvCxnSpPr/>
              <p:nvPr/>
            </p:nvCxnSpPr>
            <p:spPr>
              <a:xfrm>
                <a:off x="6867730" y="277556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6" name="Straight Connector 1505"/>
              <p:cNvCxnSpPr/>
              <p:nvPr/>
            </p:nvCxnSpPr>
            <p:spPr>
              <a:xfrm>
                <a:off x="6871422" y="284289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7" name="Straight Connector 1506"/>
              <p:cNvCxnSpPr/>
              <p:nvPr/>
            </p:nvCxnSpPr>
            <p:spPr>
              <a:xfrm>
                <a:off x="6871422" y="2911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8" name="Straight Connector 1507"/>
              <p:cNvCxnSpPr/>
              <p:nvPr/>
            </p:nvCxnSpPr>
            <p:spPr>
              <a:xfrm>
                <a:off x="6875111" y="297597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9" name="Straight Connector 1508"/>
              <p:cNvCxnSpPr/>
              <p:nvPr/>
            </p:nvCxnSpPr>
            <p:spPr>
              <a:xfrm flipH="1">
                <a:off x="6875111" y="2132056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51" name="Group 1316"/>
          <p:cNvGrpSpPr>
            <a:grpSpLocks/>
          </p:cNvGrpSpPr>
          <p:nvPr/>
        </p:nvGrpSpPr>
        <p:grpSpPr bwMode="auto">
          <a:xfrm>
            <a:off x="5675313" y="5207000"/>
            <a:ext cx="330200" cy="1031875"/>
            <a:chOff x="6240352" y="2055335"/>
            <a:chExt cx="771307" cy="1017716"/>
          </a:xfrm>
        </p:grpSpPr>
        <p:grpSp>
          <p:nvGrpSpPr>
            <p:cNvPr id="205043" name="Group 1435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457" name="Rectangle 1456"/>
              <p:cNvSpPr/>
              <p:nvPr/>
            </p:nvSpPr>
            <p:spPr>
              <a:xfrm>
                <a:off x="6509942" y="3062244"/>
                <a:ext cx="446781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58" name="Straight Connector 1457"/>
              <p:cNvCxnSpPr/>
              <p:nvPr/>
            </p:nvCxnSpPr>
            <p:spPr>
              <a:xfrm flipV="1">
                <a:off x="6845779" y="3062244"/>
                <a:ext cx="113944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9" name="Rectangle 1458"/>
              <p:cNvSpPr/>
              <p:nvPr/>
            </p:nvSpPr>
            <p:spPr>
              <a:xfrm>
                <a:off x="6476958" y="3071638"/>
                <a:ext cx="131936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60" name="Straight Connector 1459"/>
              <p:cNvCxnSpPr/>
              <p:nvPr/>
            </p:nvCxnSpPr>
            <p:spPr>
              <a:xfrm flipV="1">
                <a:off x="6395998" y="3062244"/>
                <a:ext cx="113944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1" name="Rectangle 1460"/>
              <p:cNvSpPr/>
              <p:nvPr/>
            </p:nvSpPr>
            <p:spPr>
              <a:xfrm>
                <a:off x="6815793" y="3702622"/>
                <a:ext cx="131936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62" name="Rectangle 1461"/>
              <p:cNvSpPr/>
              <p:nvPr/>
            </p:nvSpPr>
            <p:spPr>
              <a:xfrm>
                <a:off x="6404993" y="3157752"/>
                <a:ext cx="44378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63" name="Straight Connector 1462"/>
              <p:cNvCxnSpPr/>
              <p:nvPr/>
            </p:nvCxnSpPr>
            <p:spPr>
              <a:xfrm flipV="1">
                <a:off x="6848776" y="3804394"/>
                <a:ext cx="110947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071" name="Group 1463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92" name="Straight Connector 1491"/>
                <p:cNvCxnSpPr/>
                <p:nvPr/>
              </p:nvCxnSpPr>
              <p:spPr>
                <a:xfrm flipV="1">
                  <a:off x="7027504" y="2846059"/>
                  <a:ext cx="113944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3" name="Straight Connector 1492"/>
                <p:cNvCxnSpPr/>
                <p:nvPr/>
              </p:nvCxnSpPr>
              <p:spPr>
                <a:xfrm flipV="1">
                  <a:off x="6580722" y="2938436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2" name="Group 1464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90" name="Straight Connector 1489"/>
                <p:cNvCxnSpPr/>
                <p:nvPr/>
              </p:nvCxnSpPr>
              <p:spPr>
                <a:xfrm flipV="1">
                  <a:off x="7027984" y="2845955"/>
                  <a:ext cx="113944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1" name="Straight Connector 1490"/>
                <p:cNvCxnSpPr/>
                <p:nvPr/>
              </p:nvCxnSpPr>
              <p:spPr>
                <a:xfrm flipV="1">
                  <a:off x="6581202" y="2938331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3" name="Group 1465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8" name="Straight Connector 1487"/>
                <p:cNvCxnSpPr/>
                <p:nvPr/>
              </p:nvCxnSpPr>
              <p:spPr>
                <a:xfrm flipV="1">
                  <a:off x="7028464" y="2845851"/>
                  <a:ext cx="104948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9" name="Straight Connector 1488"/>
                <p:cNvCxnSpPr/>
                <p:nvPr/>
              </p:nvCxnSpPr>
              <p:spPr>
                <a:xfrm flipV="1">
                  <a:off x="6581681" y="293822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4" name="Group 1466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6" name="Straight Connector 1485"/>
                <p:cNvCxnSpPr/>
                <p:nvPr/>
              </p:nvCxnSpPr>
              <p:spPr>
                <a:xfrm flipV="1">
                  <a:off x="7028943" y="2845748"/>
                  <a:ext cx="110945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7" name="Straight Connector 1486"/>
                <p:cNvCxnSpPr/>
                <p:nvPr/>
              </p:nvCxnSpPr>
              <p:spPr>
                <a:xfrm flipV="1">
                  <a:off x="6582161" y="2938124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5" name="Group 1467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4" name="Straight Connector 1483"/>
                <p:cNvCxnSpPr/>
                <p:nvPr/>
              </p:nvCxnSpPr>
              <p:spPr>
                <a:xfrm flipV="1">
                  <a:off x="7029423" y="2845643"/>
                  <a:ext cx="110945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5" name="Straight Connector 1484"/>
                <p:cNvCxnSpPr/>
                <p:nvPr/>
              </p:nvCxnSpPr>
              <p:spPr>
                <a:xfrm flipV="1">
                  <a:off x="6582641" y="293488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6" name="Group 1468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2" name="Straight Connector 1481"/>
                <p:cNvCxnSpPr/>
                <p:nvPr/>
              </p:nvCxnSpPr>
              <p:spPr>
                <a:xfrm flipV="1">
                  <a:off x="7029905" y="2845540"/>
                  <a:ext cx="110945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3" name="Straight Connector 1482"/>
                <p:cNvCxnSpPr/>
                <p:nvPr/>
              </p:nvCxnSpPr>
              <p:spPr>
                <a:xfrm flipV="1">
                  <a:off x="6583123" y="2939482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7" name="Group 1469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0" name="Straight Connector 1479"/>
                <p:cNvCxnSpPr/>
                <p:nvPr/>
              </p:nvCxnSpPr>
              <p:spPr>
                <a:xfrm flipV="1">
                  <a:off x="7027385" y="2845436"/>
                  <a:ext cx="113944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1" name="Straight Connector 1480"/>
                <p:cNvCxnSpPr/>
                <p:nvPr/>
              </p:nvCxnSpPr>
              <p:spPr>
                <a:xfrm flipV="1">
                  <a:off x="6580605" y="293937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8" name="Group 1470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8" name="Straight Connector 1477"/>
                <p:cNvCxnSpPr/>
                <p:nvPr/>
              </p:nvCxnSpPr>
              <p:spPr>
                <a:xfrm flipV="1">
                  <a:off x="7027865" y="2845332"/>
                  <a:ext cx="113944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9" name="Straight Connector 1478"/>
                <p:cNvCxnSpPr/>
                <p:nvPr/>
              </p:nvCxnSpPr>
              <p:spPr>
                <a:xfrm flipV="1">
                  <a:off x="6581084" y="2939275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9" name="Group 1471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6" name="Straight Connector 1475"/>
                <p:cNvCxnSpPr/>
                <p:nvPr/>
              </p:nvCxnSpPr>
              <p:spPr>
                <a:xfrm flipV="1">
                  <a:off x="7022348" y="2846793"/>
                  <a:ext cx="110947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7" name="Straight Connector 1476"/>
                <p:cNvCxnSpPr/>
                <p:nvPr/>
              </p:nvCxnSpPr>
              <p:spPr>
                <a:xfrm flipV="1">
                  <a:off x="6581564" y="2939171"/>
                  <a:ext cx="4467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80" name="Group 1472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4" name="Straight Connector 1473"/>
                <p:cNvCxnSpPr/>
                <p:nvPr/>
              </p:nvCxnSpPr>
              <p:spPr>
                <a:xfrm flipV="1">
                  <a:off x="7028824" y="2846690"/>
                  <a:ext cx="110947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5" name="Straight Connector 1474"/>
                <p:cNvCxnSpPr/>
                <p:nvPr/>
              </p:nvCxnSpPr>
              <p:spPr>
                <a:xfrm flipV="1">
                  <a:off x="6582044" y="2939067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044" name="Group 1436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045" name="Group 1437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452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379" y="2996253"/>
                  <a:ext cx="548815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379" y="2921098"/>
                  <a:ext cx="674894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4" name="Freeform 190"/>
                <p:cNvSpPr>
                  <a:spLocks/>
                </p:cNvSpPr>
                <p:nvPr/>
              </p:nvSpPr>
              <p:spPr bwMode="auto">
                <a:xfrm>
                  <a:off x="5971610" y="2922664"/>
                  <a:ext cx="122372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5" name="Freeform 191"/>
                <p:cNvSpPr>
                  <a:spLocks/>
                </p:cNvSpPr>
                <p:nvPr/>
              </p:nvSpPr>
              <p:spPr bwMode="auto">
                <a:xfrm>
                  <a:off x="5500669" y="2936755"/>
                  <a:ext cx="522856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6" name="Freeform 192"/>
                <p:cNvSpPr>
                  <a:spLocks/>
                </p:cNvSpPr>
                <p:nvPr/>
              </p:nvSpPr>
              <p:spPr bwMode="auto">
                <a:xfrm>
                  <a:off x="5623039" y="2933624"/>
                  <a:ext cx="300366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439" name="Straight Connector 1438"/>
              <p:cNvCxnSpPr/>
              <p:nvPr/>
            </p:nvCxnSpPr>
            <p:spPr>
              <a:xfrm flipH="1">
                <a:off x="6996826" y="2125793"/>
                <a:ext cx="11123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0" name="Straight Connector 1439"/>
              <p:cNvCxnSpPr/>
              <p:nvPr/>
            </p:nvCxnSpPr>
            <p:spPr>
              <a:xfrm>
                <a:off x="6874454" y="2304284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1" name="Straight Connector 1440"/>
              <p:cNvCxnSpPr/>
              <p:nvPr/>
            </p:nvCxnSpPr>
            <p:spPr>
              <a:xfrm>
                <a:off x="6870747" y="2368478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2" name="Straight Connector 1441"/>
              <p:cNvCxnSpPr/>
              <p:nvPr/>
            </p:nvCxnSpPr>
            <p:spPr>
              <a:xfrm>
                <a:off x="6870747" y="2445199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3" name="Straight Connector 1442"/>
              <p:cNvCxnSpPr/>
              <p:nvPr/>
            </p:nvCxnSpPr>
            <p:spPr>
              <a:xfrm>
                <a:off x="6867038" y="250939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4" name="Straight Connector 1443"/>
              <p:cNvCxnSpPr/>
              <p:nvPr/>
            </p:nvCxnSpPr>
            <p:spPr>
              <a:xfrm>
                <a:off x="6867038" y="257045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5" name="Straight Connector 1444"/>
              <p:cNvCxnSpPr/>
              <p:nvPr/>
            </p:nvCxnSpPr>
            <p:spPr>
              <a:xfrm>
                <a:off x="6863331" y="2637782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6" name="Straight Connector 1445"/>
              <p:cNvCxnSpPr/>
              <p:nvPr/>
            </p:nvCxnSpPr>
            <p:spPr>
              <a:xfrm>
                <a:off x="6859622" y="270667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7" name="Straight Connector 1446"/>
              <p:cNvCxnSpPr/>
              <p:nvPr/>
            </p:nvCxnSpPr>
            <p:spPr>
              <a:xfrm>
                <a:off x="6867038" y="2775565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8" name="Straight Connector 1447"/>
              <p:cNvCxnSpPr/>
              <p:nvPr/>
            </p:nvCxnSpPr>
            <p:spPr>
              <a:xfrm>
                <a:off x="6870747" y="2842891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9" name="Straight Connector 1448"/>
              <p:cNvCxnSpPr/>
              <p:nvPr/>
            </p:nvCxnSpPr>
            <p:spPr>
              <a:xfrm>
                <a:off x="6870747" y="2911782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0" name="Straight Connector 1449"/>
              <p:cNvCxnSpPr/>
              <p:nvPr/>
            </p:nvCxnSpPr>
            <p:spPr>
              <a:xfrm>
                <a:off x="6874454" y="297597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1" name="Straight Connector 1450"/>
              <p:cNvCxnSpPr/>
              <p:nvPr/>
            </p:nvCxnSpPr>
            <p:spPr>
              <a:xfrm flipH="1">
                <a:off x="6878164" y="2132056"/>
                <a:ext cx="13349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52" name="Group 1317"/>
          <p:cNvGrpSpPr>
            <a:grpSpLocks/>
          </p:cNvGrpSpPr>
          <p:nvPr/>
        </p:nvGrpSpPr>
        <p:grpSpPr bwMode="auto">
          <a:xfrm>
            <a:off x="6051550" y="5207000"/>
            <a:ext cx="331788" cy="1031875"/>
            <a:chOff x="6240352" y="2055335"/>
            <a:chExt cx="771307" cy="1017716"/>
          </a:xfrm>
        </p:grpSpPr>
        <p:grpSp>
          <p:nvGrpSpPr>
            <p:cNvPr id="204985" name="Group 1377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399" name="Rectangle 1398"/>
              <p:cNvSpPr/>
              <p:nvPr/>
            </p:nvSpPr>
            <p:spPr>
              <a:xfrm>
                <a:off x="6509397" y="3062244"/>
                <a:ext cx="447628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00" name="Straight Connector 1399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1" name="Rectangle 1400"/>
              <p:cNvSpPr/>
              <p:nvPr/>
            </p:nvSpPr>
            <p:spPr>
              <a:xfrm>
                <a:off x="6476572" y="3071638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02" name="Straight Connector 1401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3" name="Rectangle 1402"/>
              <p:cNvSpPr/>
              <p:nvPr/>
            </p:nvSpPr>
            <p:spPr>
              <a:xfrm>
                <a:off x="6816769" y="3702622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04" name="Rectangle 1403"/>
              <p:cNvSpPr/>
              <p:nvPr/>
            </p:nvSpPr>
            <p:spPr>
              <a:xfrm>
                <a:off x="6404951" y="3157752"/>
                <a:ext cx="44464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05" name="Straight Connector 1404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013" name="Group 1405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4" name="Straight Connector 1433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5" name="Straight Connector 1434"/>
                <p:cNvCxnSpPr/>
                <p:nvPr/>
              </p:nvCxnSpPr>
              <p:spPr>
                <a:xfrm flipV="1">
                  <a:off x="6580709" y="293843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4" name="Group 1406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2" name="Straight Connector 1431"/>
                <p:cNvCxnSpPr/>
                <p:nvPr/>
              </p:nvCxnSpPr>
              <p:spPr>
                <a:xfrm flipV="1">
                  <a:off x="7028817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3" name="Straight Connector 1432"/>
                <p:cNvCxnSpPr/>
                <p:nvPr/>
              </p:nvCxnSpPr>
              <p:spPr>
                <a:xfrm flipV="1">
                  <a:off x="6581189" y="2938331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5" name="Group 1407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0" name="Straight Connector 1429"/>
                <p:cNvCxnSpPr/>
                <p:nvPr/>
              </p:nvCxnSpPr>
              <p:spPr>
                <a:xfrm flipV="1">
                  <a:off x="7026313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1" name="Straight Connector 1430"/>
                <p:cNvCxnSpPr/>
                <p:nvPr/>
              </p:nvCxnSpPr>
              <p:spPr>
                <a:xfrm flipV="1">
                  <a:off x="6581670" y="293822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6" name="Group 1408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8" name="Straight Connector 1427"/>
                <p:cNvCxnSpPr/>
                <p:nvPr/>
              </p:nvCxnSpPr>
              <p:spPr>
                <a:xfrm flipV="1">
                  <a:off x="7026792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9" name="Straight Connector 1428"/>
                <p:cNvCxnSpPr/>
                <p:nvPr/>
              </p:nvCxnSpPr>
              <p:spPr>
                <a:xfrm flipV="1">
                  <a:off x="6582149" y="293812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7" name="Group 1409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6" name="Straight Connector 1425"/>
                <p:cNvCxnSpPr/>
                <p:nvPr/>
              </p:nvCxnSpPr>
              <p:spPr>
                <a:xfrm flipV="1">
                  <a:off x="7027272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7" name="Straight Connector 1426"/>
                <p:cNvCxnSpPr/>
                <p:nvPr/>
              </p:nvCxnSpPr>
              <p:spPr>
                <a:xfrm flipV="1">
                  <a:off x="6582629" y="293488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8" name="Group 1410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4" name="Straight Connector 1423"/>
                <p:cNvCxnSpPr/>
                <p:nvPr/>
              </p:nvCxnSpPr>
              <p:spPr>
                <a:xfrm flipV="1">
                  <a:off x="7027753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5" name="Straight Connector 1424"/>
                <p:cNvCxnSpPr/>
                <p:nvPr/>
              </p:nvCxnSpPr>
              <p:spPr>
                <a:xfrm flipV="1">
                  <a:off x="6583110" y="293948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9" name="Group 1411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2" name="Straight Connector 1421"/>
                <p:cNvCxnSpPr/>
                <p:nvPr/>
              </p:nvCxnSpPr>
              <p:spPr>
                <a:xfrm flipV="1">
                  <a:off x="7028232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3" name="Straight Connector 1422"/>
                <p:cNvCxnSpPr/>
                <p:nvPr/>
              </p:nvCxnSpPr>
              <p:spPr>
                <a:xfrm flipV="1">
                  <a:off x="6580604" y="293937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20" name="Group 1412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0" name="Straight Connector 1419"/>
                <p:cNvCxnSpPr/>
                <p:nvPr/>
              </p:nvCxnSpPr>
              <p:spPr>
                <a:xfrm flipV="1">
                  <a:off x="7028711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1" name="Straight Connector 1420"/>
                <p:cNvCxnSpPr/>
                <p:nvPr/>
              </p:nvCxnSpPr>
              <p:spPr>
                <a:xfrm flipV="1">
                  <a:off x="6581083" y="2939275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21" name="Group 1413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18" name="Straight Connector 1417"/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9" name="Straight Connector 1418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22" name="Group 1414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16" name="Straight Connector 1415"/>
                <p:cNvCxnSpPr/>
                <p:nvPr/>
              </p:nvCxnSpPr>
              <p:spPr>
                <a:xfrm flipV="1">
                  <a:off x="7026689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7" name="Straight Connector 1416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4986" name="Group 137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4987" name="Group 137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394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253"/>
                  <a:ext cx="549876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5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6" name="Freeform 190"/>
                <p:cNvSpPr>
                  <a:spLocks/>
                </p:cNvSpPr>
                <p:nvPr/>
              </p:nvSpPr>
              <p:spPr bwMode="auto">
                <a:xfrm>
                  <a:off x="5968754" y="2922664"/>
                  <a:ext cx="125475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7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4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Freeform 192"/>
                <p:cNvSpPr>
                  <a:spLocks/>
                </p:cNvSpPr>
                <p:nvPr/>
              </p:nvSpPr>
              <p:spPr bwMode="auto">
                <a:xfrm>
                  <a:off x="5621851" y="2933624"/>
                  <a:ext cx="302617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81" name="Straight Connector 1380"/>
              <p:cNvCxnSpPr/>
              <p:nvPr/>
            </p:nvCxnSpPr>
            <p:spPr>
              <a:xfrm flipH="1">
                <a:off x="6996897" y="2125793"/>
                <a:ext cx="11070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2" name="Straight Connector 1381"/>
              <p:cNvCxnSpPr/>
              <p:nvPr/>
            </p:nvCxnSpPr>
            <p:spPr>
              <a:xfrm>
                <a:off x="6875111" y="230428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3" name="Straight Connector 1382"/>
              <p:cNvCxnSpPr/>
              <p:nvPr/>
            </p:nvCxnSpPr>
            <p:spPr>
              <a:xfrm>
                <a:off x="6871422" y="236847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4" name="Straight Connector 1383"/>
              <p:cNvCxnSpPr/>
              <p:nvPr/>
            </p:nvCxnSpPr>
            <p:spPr>
              <a:xfrm>
                <a:off x="6871422" y="244519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5" name="Straight Connector 1384"/>
              <p:cNvCxnSpPr/>
              <p:nvPr/>
            </p:nvCxnSpPr>
            <p:spPr>
              <a:xfrm>
                <a:off x="6867730" y="250939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6" name="Straight Connector 1385"/>
              <p:cNvCxnSpPr/>
              <p:nvPr/>
            </p:nvCxnSpPr>
            <p:spPr>
              <a:xfrm>
                <a:off x="6864041" y="2570456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7" name="Straight Connector 1386"/>
              <p:cNvCxnSpPr/>
              <p:nvPr/>
            </p:nvCxnSpPr>
            <p:spPr>
              <a:xfrm>
                <a:off x="6864041" y="2637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8" name="Straight Connector 1387"/>
              <p:cNvCxnSpPr/>
              <p:nvPr/>
            </p:nvCxnSpPr>
            <p:spPr>
              <a:xfrm>
                <a:off x="6860349" y="270667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9" name="Straight Connector 1388"/>
              <p:cNvCxnSpPr/>
              <p:nvPr/>
            </p:nvCxnSpPr>
            <p:spPr>
              <a:xfrm>
                <a:off x="6867730" y="277556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0" name="Straight Connector 1389"/>
              <p:cNvCxnSpPr/>
              <p:nvPr/>
            </p:nvCxnSpPr>
            <p:spPr>
              <a:xfrm>
                <a:off x="6871422" y="284289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1" name="Straight Connector 1390"/>
              <p:cNvCxnSpPr/>
              <p:nvPr/>
            </p:nvCxnSpPr>
            <p:spPr>
              <a:xfrm>
                <a:off x="6871422" y="2911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2" name="Straight Connector 1391"/>
              <p:cNvCxnSpPr/>
              <p:nvPr/>
            </p:nvCxnSpPr>
            <p:spPr>
              <a:xfrm>
                <a:off x="6875111" y="297597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3" name="Straight Connector 1392"/>
              <p:cNvCxnSpPr/>
              <p:nvPr/>
            </p:nvCxnSpPr>
            <p:spPr>
              <a:xfrm flipH="1">
                <a:off x="6875111" y="2132056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53" name="Group 1318"/>
          <p:cNvGrpSpPr>
            <a:grpSpLocks/>
          </p:cNvGrpSpPr>
          <p:nvPr/>
        </p:nvGrpSpPr>
        <p:grpSpPr bwMode="auto">
          <a:xfrm>
            <a:off x="6427788" y="5207000"/>
            <a:ext cx="331787" cy="1031875"/>
            <a:chOff x="6240352" y="2055335"/>
            <a:chExt cx="771307" cy="1017716"/>
          </a:xfrm>
        </p:grpSpPr>
        <p:grpSp>
          <p:nvGrpSpPr>
            <p:cNvPr id="204927" name="Group 131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341" name="Rectangle 1340"/>
              <p:cNvSpPr/>
              <p:nvPr/>
            </p:nvSpPr>
            <p:spPr>
              <a:xfrm>
                <a:off x="6509397" y="3062244"/>
                <a:ext cx="447629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342" name="Straight Connector 1341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3" name="Rectangle 1342"/>
              <p:cNvSpPr/>
              <p:nvPr/>
            </p:nvSpPr>
            <p:spPr>
              <a:xfrm>
                <a:off x="6476570" y="3071638"/>
                <a:ext cx="131305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344" name="Straight Connector 1343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5" name="Rectangle 1344"/>
              <p:cNvSpPr/>
              <p:nvPr/>
            </p:nvSpPr>
            <p:spPr>
              <a:xfrm>
                <a:off x="6816769" y="3702622"/>
                <a:ext cx="131305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46" name="Rectangle 1345"/>
              <p:cNvSpPr/>
              <p:nvPr/>
            </p:nvSpPr>
            <p:spPr>
              <a:xfrm>
                <a:off x="6404950" y="3157752"/>
                <a:ext cx="444646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347" name="Straight Connector 1346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4955" name="Group 134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6" name="Straight Connector 1375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7" name="Straight Connector 1376"/>
                <p:cNvCxnSpPr/>
                <p:nvPr/>
              </p:nvCxnSpPr>
              <p:spPr>
                <a:xfrm flipV="1">
                  <a:off x="6580707" y="293843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6" name="Group 134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4" name="Straight Connector 1373"/>
                <p:cNvCxnSpPr/>
                <p:nvPr/>
              </p:nvCxnSpPr>
              <p:spPr>
                <a:xfrm flipV="1">
                  <a:off x="7028816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5" name="Straight Connector 1374"/>
                <p:cNvCxnSpPr/>
                <p:nvPr/>
              </p:nvCxnSpPr>
              <p:spPr>
                <a:xfrm flipV="1">
                  <a:off x="6581187" y="2938331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7" name="Group 134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2" name="Straight Connector 1371"/>
                <p:cNvCxnSpPr/>
                <p:nvPr/>
              </p:nvCxnSpPr>
              <p:spPr>
                <a:xfrm flipV="1">
                  <a:off x="7026314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3" name="Straight Connector 1372"/>
                <p:cNvCxnSpPr/>
                <p:nvPr/>
              </p:nvCxnSpPr>
              <p:spPr>
                <a:xfrm flipV="1">
                  <a:off x="6581668" y="2938228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8" name="Group 135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0" name="Straight Connector 1369"/>
                <p:cNvCxnSpPr/>
                <p:nvPr/>
              </p:nvCxnSpPr>
              <p:spPr>
                <a:xfrm flipV="1">
                  <a:off x="7026794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1" name="Straight Connector 1370"/>
                <p:cNvCxnSpPr/>
                <p:nvPr/>
              </p:nvCxnSpPr>
              <p:spPr>
                <a:xfrm flipV="1">
                  <a:off x="6582147" y="293812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9" name="Group 135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8" name="Straight Connector 1367"/>
                <p:cNvCxnSpPr/>
                <p:nvPr/>
              </p:nvCxnSpPr>
              <p:spPr>
                <a:xfrm flipV="1">
                  <a:off x="7027273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9" name="Straight Connector 1368"/>
                <p:cNvCxnSpPr/>
                <p:nvPr/>
              </p:nvCxnSpPr>
              <p:spPr>
                <a:xfrm flipV="1">
                  <a:off x="6582627" y="2934888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0" name="Group 135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6" name="Straight Connector 1365"/>
                <p:cNvCxnSpPr/>
                <p:nvPr/>
              </p:nvCxnSpPr>
              <p:spPr>
                <a:xfrm flipV="1">
                  <a:off x="7027754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7" name="Straight Connector 1366"/>
                <p:cNvCxnSpPr/>
                <p:nvPr/>
              </p:nvCxnSpPr>
              <p:spPr>
                <a:xfrm flipV="1">
                  <a:off x="6583108" y="293948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1" name="Group 135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4" name="Straight Connector 1363"/>
                <p:cNvCxnSpPr/>
                <p:nvPr/>
              </p:nvCxnSpPr>
              <p:spPr>
                <a:xfrm flipV="1">
                  <a:off x="7028234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5" name="Straight Connector 1364"/>
                <p:cNvCxnSpPr/>
                <p:nvPr/>
              </p:nvCxnSpPr>
              <p:spPr>
                <a:xfrm flipV="1">
                  <a:off x="6580604" y="293937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2" name="Group 135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2" name="Straight Connector 1361"/>
                <p:cNvCxnSpPr/>
                <p:nvPr/>
              </p:nvCxnSpPr>
              <p:spPr>
                <a:xfrm flipV="1">
                  <a:off x="7028713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3" name="Straight Connector 1362"/>
                <p:cNvCxnSpPr/>
                <p:nvPr/>
              </p:nvCxnSpPr>
              <p:spPr>
                <a:xfrm flipV="1">
                  <a:off x="6581083" y="2939275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3" name="Group 135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0" name="Straight Connector 1359"/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1" name="Straight Connector 1360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4" name="Group 135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58" name="Straight Connector 1357"/>
                <p:cNvCxnSpPr/>
                <p:nvPr/>
              </p:nvCxnSpPr>
              <p:spPr>
                <a:xfrm flipV="1">
                  <a:off x="7026688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9" name="Straight Connector 1358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4928" name="Group 132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4929" name="Group 132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33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253"/>
                  <a:ext cx="549881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3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38" name="Freeform 190"/>
                <p:cNvSpPr>
                  <a:spLocks/>
                </p:cNvSpPr>
                <p:nvPr/>
              </p:nvSpPr>
              <p:spPr bwMode="auto">
                <a:xfrm>
                  <a:off x="5968753" y="2922664"/>
                  <a:ext cx="125476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39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6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40" name="Freeform 192"/>
                <p:cNvSpPr>
                  <a:spLocks/>
                </p:cNvSpPr>
                <p:nvPr/>
              </p:nvSpPr>
              <p:spPr bwMode="auto">
                <a:xfrm>
                  <a:off x="5621849" y="2933624"/>
                  <a:ext cx="302618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23" name="Straight Connector 1322"/>
              <p:cNvCxnSpPr/>
              <p:nvPr/>
            </p:nvCxnSpPr>
            <p:spPr>
              <a:xfrm flipH="1">
                <a:off x="6996897" y="2125793"/>
                <a:ext cx="11073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4" name="Straight Connector 1323"/>
              <p:cNvCxnSpPr/>
              <p:nvPr/>
            </p:nvCxnSpPr>
            <p:spPr>
              <a:xfrm>
                <a:off x="6875113" y="230428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5" name="Straight Connector 1324"/>
              <p:cNvCxnSpPr/>
              <p:nvPr/>
            </p:nvCxnSpPr>
            <p:spPr>
              <a:xfrm>
                <a:off x="6871421" y="236847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6" name="Straight Connector 1325"/>
              <p:cNvCxnSpPr/>
              <p:nvPr/>
            </p:nvCxnSpPr>
            <p:spPr>
              <a:xfrm>
                <a:off x="6871421" y="244519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7" name="Straight Connector 1326"/>
              <p:cNvCxnSpPr/>
              <p:nvPr/>
            </p:nvCxnSpPr>
            <p:spPr>
              <a:xfrm>
                <a:off x="6867732" y="250939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8" name="Straight Connector 1327"/>
              <p:cNvCxnSpPr/>
              <p:nvPr/>
            </p:nvCxnSpPr>
            <p:spPr>
              <a:xfrm>
                <a:off x="6864040" y="2570456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9" name="Straight Connector 1328"/>
              <p:cNvCxnSpPr/>
              <p:nvPr/>
            </p:nvCxnSpPr>
            <p:spPr>
              <a:xfrm>
                <a:off x="6864040" y="2637782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0" name="Straight Connector 1329"/>
              <p:cNvCxnSpPr/>
              <p:nvPr/>
            </p:nvCxnSpPr>
            <p:spPr>
              <a:xfrm>
                <a:off x="6860351" y="270667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1" name="Straight Connector 1330"/>
              <p:cNvCxnSpPr/>
              <p:nvPr/>
            </p:nvCxnSpPr>
            <p:spPr>
              <a:xfrm>
                <a:off x="6867732" y="277556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" name="Straight Connector 1331"/>
              <p:cNvCxnSpPr/>
              <p:nvPr/>
            </p:nvCxnSpPr>
            <p:spPr>
              <a:xfrm>
                <a:off x="6871421" y="284289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3" name="Straight Connector 1332"/>
              <p:cNvCxnSpPr/>
              <p:nvPr/>
            </p:nvCxnSpPr>
            <p:spPr>
              <a:xfrm>
                <a:off x="6871421" y="2911782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4" name="Straight Connector 1333"/>
              <p:cNvCxnSpPr/>
              <p:nvPr/>
            </p:nvCxnSpPr>
            <p:spPr>
              <a:xfrm>
                <a:off x="6875113" y="297597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5" name="Straight Connector 1334"/>
              <p:cNvCxnSpPr/>
              <p:nvPr/>
            </p:nvCxnSpPr>
            <p:spPr>
              <a:xfrm flipH="1">
                <a:off x="6875113" y="2132056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7" name="TextBox 1556"/>
          <p:cNvSpPr txBox="1"/>
          <p:nvPr/>
        </p:nvSpPr>
        <p:spPr>
          <a:xfrm flipH="1">
            <a:off x="2959100" y="4105275"/>
            <a:ext cx="5429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559" name="TextBox 1558"/>
          <p:cNvSpPr txBox="1"/>
          <p:nvPr/>
        </p:nvSpPr>
        <p:spPr>
          <a:xfrm>
            <a:off x="534988" y="6156325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560" name="TextBox 1559"/>
          <p:cNvSpPr txBox="1"/>
          <p:nvPr/>
        </p:nvSpPr>
        <p:spPr>
          <a:xfrm>
            <a:off x="935038" y="6154738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561" name="TextBox 1560"/>
          <p:cNvSpPr txBox="1"/>
          <p:nvPr/>
        </p:nvSpPr>
        <p:spPr>
          <a:xfrm>
            <a:off x="1333500" y="6153150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562" name="TextBox 1561"/>
          <p:cNvSpPr txBox="1"/>
          <p:nvPr/>
        </p:nvSpPr>
        <p:spPr>
          <a:xfrm>
            <a:off x="1700213" y="6151563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563" name="TextBox 1562"/>
          <p:cNvSpPr txBox="1"/>
          <p:nvPr/>
        </p:nvSpPr>
        <p:spPr>
          <a:xfrm>
            <a:off x="2127250" y="6149975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564" name="TextBox 1563"/>
          <p:cNvSpPr txBox="1"/>
          <p:nvPr/>
        </p:nvSpPr>
        <p:spPr>
          <a:xfrm>
            <a:off x="2498725" y="6148388"/>
            <a:ext cx="2889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1565" name="TextBox 1564"/>
          <p:cNvSpPr txBox="1"/>
          <p:nvPr/>
        </p:nvSpPr>
        <p:spPr>
          <a:xfrm>
            <a:off x="2881313" y="6146800"/>
            <a:ext cx="2889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1566" name="TextBox 1565"/>
          <p:cNvSpPr txBox="1"/>
          <p:nvPr/>
        </p:nvSpPr>
        <p:spPr>
          <a:xfrm>
            <a:off x="3259138" y="6151563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8</a:t>
            </a:r>
          </a:p>
        </p:txBody>
      </p:sp>
      <p:grpSp>
        <p:nvGrpSpPr>
          <p:cNvPr id="204863" name="Group 187"/>
          <p:cNvGrpSpPr>
            <a:grpSpLocks/>
          </p:cNvGrpSpPr>
          <p:nvPr/>
        </p:nvGrpSpPr>
        <p:grpSpPr bwMode="auto">
          <a:xfrm>
            <a:off x="949325" y="4538663"/>
            <a:ext cx="1052513" cy="355600"/>
            <a:chOff x="4410" y="1365"/>
            <a:chExt cx="663" cy="224"/>
          </a:xfrm>
        </p:grpSpPr>
        <p:sp>
          <p:nvSpPr>
            <p:cNvPr id="70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64" name="Group 187"/>
          <p:cNvGrpSpPr>
            <a:grpSpLocks/>
          </p:cNvGrpSpPr>
          <p:nvPr/>
        </p:nvGrpSpPr>
        <p:grpSpPr bwMode="auto">
          <a:xfrm>
            <a:off x="2513013" y="4540250"/>
            <a:ext cx="1052512" cy="355600"/>
            <a:chOff x="4410" y="1365"/>
            <a:chExt cx="663" cy="224"/>
          </a:xfrm>
        </p:grpSpPr>
        <p:sp>
          <p:nvSpPr>
            <p:cNvPr id="1058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9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0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1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2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65" name="Group 187"/>
          <p:cNvGrpSpPr>
            <a:grpSpLocks/>
          </p:cNvGrpSpPr>
          <p:nvPr/>
        </p:nvGrpSpPr>
        <p:grpSpPr bwMode="auto">
          <a:xfrm>
            <a:off x="4103688" y="4567238"/>
            <a:ext cx="1052512" cy="355600"/>
            <a:chOff x="4410" y="1365"/>
            <a:chExt cx="663" cy="224"/>
          </a:xfrm>
        </p:grpSpPr>
        <p:sp>
          <p:nvSpPr>
            <p:cNvPr id="1305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6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7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8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9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66" name="Group 187"/>
          <p:cNvGrpSpPr>
            <a:grpSpLocks/>
          </p:cNvGrpSpPr>
          <p:nvPr/>
        </p:nvGrpSpPr>
        <p:grpSpPr bwMode="auto">
          <a:xfrm>
            <a:off x="5668963" y="4575175"/>
            <a:ext cx="1052512" cy="355600"/>
            <a:chOff x="4410" y="1365"/>
            <a:chExt cx="663" cy="224"/>
          </a:xfrm>
        </p:grpSpPr>
        <p:sp>
          <p:nvSpPr>
            <p:cNvPr id="1552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3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4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5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6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66750" y="4614863"/>
            <a:ext cx="3175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558" name="TextBox 1557"/>
          <p:cNvSpPr txBox="1"/>
          <p:nvPr/>
        </p:nvSpPr>
        <p:spPr>
          <a:xfrm>
            <a:off x="2219325" y="4648200"/>
            <a:ext cx="3175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</a:t>
            </a:r>
          </a:p>
        </p:txBody>
      </p:sp>
      <p:cxnSp>
        <p:nvCxnSpPr>
          <p:cNvPr id="544" name="Straight Connector 543"/>
          <p:cNvCxnSpPr>
            <a:endCxn id="40" idx="1"/>
          </p:cNvCxnSpPr>
          <p:nvPr/>
        </p:nvCxnSpPr>
        <p:spPr>
          <a:xfrm>
            <a:off x="4394200" y="3065463"/>
            <a:ext cx="915988" cy="40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>
            <a:stCxn id="11" idx="1"/>
          </p:cNvCxnSpPr>
          <p:nvPr/>
        </p:nvCxnSpPr>
        <p:spPr>
          <a:xfrm flipH="1">
            <a:off x="2898775" y="3030538"/>
            <a:ext cx="106362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8063" y="3138488"/>
            <a:ext cx="11842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Border router</a:t>
            </a:r>
          </a:p>
        </p:txBody>
      </p:sp>
      <p:sp>
        <p:nvSpPr>
          <p:cNvPr id="546" name="TextBox 545"/>
          <p:cNvSpPr txBox="1"/>
          <p:nvPr/>
        </p:nvSpPr>
        <p:spPr>
          <a:xfrm>
            <a:off x="3051175" y="3522663"/>
            <a:ext cx="116998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Access router</a:t>
            </a:r>
          </a:p>
        </p:txBody>
      </p:sp>
      <p:sp>
        <p:nvSpPr>
          <p:cNvPr id="204877" name="Rectangle 5"/>
          <p:cNvSpPr txBox="1">
            <a:spLocks noChangeArrowheads="1"/>
          </p:cNvSpPr>
          <p:nvPr/>
        </p:nvSpPr>
        <p:spPr bwMode="auto">
          <a:xfrm>
            <a:off x="546100" y="115888"/>
            <a:ext cx="7772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400" i="0" dirty="0">
                <a:solidFill>
                  <a:srgbClr val="000099"/>
                </a:solidFill>
                <a:latin typeface="Gill Sans MT" charset="0"/>
              </a:rPr>
              <a:t>Data center networks </a:t>
            </a:r>
          </a:p>
        </p:txBody>
      </p:sp>
      <p:sp>
        <p:nvSpPr>
          <p:cNvPr id="26" name="Freeform 25"/>
          <p:cNvSpPr/>
          <p:nvPr/>
        </p:nvSpPr>
        <p:spPr>
          <a:xfrm>
            <a:off x="4657725" y="4206875"/>
            <a:ext cx="1371600" cy="1373188"/>
          </a:xfrm>
          <a:custGeom>
            <a:avLst/>
            <a:gdLst>
              <a:gd name="connsiteX0" fmla="*/ 1372723 w 1372723"/>
              <a:gd name="connsiteY0" fmla="*/ 1359734 h 1372562"/>
              <a:gd name="connsiteX1" fmla="*/ 1372723 w 1372723"/>
              <a:gd name="connsiteY1" fmla="*/ 564418 h 1372562"/>
              <a:gd name="connsiteX2" fmla="*/ 936531 w 1372723"/>
              <a:gd name="connsiteY2" fmla="*/ 25655 h 1372562"/>
              <a:gd name="connsiteX3" fmla="*/ 538826 w 1372723"/>
              <a:gd name="connsiteY3" fmla="*/ 0 h 1372562"/>
              <a:gd name="connsiteX4" fmla="*/ 38488 w 1372723"/>
              <a:gd name="connsiteY4" fmla="*/ 615729 h 1372562"/>
              <a:gd name="connsiteX5" fmla="*/ 0 w 1372723"/>
              <a:gd name="connsiteY5" fmla="*/ 1372562 h 137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723" h="1372562">
                <a:moveTo>
                  <a:pt x="1372723" y="1359734"/>
                </a:moveTo>
                <a:lnTo>
                  <a:pt x="1372723" y="564418"/>
                </a:lnTo>
                <a:lnTo>
                  <a:pt x="936531" y="25655"/>
                </a:lnTo>
                <a:lnTo>
                  <a:pt x="538826" y="0"/>
                </a:lnTo>
                <a:lnTo>
                  <a:pt x="38488" y="615729"/>
                </a:lnTo>
                <a:lnTo>
                  <a:pt x="0" y="1372562"/>
                </a:lnTo>
              </a:path>
            </a:pathLst>
          </a:custGeom>
          <a:ln w="63500">
            <a:solidFill>
              <a:srgbClr val="33CC33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16375" y="1112838"/>
            <a:ext cx="5127625" cy="1692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load balancer: application-layer routing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cs typeface="Gill Sans MT"/>
              </a:rPr>
              <a:t>receives external client requests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cs typeface="Gill Sans MT"/>
              </a:rPr>
              <a:t>directs workload within data center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cs typeface="Gill Sans MT"/>
              </a:rPr>
              <a:t>returns results to external client (hiding data center internals from client)</a:t>
            </a:r>
          </a:p>
        </p:txBody>
      </p:sp>
      <p:grpSp>
        <p:nvGrpSpPr>
          <p:cNvPr id="1133" name="Group 347"/>
          <p:cNvGrpSpPr>
            <a:grpSpLocks/>
          </p:cNvGrpSpPr>
          <p:nvPr/>
        </p:nvGrpSpPr>
        <p:grpSpPr bwMode="auto">
          <a:xfrm>
            <a:off x="2235491" y="3259498"/>
            <a:ext cx="840624" cy="391487"/>
            <a:chOff x="1871277" y="1576300"/>
            <a:chExt cx="1128371" cy="437861"/>
          </a:xfrm>
        </p:grpSpPr>
        <p:sp>
          <p:nvSpPr>
            <p:cNvPr id="1159" name="Oval 115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60" name="Rectangle 115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1" name="Oval 116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62" name="Freeform 116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3" name="Freeform 1162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4" name="Freeform 1163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5" name="Freeform 116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166" name="Straight Connector 1165"/>
            <p:cNvCxnSpPr>
              <a:endCxn id="116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Straight Connector 116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3" name="Group 347"/>
          <p:cNvGrpSpPr>
            <a:grpSpLocks/>
          </p:cNvGrpSpPr>
          <p:nvPr/>
        </p:nvGrpSpPr>
        <p:grpSpPr bwMode="auto">
          <a:xfrm>
            <a:off x="5120257" y="3365874"/>
            <a:ext cx="840624" cy="391487"/>
            <a:chOff x="1871277" y="1576300"/>
            <a:chExt cx="1128371" cy="437861"/>
          </a:xfrm>
        </p:grpSpPr>
        <p:sp>
          <p:nvSpPr>
            <p:cNvPr id="1224" name="Oval 122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25" name="Rectangle 122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26" name="Oval 122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47" name="Freeform 124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48" name="Freeform 124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49" name="Freeform 124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75" name="Freeform 127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276" name="Straight Connector 1275"/>
            <p:cNvCxnSpPr>
              <a:endCxn id="122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7" name="Straight Connector 127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9" name="Straight Connector 538"/>
          <p:cNvCxnSpPr/>
          <p:nvPr/>
        </p:nvCxnSpPr>
        <p:spPr>
          <a:xfrm>
            <a:off x="3014663" y="2540000"/>
            <a:ext cx="1069975" cy="446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59"/>
          <p:cNvSpPr>
            <a:spLocks/>
          </p:cNvSpPr>
          <p:nvPr/>
        </p:nvSpPr>
        <p:spPr bwMode="auto">
          <a:xfrm>
            <a:off x="1465263" y="2244725"/>
            <a:ext cx="2046287" cy="603250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Internet</a:t>
            </a:r>
          </a:p>
        </p:txBody>
      </p:sp>
      <p:grpSp>
        <p:nvGrpSpPr>
          <p:cNvPr id="1168" name="Group 347"/>
          <p:cNvGrpSpPr>
            <a:grpSpLocks/>
          </p:cNvGrpSpPr>
          <p:nvPr/>
        </p:nvGrpSpPr>
        <p:grpSpPr bwMode="auto">
          <a:xfrm>
            <a:off x="3717566" y="2796786"/>
            <a:ext cx="840624" cy="391487"/>
            <a:chOff x="1871277" y="1576300"/>
            <a:chExt cx="1128371" cy="437861"/>
          </a:xfrm>
        </p:grpSpPr>
        <p:sp>
          <p:nvSpPr>
            <p:cNvPr id="1189" name="Oval 118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90" name="Rectangle 118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91" name="Oval 119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17" name="Freeform 12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18" name="Freeform 121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19" name="Freeform 121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20" name="Freeform 121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221" name="Straight Connector 1220"/>
            <p:cNvCxnSpPr>
              <a:endCxn id="119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Straight Connector 122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2552700" y="2189163"/>
            <a:ext cx="3976688" cy="3333750"/>
          </a:xfrm>
          <a:custGeom>
            <a:avLst/>
            <a:gdLst>
              <a:gd name="connsiteX0" fmla="*/ 3691005 w 3975437"/>
              <a:gd name="connsiteY0" fmla="*/ 3333910 h 3333910"/>
              <a:gd name="connsiteX1" fmla="*/ 3704234 w 3975437"/>
              <a:gd name="connsiteY1" fmla="*/ 2533507 h 3333910"/>
              <a:gd name="connsiteX2" fmla="*/ 3261049 w 3975437"/>
              <a:gd name="connsiteY2" fmla="*/ 1997700 h 3333910"/>
              <a:gd name="connsiteX3" fmla="*/ 3975437 w 3975437"/>
              <a:gd name="connsiteY3" fmla="*/ 1653725 h 3333910"/>
              <a:gd name="connsiteX4" fmla="*/ 3955593 w 3975437"/>
              <a:gd name="connsiteY4" fmla="*/ 1316365 h 3333910"/>
              <a:gd name="connsiteX5" fmla="*/ 3069223 w 3975437"/>
              <a:gd name="connsiteY5" fmla="*/ 1733104 h 3333910"/>
              <a:gd name="connsiteX6" fmla="*/ 3049378 w 3975437"/>
              <a:gd name="connsiteY6" fmla="*/ 1303135 h 3333910"/>
              <a:gd name="connsiteX7" fmla="*/ 0 w 3975437"/>
              <a:gd name="connsiteY7" fmla="*/ 0 h 333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5437" h="3333910">
                <a:moveTo>
                  <a:pt x="3691005" y="3333910"/>
                </a:moveTo>
                <a:lnTo>
                  <a:pt x="3704234" y="2533507"/>
                </a:lnTo>
                <a:lnTo>
                  <a:pt x="3261049" y="1997700"/>
                </a:lnTo>
                <a:lnTo>
                  <a:pt x="3975437" y="1653725"/>
                </a:lnTo>
                <a:lnTo>
                  <a:pt x="3955593" y="1316365"/>
                </a:lnTo>
                <a:lnTo>
                  <a:pt x="3069223" y="1733104"/>
                </a:lnTo>
                <a:lnTo>
                  <a:pt x="3049378" y="1303135"/>
                </a:lnTo>
                <a:lnTo>
                  <a:pt x="0" y="0"/>
                </a:lnTo>
              </a:path>
            </a:pathLst>
          </a:custGeom>
          <a:ln w="5715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2105025" y="2162175"/>
            <a:ext cx="4329113" cy="3430588"/>
          </a:xfrm>
          <a:custGeom>
            <a:avLst/>
            <a:gdLst>
              <a:gd name="connsiteX0" fmla="*/ 0 w 4054022"/>
              <a:gd name="connsiteY0" fmla="*/ 0 h 3681545"/>
              <a:gd name="connsiteX1" fmla="*/ 3284271 w 4054022"/>
              <a:gd name="connsiteY1" fmla="*/ 1436700 h 3681545"/>
              <a:gd name="connsiteX2" fmla="*/ 3309929 w 4054022"/>
              <a:gd name="connsiteY2" fmla="*/ 1936980 h 3681545"/>
              <a:gd name="connsiteX3" fmla="*/ 4054022 w 4054022"/>
              <a:gd name="connsiteY3" fmla="*/ 1552149 h 3681545"/>
              <a:gd name="connsiteX4" fmla="*/ 4054022 w 4054022"/>
              <a:gd name="connsiteY4" fmla="*/ 1731737 h 3681545"/>
              <a:gd name="connsiteX5" fmla="*/ 3245783 w 4054022"/>
              <a:gd name="connsiteY5" fmla="*/ 2116567 h 3681545"/>
              <a:gd name="connsiteX6" fmla="*/ 3784609 w 4054022"/>
              <a:gd name="connsiteY6" fmla="*/ 2924711 h 3681545"/>
              <a:gd name="connsiteX7" fmla="*/ 3784609 w 4054022"/>
              <a:gd name="connsiteY7" fmla="*/ 3681545 h 3681545"/>
              <a:gd name="connsiteX0" fmla="*/ 0 w 4169484"/>
              <a:gd name="connsiteY0" fmla="*/ 0 h 3694373"/>
              <a:gd name="connsiteX1" fmla="*/ 3399733 w 4169484"/>
              <a:gd name="connsiteY1" fmla="*/ 1449528 h 3694373"/>
              <a:gd name="connsiteX2" fmla="*/ 3425391 w 4169484"/>
              <a:gd name="connsiteY2" fmla="*/ 1949808 h 3694373"/>
              <a:gd name="connsiteX3" fmla="*/ 4169484 w 4169484"/>
              <a:gd name="connsiteY3" fmla="*/ 1564977 h 3694373"/>
              <a:gd name="connsiteX4" fmla="*/ 4169484 w 4169484"/>
              <a:gd name="connsiteY4" fmla="*/ 1744565 h 3694373"/>
              <a:gd name="connsiteX5" fmla="*/ 3361245 w 4169484"/>
              <a:gd name="connsiteY5" fmla="*/ 2129395 h 3694373"/>
              <a:gd name="connsiteX6" fmla="*/ 3900071 w 4169484"/>
              <a:gd name="connsiteY6" fmla="*/ 2937539 h 3694373"/>
              <a:gd name="connsiteX7" fmla="*/ 3900071 w 4169484"/>
              <a:gd name="connsiteY7" fmla="*/ 3694373 h 3694373"/>
              <a:gd name="connsiteX0" fmla="*/ 0 w 4169484"/>
              <a:gd name="connsiteY0" fmla="*/ 0 h 3694373"/>
              <a:gd name="connsiteX1" fmla="*/ 3399733 w 4169484"/>
              <a:gd name="connsiteY1" fmla="*/ 1449528 h 3694373"/>
              <a:gd name="connsiteX2" fmla="*/ 3425391 w 4169484"/>
              <a:gd name="connsiteY2" fmla="*/ 1949808 h 3694373"/>
              <a:gd name="connsiteX3" fmla="*/ 4169484 w 4169484"/>
              <a:gd name="connsiteY3" fmla="*/ 1564977 h 3694373"/>
              <a:gd name="connsiteX4" fmla="*/ 4169484 w 4169484"/>
              <a:gd name="connsiteY4" fmla="*/ 1744565 h 3694373"/>
              <a:gd name="connsiteX5" fmla="*/ 3361245 w 4169484"/>
              <a:gd name="connsiteY5" fmla="*/ 2129395 h 3694373"/>
              <a:gd name="connsiteX6" fmla="*/ 3797438 w 4169484"/>
              <a:gd name="connsiteY6" fmla="*/ 2886229 h 3694373"/>
              <a:gd name="connsiteX7" fmla="*/ 3900071 w 4169484"/>
              <a:gd name="connsiteY7" fmla="*/ 3694373 h 3694373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744565 h 3668718"/>
              <a:gd name="connsiteX5" fmla="*/ 3361245 w 4169484"/>
              <a:gd name="connsiteY5" fmla="*/ 212939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61245 w 4169484"/>
              <a:gd name="connsiteY5" fmla="*/ 212939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99733 w 4169484"/>
              <a:gd name="connsiteY5" fmla="*/ 2142223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86904 w 4169484"/>
              <a:gd name="connsiteY5" fmla="*/ 207808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86904 w 4169484"/>
              <a:gd name="connsiteY5" fmla="*/ 2078085 h 3668718"/>
              <a:gd name="connsiteX6" fmla="*/ 3848754 w 4169484"/>
              <a:gd name="connsiteY6" fmla="*/ 2873401 h 3668718"/>
              <a:gd name="connsiteX7" fmla="*/ 3835926 w 4169484"/>
              <a:gd name="connsiteY7" fmla="*/ 3668718 h 3668718"/>
              <a:gd name="connsiteX0" fmla="*/ 0 w 4169484"/>
              <a:gd name="connsiteY0" fmla="*/ 0 h 3643063"/>
              <a:gd name="connsiteX1" fmla="*/ 3399733 w 4169484"/>
              <a:gd name="connsiteY1" fmla="*/ 1449528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48754 w 4169484"/>
              <a:gd name="connsiteY6" fmla="*/ 2873401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399733 w 4169484"/>
              <a:gd name="connsiteY1" fmla="*/ 1449528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79003 w 4169484"/>
              <a:gd name="connsiteY1" fmla="*/ 1398217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79003 w 4169484"/>
              <a:gd name="connsiteY1" fmla="*/ 1398217 h 3643063"/>
              <a:gd name="connsiteX2" fmla="*/ 3207294 w 4169484"/>
              <a:gd name="connsiteY2" fmla="*/ 2013946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66174 w 4169484"/>
              <a:gd name="connsiteY1" fmla="*/ 1488011 h 3643063"/>
              <a:gd name="connsiteX2" fmla="*/ 3207294 w 4169484"/>
              <a:gd name="connsiteY2" fmla="*/ 2013946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336264"/>
              <a:gd name="connsiteY0" fmla="*/ 0 h 3450648"/>
              <a:gd name="connsiteX1" fmla="*/ 3232954 w 4336264"/>
              <a:gd name="connsiteY1" fmla="*/ 1295596 h 3450648"/>
              <a:gd name="connsiteX2" fmla="*/ 3374074 w 4336264"/>
              <a:gd name="connsiteY2" fmla="*/ 1821531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374074 w 4336264"/>
              <a:gd name="connsiteY2" fmla="*/ 1821531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40855 w 4336264"/>
              <a:gd name="connsiteY5" fmla="*/ 1962636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40855 w 4336264"/>
              <a:gd name="connsiteY5" fmla="*/ 2008941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09805 w 4336264"/>
              <a:gd name="connsiteY4" fmla="*/ 1646769 h 3450648"/>
              <a:gd name="connsiteX5" fmla="*/ 3540855 w 4336264"/>
              <a:gd name="connsiteY5" fmla="*/ 2008941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284270 w 4316420"/>
              <a:gd name="connsiteY2" fmla="*/ 1834359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350417 w 4316420"/>
              <a:gd name="connsiteY2" fmla="*/ 194019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357031 w 4316420"/>
              <a:gd name="connsiteY2" fmla="*/ 195342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337988 w 4316420"/>
              <a:gd name="connsiteY1" fmla="*/ 1432901 h 3450648"/>
              <a:gd name="connsiteX2" fmla="*/ 3357031 w 4316420"/>
              <a:gd name="connsiteY2" fmla="*/ 195342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29650"/>
              <a:gd name="connsiteY0" fmla="*/ 0 h 3430803"/>
              <a:gd name="connsiteX1" fmla="*/ 3351218 w 4329650"/>
              <a:gd name="connsiteY1" fmla="*/ 1413056 h 3430803"/>
              <a:gd name="connsiteX2" fmla="*/ 3370261 w 4329650"/>
              <a:gd name="connsiteY2" fmla="*/ 1933583 h 3430803"/>
              <a:gd name="connsiteX3" fmla="*/ 4329650 w 4329650"/>
              <a:gd name="connsiteY3" fmla="*/ 1478400 h 3430803"/>
              <a:gd name="connsiteX4" fmla="*/ 4323035 w 4329650"/>
              <a:gd name="connsiteY4" fmla="*/ 1626924 h 3430803"/>
              <a:gd name="connsiteX5" fmla="*/ 3554085 w 4329650"/>
              <a:gd name="connsiteY5" fmla="*/ 1989096 h 3430803"/>
              <a:gd name="connsiteX6" fmla="*/ 4054422 w 4329650"/>
              <a:gd name="connsiteY6" fmla="*/ 2622658 h 3430803"/>
              <a:gd name="connsiteX7" fmla="*/ 4041594 w 4329650"/>
              <a:gd name="connsiteY7" fmla="*/ 3430803 h 343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9650" h="3430803">
                <a:moveTo>
                  <a:pt x="0" y="0"/>
                </a:moveTo>
                <a:lnTo>
                  <a:pt x="3351218" y="1413056"/>
                </a:lnTo>
                <a:lnTo>
                  <a:pt x="3370261" y="1933583"/>
                </a:lnTo>
                <a:lnTo>
                  <a:pt x="4329650" y="1478400"/>
                </a:lnTo>
                <a:lnTo>
                  <a:pt x="4323035" y="1626924"/>
                </a:lnTo>
                <a:lnTo>
                  <a:pt x="3554085" y="1989096"/>
                </a:lnTo>
                <a:lnTo>
                  <a:pt x="4054422" y="2622658"/>
                </a:lnTo>
                <a:lnTo>
                  <a:pt x="4041594" y="3430803"/>
                </a:lnTo>
              </a:path>
            </a:pathLst>
          </a:custGeom>
          <a:ln w="47625">
            <a:solidFill>
              <a:srgbClr val="CC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6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25" name="Group 1"/>
          <p:cNvGrpSpPr>
            <a:grpSpLocks/>
          </p:cNvGrpSpPr>
          <p:nvPr/>
        </p:nvGrpSpPr>
        <p:grpSpPr bwMode="auto">
          <a:xfrm>
            <a:off x="706438" y="3411538"/>
            <a:ext cx="7951787" cy="3033712"/>
            <a:chOff x="668088" y="1859772"/>
            <a:chExt cx="7950943" cy="3032546"/>
          </a:xfrm>
        </p:grpSpPr>
        <p:grpSp>
          <p:nvGrpSpPr>
            <p:cNvPr id="205829" name="Group 187"/>
            <p:cNvGrpSpPr>
              <a:grpSpLocks/>
            </p:cNvGrpSpPr>
            <p:nvPr/>
          </p:nvGrpSpPr>
          <p:grpSpPr bwMode="auto">
            <a:xfrm>
              <a:off x="1083832" y="1870528"/>
              <a:ext cx="1052512" cy="355600"/>
              <a:chOff x="4410" y="1365"/>
              <a:chExt cx="663" cy="224"/>
            </a:xfrm>
          </p:grpSpPr>
          <p:sp>
            <p:nvSpPr>
              <p:cNvPr id="52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5830" name="Group 187"/>
            <p:cNvGrpSpPr>
              <a:grpSpLocks/>
            </p:cNvGrpSpPr>
            <p:nvPr/>
          </p:nvGrpSpPr>
          <p:grpSpPr bwMode="auto">
            <a:xfrm>
              <a:off x="4247454" y="1859772"/>
              <a:ext cx="1052512" cy="355600"/>
              <a:chOff x="4410" y="1365"/>
              <a:chExt cx="663" cy="224"/>
            </a:xfrm>
          </p:grpSpPr>
          <p:sp>
            <p:nvSpPr>
              <p:cNvPr id="58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47" name="TextBox 546"/>
            <p:cNvSpPr txBox="1"/>
            <p:nvPr/>
          </p:nvSpPr>
          <p:spPr>
            <a:xfrm>
              <a:off x="7042811" y="3997312"/>
              <a:ext cx="1063512" cy="3078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Server racks</a:t>
              </a:r>
            </a:p>
          </p:txBody>
        </p:sp>
        <p:sp>
          <p:nvSpPr>
            <p:cNvPr id="555" name="TextBox 554"/>
            <p:cNvSpPr txBox="1"/>
            <p:nvPr/>
          </p:nvSpPr>
          <p:spPr>
            <a:xfrm>
              <a:off x="7026938" y="3540288"/>
              <a:ext cx="1144466" cy="307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TOR switches</a:t>
              </a:r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7026938" y="1893096"/>
              <a:ext cx="1592093" cy="307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Tier-1 switches</a:t>
              </a: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7025350" y="2730974"/>
              <a:ext cx="1592094" cy="307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Tier-2 switches</a:t>
              </a:r>
            </a:p>
          </p:txBody>
        </p:sp>
        <p:grpSp>
          <p:nvGrpSpPr>
            <p:cNvPr id="205835" name="Group 24"/>
            <p:cNvGrpSpPr>
              <a:grpSpLocks/>
            </p:cNvGrpSpPr>
            <p:nvPr/>
          </p:nvGrpSpPr>
          <p:grpSpPr bwMode="auto">
            <a:xfrm>
              <a:off x="702813" y="2731140"/>
              <a:ext cx="1470209" cy="1869141"/>
              <a:chOff x="916173" y="4038600"/>
              <a:chExt cx="1470209" cy="1869141"/>
            </a:xfrm>
          </p:grpSpPr>
          <p:grpSp>
            <p:nvGrpSpPr>
              <p:cNvPr id="206613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70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0" y="1500"/>
                  <a:ext cx="495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0" y="1368"/>
                  <a:ext cx="663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Freeform 190"/>
                <p:cNvSpPr>
                  <a:spLocks/>
                </p:cNvSpPr>
                <p:nvPr/>
              </p:nvSpPr>
              <p:spPr bwMode="auto">
                <a:xfrm>
                  <a:off x="4904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Freeform 191"/>
                <p:cNvSpPr>
                  <a:spLocks/>
                </p:cNvSpPr>
                <p:nvPr/>
              </p:nvSpPr>
              <p:spPr bwMode="auto">
                <a:xfrm>
                  <a:off x="4475" y="1395"/>
                  <a:ext cx="506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Freeform 192"/>
                <p:cNvSpPr>
                  <a:spLocks/>
                </p:cNvSpPr>
                <p:nvPr/>
              </p:nvSpPr>
              <p:spPr bwMode="auto">
                <a:xfrm>
                  <a:off x="4593" y="1391"/>
                  <a:ext cx="293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4" name="Straight Connector 103"/>
              <p:cNvCxnSpPr/>
              <p:nvPr/>
            </p:nvCxnSpPr>
            <p:spPr>
              <a:xfrm flipH="1">
                <a:off x="1181453" y="4381202"/>
                <a:ext cx="355562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70" idx="2"/>
              </p:cNvCxnSpPr>
              <p:nvPr/>
            </p:nvCxnSpPr>
            <p:spPr>
              <a:xfrm flipH="1">
                <a:off x="1486221" y="4390724"/>
                <a:ext cx="201592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1803687" y="4395485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endCxn id="775" idx="0"/>
              </p:cNvCxnSpPr>
              <p:nvPr/>
            </p:nvCxnSpPr>
            <p:spPr>
              <a:xfrm>
                <a:off x="1943372" y="4419288"/>
                <a:ext cx="274609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618" name="Group 505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796" name="Group 506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534" name="Rectangle 533"/>
                  <p:cNvSpPr/>
                  <p:nvPr/>
                </p:nvSpPr>
                <p:spPr>
                  <a:xfrm>
                    <a:off x="6509786" y="3061857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535" name="Straight Connector 534"/>
                  <p:cNvCxnSpPr/>
                  <p:nvPr/>
                </p:nvCxnSpPr>
                <p:spPr>
                  <a:xfrm flipV="1">
                    <a:off x="684705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6" name="Rectangle 535"/>
                  <p:cNvSpPr/>
                  <p:nvPr/>
                </p:nvSpPr>
                <p:spPr>
                  <a:xfrm>
                    <a:off x="6476953" y="307125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537" name="Straight Connector 536"/>
                  <p:cNvCxnSpPr/>
                  <p:nvPr/>
                </p:nvCxnSpPr>
                <p:spPr>
                  <a:xfrm flipV="1">
                    <a:off x="639636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0" name="Rectangle 539"/>
                  <p:cNvSpPr/>
                  <p:nvPr/>
                </p:nvSpPr>
                <p:spPr>
                  <a:xfrm>
                    <a:off x="6817210" y="370256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41" name="Rectangle 540"/>
                  <p:cNvSpPr/>
                  <p:nvPr/>
                </p:nvSpPr>
                <p:spPr>
                  <a:xfrm>
                    <a:off x="6405320" y="3157415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543" name="Straight Connector 542"/>
                  <p:cNvCxnSpPr/>
                  <p:nvPr/>
                </p:nvCxnSpPr>
                <p:spPr>
                  <a:xfrm flipV="1">
                    <a:off x="6847057" y="380439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824" name="Group 544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8" name="Straight Connector 577"/>
                    <p:cNvCxnSpPr/>
                    <p:nvPr/>
                  </p:nvCxnSpPr>
                  <p:spPr>
                    <a:xfrm flipV="1">
                      <a:off x="7028782" y="2845711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9" name="Straight Connector 578"/>
                    <p:cNvCxnSpPr/>
                    <p:nvPr/>
                  </p:nvCxnSpPr>
                  <p:spPr>
                    <a:xfrm flipV="1">
                      <a:off x="6581076" y="29381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5" name="Group 547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6" name="Straight Connector 575"/>
                    <p:cNvCxnSpPr/>
                    <p:nvPr/>
                  </p:nvCxnSpPr>
                  <p:spPr>
                    <a:xfrm flipV="1">
                      <a:off x="7029263" y="2845642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7" name="Straight Connector 576"/>
                    <p:cNvCxnSpPr/>
                    <p:nvPr/>
                  </p:nvCxnSpPr>
                  <p:spPr>
                    <a:xfrm flipV="1">
                      <a:off x="6581557" y="293493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6" name="Group 54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4" name="Straight Connector 573"/>
                    <p:cNvCxnSpPr/>
                    <p:nvPr/>
                  </p:nvCxnSpPr>
                  <p:spPr>
                    <a:xfrm flipV="1">
                      <a:off x="7026759" y="284557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5" name="Straight Connector 574"/>
                    <p:cNvCxnSpPr/>
                    <p:nvPr/>
                  </p:nvCxnSpPr>
                  <p:spPr>
                    <a:xfrm flipV="1">
                      <a:off x="6582036" y="293486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7" name="Group 55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2" name="Straight Connector 571"/>
                    <p:cNvCxnSpPr/>
                    <p:nvPr/>
                  </p:nvCxnSpPr>
                  <p:spPr>
                    <a:xfrm flipV="1">
                      <a:off x="7027238" y="284550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3" name="Straight Connector 572"/>
                    <p:cNvCxnSpPr/>
                    <p:nvPr/>
                  </p:nvCxnSpPr>
                  <p:spPr>
                    <a:xfrm flipV="1">
                      <a:off x="6582516" y="293479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8" name="Group 55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0" name="Straight Connector 569"/>
                    <p:cNvCxnSpPr/>
                    <p:nvPr/>
                  </p:nvCxnSpPr>
                  <p:spPr>
                    <a:xfrm flipV="1">
                      <a:off x="7027718" y="2845433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1" name="Straight Connector 570"/>
                    <p:cNvCxnSpPr/>
                    <p:nvPr/>
                  </p:nvCxnSpPr>
                  <p:spPr>
                    <a:xfrm flipV="1">
                      <a:off x="6582995" y="293472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9" name="Group 55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8" name="Straight Connector 567"/>
                    <p:cNvCxnSpPr/>
                    <p:nvPr/>
                  </p:nvCxnSpPr>
                  <p:spPr>
                    <a:xfrm flipV="1">
                      <a:off x="7028199" y="2845363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9" name="Straight Connector 568"/>
                    <p:cNvCxnSpPr/>
                    <p:nvPr/>
                  </p:nvCxnSpPr>
                  <p:spPr>
                    <a:xfrm flipV="1">
                      <a:off x="6583477" y="293935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30" name="Group 555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6" name="Straight Connector 565"/>
                    <p:cNvCxnSpPr/>
                    <p:nvPr/>
                  </p:nvCxnSpPr>
                  <p:spPr>
                    <a:xfrm flipV="1">
                      <a:off x="7028679" y="284216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7" name="Straight Connector 566"/>
                    <p:cNvCxnSpPr/>
                    <p:nvPr/>
                  </p:nvCxnSpPr>
                  <p:spPr>
                    <a:xfrm flipV="1">
                      <a:off x="6580972" y="293928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31" name="Group 556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4" name="Straight Connector 563"/>
                    <p:cNvCxnSpPr/>
                    <p:nvPr/>
                  </p:nvCxnSpPr>
                  <p:spPr>
                    <a:xfrm flipV="1">
                      <a:off x="7029158" y="284209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5" name="Straight Connector 564"/>
                    <p:cNvCxnSpPr/>
                    <p:nvPr/>
                  </p:nvCxnSpPr>
                  <p:spPr>
                    <a:xfrm flipV="1">
                      <a:off x="6581452" y="293921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32" name="Group 557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2" name="Straight Connector 561"/>
                    <p:cNvCxnSpPr/>
                    <p:nvPr/>
                  </p:nvCxnSpPr>
                  <p:spPr>
                    <a:xfrm flipV="1">
                      <a:off x="7026654" y="284671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3" name="Straight Connector 562"/>
                    <p:cNvCxnSpPr/>
                    <p:nvPr/>
                  </p:nvCxnSpPr>
                  <p:spPr>
                    <a:xfrm flipV="1">
                      <a:off x="6581933" y="293914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33" name="Group 558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0" name="Straight Connector 559"/>
                    <p:cNvCxnSpPr/>
                    <p:nvPr/>
                  </p:nvCxnSpPr>
                  <p:spPr>
                    <a:xfrm flipV="1">
                      <a:off x="7027133" y="284665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1" name="Straight Connector 560"/>
                    <p:cNvCxnSpPr/>
                    <p:nvPr/>
                  </p:nvCxnSpPr>
                  <p:spPr>
                    <a:xfrm flipV="1">
                      <a:off x="6582413" y="293907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797" name="Group 508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798" name="Group 509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52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646" y="2995810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2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646" y="2920616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0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311" y="2922183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1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543" y="2936282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3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348" y="2933149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511" name="Straight Connector 510"/>
                  <p:cNvCxnSpPr/>
                  <p:nvPr/>
                </p:nvCxnSpPr>
                <p:spPr>
                  <a:xfrm flipH="1">
                    <a:off x="6997483" y="2125348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>
                    <a:off x="6875678" y="230393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>
                    <a:off x="6871985" y="236816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>
                    <a:off x="6871985" y="244492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Connector 515"/>
                  <p:cNvCxnSpPr/>
                  <p:nvPr/>
                </p:nvCxnSpPr>
                <p:spPr>
                  <a:xfrm>
                    <a:off x="6868295" y="250914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>
                    <a:off x="6864603" y="2570243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6864603" y="263760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Straight Connector 518"/>
                  <p:cNvCxnSpPr/>
                  <p:nvPr/>
                </p:nvCxnSpPr>
                <p:spPr>
                  <a:xfrm>
                    <a:off x="6860913" y="270653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0" name="Straight Connector 519"/>
                  <p:cNvCxnSpPr/>
                  <p:nvPr/>
                </p:nvCxnSpPr>
                <p:spPr>
                  <a:xfrm>
                    <a:off x="6868295" y="277545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6871985" y="284282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6871985" y="291174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6875678" y="297597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/>
                  <p:cNvCxnSpPr/>
                  <p:nvPr/>
                </p:nvCxnSpPr>
                <p:spPr>
                  <a:xfrm flipH="1">
                    <a:off x="6875678" y="2131614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619" name="Group 638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738" name="Group 639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661" name="Rectangle 660"/>
                  <p:cNvSpPr/>
                  <p:nvPr/>
                </p:nvSpPr>
                <p:spPr>
                  <a:xfrm>
                    <a:off x="6510235" y="3061859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662" name="Straight Connector 661"/>
                  <p:cNvCxnSpPr/>
                  <p:nvPr/>
                </p:nvCxnSpPr>
                <p:spPr>
                  <a:xfrm flipV="1">
                    <a:off x="6847508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477404" y="30712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664" name="Straight Connector 663"/>
                  <p:cNvCxnSpPr/>
                  <p:nvPr/>
                </p:nvCxnSpPr>
                <p:spPr>
                  <a:xfrm flipV="1">
                    <a:off x="6396816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5" name="Rectangle 664"/>
                  <p:cNvSpPr/>
                  <p:nvPr/>
                </p:nvSpPr>
                <p:spPr>
                  <a:xfrm>
                    <a:off x="6817661" y="370256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666" name="Rectangle 665"/>
                  <p:cNvSpPr/>
                  <p:nvPr/>
                </p:nvSpPr>
                <p:spPr>
                  <a:xfrm>
                    <a:off x="6405771" y="3157416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 flipV="1">
                    <a:off x="6847508" y="3804394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766" name="Group 667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6" name="Straight Connector 695"/>
                    <p:cNvCxnSpPr/>
                    <p:nvPr/>
                  </p:nvCxnSpPr>
                  <p:spPr>
                    <a:xfrm flipV="1">
                      <a:off x="7029233" y="284571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7" name="Straight Connector 696"/>
                    <p:cNvCxnSpPr/>
                    <p:nvPr/>
                  </p:nvCxnSpPr>
                  <p:spPr>
                    <a:xfrm flipV="1">
                      <a:off x="6581527" y="293813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67" name="Group 668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4" name="Straight Connector 693"/>
                    <p:cNvCxnSpPr/>
                    <p:nvPr/>
                  </p:nvCxnSpPr>
                  <p:spPr>
                    <a:xfrm flipV="1">
                      <a:off x="7035684" y="284564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5" name="Straight Connector 694"/>
                    <p:cNvCxnSpPr/>
                    <p:nvPr/>
                  </p:nvCxnSpPr>
                  <p:spPr>
                    <a:xfrm flipV="1">
                      <a:off x="6582008" y="2934936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68" name="Group 66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2" name="Straight Connector 691"/>
                    <p:cNvCxnSpPr/>
                    <p:nvPr/>
                  </p:nvCxnSpPr>
                  <p:spPr>
                    <a:xfrm flipV="1">
                      <a:off x="7027208" y="28455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3" name="Straight Connector 692"/>
                    <p:cNvCxnSpPr/>
                    <p:nvPr/>
                  </p:nvCxnSpPr>
                  <p:spPr>
                    <a:xfrm flipV="1">
                      <a:off x="6582488" y="293486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69" name="Group 67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0" name="Straight Connector 689"/>
                    <p:cNvCxnSpPr/>
                    <p:nvPr/>
                  </p:nvCxnSpPr>
                  <p:spPr>
                    <a:xfrm flipV="1">
                      <a:off x="7027688" y="284550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1" name="Straight Connector 690"/>
                    <p:cNvCxnSpPr/>
                    <p:nvPr/>
                  </p:nvCxnSpPr>
                  <p:spPr>
                    <a:xfrm flipV="1">
                      <a:off x="6582967" y="293479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0" name="Group 67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8" name="Straight Connector 687"/>
                    <p:cNvCxnSpPr/>
                    <p:nvPr/>
                  </p:nvCxnSpPr>
                  <p:spPr>
                    <a:xfrm flipV="1">
                      <a:off x="7028167" y="284543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9" name="Straight Connector 688"/>
                    <p:cNvCxnSpPr/>
                    <p:nvPr/>
                  </p:nvCxnSpPr>
                  <p:spPr>
                    <a:xfrm flipV="1">
                      <a:off x="6583447" y="293472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1" name="Group 67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6" name="Straight Connector 685"/>
                    <p:cNvCxnSpPr/>
                    <p:nvPr/>
                  </p:nvCxnSpPr>
                  <p:spPr>
                    <a:xfrm flipV="1">
                      <a:off x="7028649" y="2845365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7" name="Straight Connector 686"/>
                    <p:cNvCxnSpPr/>
                    <p:nvPr/>
                  </p:nvCxnSpPr>
                  <p:spPr>
                    <a:xfrm flipV="1">
                      <a:off x="6589897" y="2939356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2" name="Group 673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4" name="Straight Connector 683"/>
                    <p:cNvCxnSpPr/>
                    <p:nvPr/>
                  </p:nvCxnSpPr>
                  <p:spPr>
                    <a:xfrm flipV="1">
                      <a:off x="7029128" y="2842161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5" name="Straight Connector 684"/>
                    <p:cNvCxnSpPr/>
                    <p:nvPr/>
                  </p:nvCxnSpPr>
                  <p:spPr>
                    <a:xfrm flipV="1">
                      <a:off x="6581422" y="293928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3" name="Group 674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2" name="Straight Connector 681"/>
                    <p:cNvCxnSpPr/>
                    <p:nvPr/>
                  </p:nvCxnSpPr>
                  <p:spPr>
                    <a:xfrm flipV="1">
                      <a:off x="7029607" y="2842092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3" name="Straight Connector 682"/>
                    <p:cNvCxnSpPr/>
                    <p:nvPr/>
                  </p:nvCxnSpPr>
                  <p:spPr>
                    <a:xfrm flipV="1">
                      <a:off x="6581901" y="2939217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4" name="Group 675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0" name="Straight Connector 679"/>
                    <p:cNvCxnSpPr/>
                    <p:nvPr/>
                  </p:nvCxnSpPr>
                  <p:spPr>
                    <a:xfrm flipV="1">
                      <a:off x="7027105" y="284672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1" name="Straight Connector 680"/>
                    <p:cNvCxnSpPr/>
                    <p:nvPr/>
                  </p:nvCxnSpPr>
                  <p:spPr>
                    <a:xfrm flipV="1">
                      <a:off x="6582382" y="2939147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5" name="Group 676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78" name="Straight Connector 677"/>
                    <p:cNvCxnSpPr/>
                    <p:nvPr/>
                  </p:nvCxnSpPr>
                  <p:spPr>
                    <a:xfrm flipV="1">
                      <a:off x="7027584" y="284665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9" name="Straight Connector 678"/>
                    <p:cNvCxnSpPr/>
                    <p:nvPr/>
                  </p:nvCxnSpPr>
                  <p:spPr>
                    <a:xfrm flipV="1">
                      <a:off x="6582862" y="2939078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739" name="Group 640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740" name="Group 641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65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3586" y="2995812"/>
                      <a:ext cx="542590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3586" y="2920618"/>
                      <a:ext cx="668087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869" y="292218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1098" y="2936284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6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906" y="293315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643" name="Straight Connector 642"/>
                  <p:cNvCxnSpPr/>
                  <p:nvPr/>
                </p:nvCxnSpPr>
                <p:spPr>
                  <a:xfrm flipH="1">
                    <a:off x="6998041" y="2125350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876233" y="230393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872543" y="236816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872543" y="244492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Straight Connector 646"/>
                  <p:cNvCxnSpPr/>
                  <p:nvPr/>
                </p:nvCxnSpPr>
                <p:spPr>
                  <a:xfrm>
                    <a:off x="6868851" y="250915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Straight Connector 647"/>
                  <p:cNvCxnSpPr/>
                  <p:nvPr/>
                </p:nvCxnSpPr>
                <p:spPr>
                  <a:xfrm>
                    <a:off x="6865161" y="2570245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Straight Connector 648"/>
                  <p:cNvCxnSpPr/>
                  <p:nvPr/>
                </p:nvCxnSpPr>
                <p:spPr>
                  <a:xfrm>
                    <a:off x="6865161" y="263760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Straight Connector 649"/>
                  <p:cNvCxnSpPr/>
                  <p:nvPr/>
                </p:nvCxnSpPr>
                <p:spPr>
                  <a:xfrm>
                    <a:off x="6861469" y="270653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868851" y="277546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872543" y="284282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872543" y="291174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876233" y="297597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Straight Connector 654"/>
                  <p:cNvCxnSpPr/>
                  <p:nvPr/>
                </p:nvCxnSpPr>
                <p:spPr>
                  <a:xfrm flipH="1">
                    <a:off x="6876233" y="2131616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620" name="Group 697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680" name="Group 698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720" name="Rectangle 719"/>
                  <p:cNvSpPr/>
                  <p:nvPr/>
                </p:nvSpPr>
                <p:spPr>
                  <a:xfrm>
                    <a:off x="6509637" y="3061859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21" name="Straight Connector 720"/>
                  <p:cNvCxnSpPr/>
                  <p:nvPr/>
                </p:nvCxnSpPr>
                <p:spPr>
                  <a:xfrm flipV="1">
                    <a:off x="6846909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2" name="Rectangle 721"/>
                  <p:cNvSpPr/>
                  <p:nvPr/>
                </p:nvSpPr>
                <p:spPr>
                  <a:xfrm>
                    <a:off x="6476804" y="30712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23" name="Straight Connector 722"/>
                  <p:cNvCxnSpPr/>
                  <p:nvPr/>
                </p:nvCxnSpPr>
                <p:spPr>
                  <a:xfrm flipV="1">
                    <a:off x="6396218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4" name="Rectangle 723"/>
                  <p:cNvSpPr/>
                  <p:nvPr/>
                </p:nvSpPr>
                <p:spPr>
                  <a:xfrm>
                    <a:off x="6817061" y="370256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25" name="Rectangle 724"/>
                  <p:cNvSpPr/>
                  <p:nvPr/>
                </p:nvSpPr>
                <p:spPr>
                  <a:xfrm>
                    <a:off x="6405171" y="3157416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26" name="Straight Connector 725"/>
                  <p:cNvCxnSpPr/>
                  <p:nvPr/>
                </p:nvCxnSpPr>
                <p:spPr>
                  <a:xfrm flipV="1">
                    <a:off x="6846909" y="3804394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708" name="Group 726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55" name="Straight Connector 754"/>
                    <p:cNvCxnSpPr/>
                    <p:nvPr/>
                  </p:nvCxnSpPr>
                  <p:spPr>
                    <a:xfrm flipV="1">
                      <a:off x="7028633" y="284571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6" name="Straight Connector 755"/>
                    <p:cNvCxnSpPr/>
                    <p:nvPr/>
                  </p:nvCxnSpPr>
                  <p:spPr>
                    <a:xfrm flipV="1">
                      <a:off x="6580927" y="293813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09" name="Group 727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53" name="Straight Connector 752"/>
                    <p:cNvCxnSpPr/>
                    <p:nvPr/>
                  </p:nvCxnSpPr>
                  <p:spPr>
                    <a:xfrm flipV="1">
                      <a:off x="7029115" y="284564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4" name="Straight Connector 753"/>
                    <p:cNvCxnSpPr/>
                    <p:nvPr/>
                  </p:nvCxnSpPr>
                  <p:spPr>
                    <a:xfrm flipV="1">
                      <a:off x="6581409" y="29349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0" name="Group 728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51" name="Straight Connector 750"/>
                    <p:cNvCxnSpPr/>
                    <p:nvPr/>
                  </p:nvCxnSpPr>
                  <p:spPr>
                    <a:xfrm flipV="1">
                      <a:off x="7026610" y="28455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2" name="Straight Connector 751"/>
                    <p:cNvCxnSpPr/>
                    <p:nvPr/>
                  </p:nvCxnSpPr>
                  <p:spPr>
                    <a:xfrm flipV="1">
                      <a:off x="6581888" y="293486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1" name="Group 729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9" name="Straight Connector 748"/>
                    <p:cNvCxnSpPr/>
                    <p:nvPr/>
                  </p:nvCxnSpPr>
                  <p:spPr>
                    <a:xfrm flipV="1">
                      <a:off x="7027090" y="284550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0" name="Straight Connector 749"/>
                    <p:cNvCxnSpPr/>
                    <p:nvPr/>
                  </p:nvCxnSpPr>
                  <p:spPr>
                    <a:xfrm flipV="1">
                      <a:off x="6582367" y="293479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2" name="Group 730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7" name="Straight Connector 746"/>
                    <p:cNvCxnSpPr/>
                    <p:nvPr/>
                  </p:nvCxnSpPr>
                  <p:spPr>
                    <a:xfrm flipV="1">
                      <a:off x="7027569" y="284543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8" name="Straight Connector 747"/>
                    <p:cNvCxnSpPr/>
                    <p:nvPr/>
                  </p:nvCxnSpPr>
                  <p:spPr>
                    <a:xfrm flipV="1">
                      <a:off x="6582847" y="293472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3" name="Group 731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5" name="Straight Connector 744"/>
                    <p:cNvCxnSpPr/>
                    <p:nvPr/>
                  </p:nvCxnSpPr>
                  <p:spPr>
                    <a:xfrm flipV="1">
                      <a:off x="7028051" y="2845365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6" name="Straight Connector 745"/>
                    <p:cNvCxnSpPr/>
                    <p:nvPr/>
                  </p:nvCxnSpPr>
                  <p:spPr>
                    <a:xfrm flipV="1">
                      <a:off x="6583328" y="293935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4" name="Group 732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3" name="Straight Connector 742"/>
                    <p:cNvCxnSpPr/>
                    <p:nvPr/>
                  </p:nvCxnSpPr>
                  <p:spPr>
                    <a:xfrm flipV="1">
                      <a:off x="7028530" y="2842161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4" name="Straight Connector 743"/>
                    <p:cNvCxnSpPr/>
                    <p:nvPr/>
                  </p:nvCxnSpPr>
                  <p:spPr>
                    <a:xfrm flipV="1">
                      <a:off x="6580824" y="293928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5" name="Group 733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1" name="Straight Connector 740"/>
                    <p:cNvCxnSpPr/>
                    <p:nvPr/>
                  </p:nvCxnSpPr>
                  <p:spPr>
                    <a:xfrm flipV="1">
                      <a:off x="7029010" y="284209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2" name="Straight Connector 741"/>
                    <p:cNvCxnSpPr/>
                    <p:nvPr/>
                  </p:nvCxnSpPr>
                  <p:spPr>
                    <a:xfrm flipV="1">
                      <a:off x="6581303" y="2939217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6" name="Group 734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39" name="Straight Connector 738"/>
                    <p:cNvCxnSpPr/>
                    <p:nvPr/>
                  </p:nvCxnSpPr>
                  <p:spPr>
                    <a:xfrm flipV="1">
                      <a:off x="7026505" y="284672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0" name="Straight Connector 739"/>
                    <p:cNvCxnSpPr/>
                    <p:nvPr/>
                  </p:nvCxnSpPr>
                  <p:spPr>
                    <a:xfrm flipV="1">
                      <a:off x="6581785" y="2939147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7" name="Group 735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37" name="Straight Connector 736"/>
                    <p:cNvCxnSpPr/>
                    <p:nvPr/>
                  </p:nvCxnSpPr>
                  <p:spPr>
                    <a:xfrm flipV="1">
                      <a:off x="7026985" y="284665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8" name="Straight Connector 737"/>
                    <p:cNvCxnSpPr/>
                    <p:nvPr/>
                  </p:nvCxnSpPr>
                  <p:spPr>
                    <a:xfrm flipV="1">
                      <a:off x="6582264" y="2939078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681" name="Group 699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682" name="Group 700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715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463" y="2995812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6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463" y="2920618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7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127" y="292218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8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359" y="2936284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9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164" y="293315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702" name="Straight Connector 701"/>
                  <p:cNvCxnSpPr/>
                  <p:nvPr/>
                </p:nvCxnSpPr>
                <p:spPr>
                  <a:xfrm flipH="1">
                    <a:off x="6997299" y="2125350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Straight Connector 702"/>
                  <p:cNvCxnSpPr/>
                  <p:nvPr/>
                </p:nvCxnSpPr>
                <p:spPr>
                  <a:xfrm>
                    <a:off x="6875494" y="230393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Straight Connector 703"/>
                  <p:cNvCxnSpPr/>
                  <p:nvPr/>
                </p:nvCxnSpPr>
                <p:spPr>
                  <a:xfrm>
                    <a:off x="6871802" y="236816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Straight Connector 704"/>
                  <p:cNvCxnSpPr/>
                  <p:nvPr/>
                </p:nvCxnSpPr>
                <p:spPr>
                  <a:xfrm>
                    <a:off x="6871802" y="244492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Straight Connector 705"/>
                  <p:cNvCxnSpPr/>
                  <p:nvPr/>
                </p:nvCxnSpPr>
                <p:spPr>
                  <a:xfrm>
                    <a:off x="6868112" y="250915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Straight Connector 706"/>
                  <p:cNvCxnSpPr/>
                  <p:nvPr/>
                </p:nvCxnSpPr>
                <p:spPr>
                  <a:xfrm>
                    <a:off x="6864420" y="2570245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Straight Connector 707"/>
                  <p:cNvCxnSpPr/>
                  <p:nvPr/>
                </p:nvCxnSpPr>
                <p:spPr>
                  <a:xfrm>
                    <a:off x="6864420" y="263760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Straight Connector 708"/>
                  <p:cNvCxnSpPr/>
                  <p:nvPr/>
                </p:nvCxnSpPr>
                <p:spPr>
                  <a:xfrm>
                    <a:off x="6860730" y="270653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/>
                  <p:cNvCxnSpPr/>
                  <p:nvPr/>
                </p:nvCxnSpPr>
                <p:spPr>
                  <a:xfrm>
                    <a:off x="6868112" y="277546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Straight Connector 710"/>
                  <p:cNvCxnSpPr/>
                  <p:nvPr/>
                </p:nvCxnSpPr>
                <p:spPr>
                  <a:xfrm>
                    <a:off x="6871802" y="284282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2" name="Straight Connector 711"/>
                  <p:cNvCxnSpPr/>
                  <p:nvPr/>
                </p:nvCxnSpPr>
                <p:spPr>
                  <a:xfrm>
                    <a:off x="6871802" y="291174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Straight Connector 712"/>
                  <p:cNvCxnSpPr/>
                  <p:nvPr/>
                </p:nvCxnSpPr>
                <p:spPr>
                  <a:xfrm>
                    <a:off x="6875494" y="297597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Straight Connector 713"/>
                  <p:cNvCxnSpPr/>
                  <p:nvPr/>
                </p:nvCxnSpPr>
                <p:spPr>
                  <a:xfrm flipH="1">
                    <a:off x="6875494" y="2131616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621" name="Group 756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622" name="Group 757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779" name="Rectangle 778"/>
                  <p:cNvSpPr/>
                  <p:nvPr/>
                </p:nvSpPr>
                <p:spPr>
                  <a:xfrm>
                    <a:off x="6509037" y="3061859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80" name="Straight Connector 779"/>
                  <p:cNvCxnSpPr/>
                  <p:nvPr/>
                </p:nvCxnSpPr>
                <p:spPr>
                  <a:xfrm flipV="1">
                    <a:off x="6846311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1" name="Rectangle 780"/>
                  <p:cNvSpPr/>
                  <p:nvPr/>
                </p:nvSpPr>
                <p:spPr>
                  <a:xfrm>
                    <a:off x="6476206" y="30712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82" name="Straight Connector 781"/>
                  <p:cNvCxnSpPr/>
                  <p:nvPr/>
                </p:nvCxnSpPr>
                <p:spPr>
                  <a:xfrm flipV="1">
                    <a:off x="6395618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3" name="Rectangle 782"/>
                  <p:cNvSpPr/>
                  <p:nvPr/>
                </p:nvSpPr>
                <p:spPr>
                  <a:xfrm>
                    <a:off x="6816464" y="370256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84" name="Rectangle 783"/>
                  <p:cNvSpPr/>
                  <p:nvPr/>
                </p:nvSpPr>
                <p:spPr>
                  <a:xfrm>
                    <a:off x="6404573" y="3157416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85" name="Straight Connector 784"/>
                  <p:cNvCxnSpPr/>
                  <p:nvPr/>
                </p:nvCxnSpPr>
                <p:spPr>
                  <a:xfrm flipV="1">
                    <a:off x="6846311" y="3804394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650" name="Group 785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14" name="Straight Connector 813"/>
                    <p:cNvCxnSpPr/>
                    <p:nvPr/>
                  </p:nvCxnSpPr>
                  <p:spPr>
                    <a:xfrm flipV="1">
                      <a:off x="7028036" y="284571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5" name="Straight Connector 814"/>
                    <p:cNvCxnSpPr/>
                    <p:nvPr/>
                  </p:nvCxnSpPr>
                  <p:spPr>
                    <a:xfrm flipV="1">
                      <a:off x="6574360" y="293813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1" name="Group 786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12" name="Straight Connector 811"/>
                    <p:cNvCxnSpPr/>
                    <p:nvPr/>
                  </p:nvCxnSpPr>
                  <p:spPr>
                    <a:xfrm flipV="1">
                      <a:off x="7028517" y="284564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3" name="Straight Connector 812"/>
                    <p:cNvCxnSpPr/>
                    <p:nvPr/>
                  </p:nvCxnSpPr>
                  <p:spPr>
                    <a:xfrm flipV="1">
                      <a:off x="6580811" y="29349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2" name="Group 787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10" name="Straight Connector 809"/>
                    <p:cNvCxnSpPr/>
                    <p:nvPr/>
                  </p:nvCxnSpPr>
                  <p:spPr>
                    <a:xfrm flipV="1">
                      <a:off x="7020041" y="28455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1" name="Straight Connector 810"/>
                    <p:cNvCxnSpPr/>
                    <p:nvPr/>
                  </p:nvCxnSpPr>
                  <p:spPr>
                    <a:xfrm flipV="1">
                      <a:off x="6581290" y="2934866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3" name="Group 788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8" name="Straight Connector 807"/>
                    <p:cNvCxnSpPr/>
                    <p:nvPr/>
                  </p:nvCxnSpPr>
                  <p:spPr>
                    <a:xfrm flipV="1">
                      <a:off x="7026490" y="284550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9" name="Straight Connector 808"/>
                    <p:cNvCxnSpPr/>
                    <p:nvPr/>
                  </p:nvCxnSpPr>
                  <p:spPr>
                    <a:xfrm flipV="1">
                      <a:off x="6581770" y="293479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4" name="Group 789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6" name="Straight Connector 805"/>
                    <p:cNvCxnSpPr/>
                    <p:nvPr/>
                  </p:nvCxnSpPr>
                  <p:spPr>
                    <a:xfrm flipV="1">
                      <a:off x="7026970" y="284543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7" name="Straight Connector 806"/>
                    <p:cNvCxnSpPr/>
                    <p:nvPr/>
                  </p:nvCxnSpPr>
                  <p:spPr>
                    <a:xfrm flipV="1">
                      <a:off x="6582249" y="293472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5" name="Group 790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4" name="Straight Connector 803"/>
                    <p:cNvCxnSpPr/>
                    <p:nvPr/>
                  </p:nvCxnSpPr>
                  <p:spPr>
                    <a:xfrm flipV="1">
                      <a:off x="7027451" y="2845365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5" name="Straight Connector 804"/>
                    <p:cNvCxnSpPr/>
                    <p:nvPr/>
                  </p:nvCxnSpPr>
                  <p:spPr>
                    <a:xfrm flipV="1">
                      <a:off x="6582730" y="293935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6" name="Group 791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2" name="Straight Connector 801"/>
                    <p:cNvCxnSpPr/>
                    <p:nvPr/>
                  </p:nvCxnSpPr>
                  <p:spPr>
                    <a:xfrm flipV="1">
                      <a:off x="7027930" y="2842161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3" name="Straight Connector 802"/>
                    <p:cNvCxnSpPr/>
                    <p:nvPr/>
                  </p:nvCxnSpPr>
                  <p:spPr>
                    <a:xfrm flipV="1">
                      <a:off x="6574255" y="2939286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7" name="Group 792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0" name="Straight Connector 799"/>
                    <p:cNvCxnSpPr/>
                    <p:nvPr/>
                  </p:nvCxnSpPr>
                  <p:spPr>
                    <a:xfrm flipV="1">
                      <a:off x="7028410" y="284209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1" name="Straight Connector 800"/>
                    <p:cNvCxnSpPr/>
                    <p:nvPr/>
                  </p:nvCxnSpPr>
                  <p:spPr>
                    <a:xfrm flipV="1">
                      <a:off x="6580703" y="2939217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8" name="Group 793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98" name="Straight Connector 797"/>
                    <p:cNvCxnSpPr/>
                    <p:nvPr/>
                  </p:nvCxnSpPr>
                  <p:spPr>
                    <a:xfrm flipV="1">
                      <a:off x="7019938" y="284672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9" name="Straight Connector 798"/>
                    <p:cNvCxnSpPr/>
                    <p:nvPr/>
                  </p:nvCxnSpPr>
                  <p:spPr>
                    <a:xfrm flipV="1">
                      <a:off x="6581185" y="2939147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9" name="Group 794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96" name="Straight Connector 795"/>
                    <p:cNvCxnSpPr/>
                    <p:nvPr/>
                  </p:nvCxnSpPr>
                  <p:spPr>
                    <a:xfrm flipV="1">
                      <a:off x="7026387" y="284665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7" name="Straight Connector 796"/>
                    <p:cNvCxnSpPr/>
                    <p:nvPr/>
                  </p:nvCxnSpPr>
                  <p:spPr>
                    <a:xfrm flipV="1">
                      <a:off x="6581664" y="2939078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623" name="Group 758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624" name="Group 759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774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723" y="2995812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5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723" y="2920618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6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387" y="292218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7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9617" y="2936284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8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424" y="293315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761" name="Straight Connector 760"/>
                  <p:cNvCxnSpPr/>
                  <p:nvPr/>
                </p:nvCxnSpPr>
                <p:spPr>
                  <a:xfrm flipH="1">
                    <a:off x="6996560" y="2125350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Straight Connector 761"/>
                  <p:cNvCxnSpPr/>
                  <p:nvPr/>
                </p:nvCxnSpPr>
                <p:spPr>
                  <a:xfrm>
                    <a:off x="6874752" y="230393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3" name="Straight Connector 762"/>
                  <p:cNvCxnSpPr/>
                  <p:nvPr/>
                </p:nvCxnSpPr>
                <p:spPr>
                  <a:xfrm>
                    <a:off x="6871062" y="236816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4" name="Straight Connector 763"/>
                  <p:cNvCxnSpPr/>
                  <p:nvPr/>
                </p:nvCxnSpPr>
                <p:spPr>
                  <a:xfrm>
                    <a:off x="6871062" y="244492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5" name="Straight Connector 764"/>
                  <p:cNvCxnSpPr/>
                  <p:nvPr/>
                </p:nvCxnSpPr>
                <p:spPr>
                  <a:xfrm>
                    <a:off x="6867370" y="250915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6" name="Straight Connector 765"/>
                  <p:cNvCxnSpPr/>
                  <p:nvPr/>
                </p:nvCxnSpPr>
                <p:spPr>
                  <a:xfrm>
                    <a:off x="6863680" y="2570245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Straight Connector 766"/>
                  <p:cNvCxnSpPr/>
                  <p:nvPr/>
                </p:nvCxnSpPr>
                <p:spPr>
                  <a:xfrm>
                    <a:off x="6863680" y="263760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Straight Connector 767"/>
                  <p:cNvCxnSpPr/>
                  <p:nvPr/>
                </p:nvCxnSpPr>
                <p:spPr>
                  <a:xfrm>
                    <a:off x="6859988" y="270653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Straight Connector 768"/>
                  <p:cNvCxnSpPr/>
                  <p:nvPr/>
                </p:nvCxnSpPr>
                <p:spPr>
                  <a:xfrm>
                    <a:off x="6867370" y="277546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Straight Connector 769"/>
                  <p:cNvCxnSpPr/>
                  <p:nvPr/>
                </p:nvCxnSpPr>
                <p:spPr>
                  <a:xfrm>
                    <a:off x="6871062" y="284282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Straight Connector 770"/>
                  <p:cNvCxnSpPr/>
                  <p:nvPr/>
                </p:nvCxnSpPr>
                <p:spPr>
                  <a:xfrm>
                    <a:off x="6871062" y="291174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Straight Connector 771"/>
                  <p:cNvCxnSpPr/>
                  <p:nvPr/>
                </p:nvCxnSpPr>
                <p:spPr>
                  <a:xfrm>
                    <a:off x="6874752" y="297597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Straight Connector 772"/>
                  <p:cNvCxnSpPr/>
                  <p:nvPr/>
                </p:nvCxnSpPr>
                <p:spPr>
                  <a:xfrm flipH="1">
                    <a:off x="6874752" y="2131616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5836" name="Group 815"/>
            <p:cNvGrpSpPr>
              <a:grpSpLocks/>
            </p:cNvGrpSpPr>
            <p:nvPr/>
          </p:nvGrpSpPr>
          <p:grpSpPr bwMode="auto">
            <a:xfrm>
              <a:off x="2267009" y="2732231"/>
              <a:ext cx="1470209" cy="1869141"/>
              <a:chOff x="916173" y="4038600"/>
              <a:chExt cx="1470209" cy="1869141"/>
            </a:xfrm>
          </p:grpSpPr>
          <p:grpSp>
            <p:nvGrpSpPr>
              <p:cNvPr id="206367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1058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0" y="1500"/>
                  <a:ext cx="498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59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0" y="1368"/>
                  <a:ext cx="666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60" name="Freeform 190"/>
                <p:cNvSpPr>
                  <a:spLocks/>
                </p:cNvSpPr>
                <p:nvPr/>
              </p:nvSpPr>
              <p:spPr bwMode="auto">
                <a:xfrm>
                  <a:off x="4907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61" name="Freeform 191"/>
                <p:cNvSpPr>
                  <a:spLocks/>
                </p:cNvSpPr>
                <p:nvPr/>
              </p:nvSpPr>
              <p:spPr bwMode="auto">
                <a:xfrm>
                  <a:off x="4475" y="1395"/>
                  <a:ext cx="509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62" name="Freeform 192"/>
                <p:cNvSpPr>
                  <a:spLocks/>
                </p:cNvSpPr>
                <p:nvPr/>
              </p:nvSpPr>
              <p:spPr bwMode="auto">
                <a:xfrm>
                  <a:off x="4593" y="1391"/>
                  <a:ext cx="296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18" name="Straight Connector 817"/>
              <p:cNvCxnSpPr/>
              <p:nvPr/>
            </p:nvCxnSpPr>
            <p:spPr>
              <a:xfrm flipH="1">
                <a:off x="1180779" y="4381699"/>
                <a:ext cx="357149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Connector 818"/>
              <p:cNvCxnSpPr>
                <a:stCxn id="1058" idx="2"/>
              </p:cNvCxnSpPr>
              <p:nvPr/>
            </p:nvCxnSpPr>
            <p:spPr>
              <a:xfrm flipH="1">
                <a:off x="1485547" y="4391220"/>
                <a:ext cx="203178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/>
              <p:cNvCxnSpPr/>
              <p:nvPr/>
            </p:nvCxnSpPr>
            <p:spPr>
              <a:xfrm>
                <a:off x="1804600" y="4395981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/>
              <p:cNvCxnSpPr>
                <a:endCxn id="843" idx="0"/>
              </p:cNvCxnSpPr>
              <p:nvPr/>
            </p:nvCxnSpPr>
            <p:spPr>
              <a:xfrm>
                <a:off x="1944285" y="4419784"/>
                <a:ext cx="274609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372" name="Group 821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550" name="Group 999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021" name="Rectangle 1020"/>
                  <p:cNvSpPr/>
                  <p:nvPr/>
                </p:nvSpPr>
                <p:spPr>
                  <a:xfrm>
                    <a:off x="6508516" y="3062346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2" name="Straight Connector 1021"/>
                  <p:cNvCxnSpPr/>
                  <p:nvPr/>
                </p:nvCxnSpPr>
                <p:spPr>
                  <a:xfrm flipV="1">
                    <a:off x="6845790" y="3062346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3" name="Rectangle 1022"/>
                  <p:cNvSpPr/>
                  <p:nvPr/>
                </p:nvSpPr>
                <p:spPr>
                  <a:xfrm>
                    <a:off x="6475686" y="3071745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4" name="Straight Connector 1023"/>
                  <p:cNvCxnSpPr/>
                  <p:nvPr/>
                </p:nvCxnSpPr>
                <p:spPr>
                  <a:xfrm flipV="1">
                    <a:off x="6395097" y="3062346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5" name="Rectangle 1024"/>
                  <p:cNvSpPr/>
                  <p:nvPr/>
                </p:nvSpPr>
                <p:spPr>
                  <a:xfrm>
                    <a:off x="6815943" y="37030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26" name="Rectangle 1025"/>
                  <p:cNvSpPr/>
                  <p:nvPr/>
                </p:nvSpPr>
                <p:spPr>
                  <a:xfrm>
                    <a:off x="6404052" y="3157905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7" name="Straight Connector 1026"/>
                  <p:cNvCxnSpPr/>
                  <p:nvPr/>
                </p:nvCxnSpPr>
                <p:spPr>
                  <a:xfrm flipV="1">
                    <a:off x="6845790" y="3804882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578" name="Group 1027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6" name="Straight Connector 1055"/>
                    <p:cNvCxnSpPr/>
                    <p:nvPr/>
                  </p:nvCxnSpPr>
                  <p:spPr>
                    <a:xfrm flipV="1">
                      <a:off x="7027515" y="284620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7" name="Straight Connector 1056"/>
                    <p:cNvCxnSpPr/>
                    <p:nvPr/>
                  </p:nvCxnSpPr>
                  <p:spPr>
                    <a:xfrm flipV="1">
                      <a:off x="6573839" y="2938626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79" name="Group 1028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4" name="Straight Connector 1053"/>
                    <p:cNvCxnSpPr/>
                    <p:nvPr/>
                  </p:nvCxnSpPr>
                  <p:spPr>
                    <a:xfrm flipV="1">
                      <a:off x="7027996" y="284613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5" name="Straight Connector 1054"/>
                    <p:cNvCxnSpPr/>
                    <p:nvPr/>
                  </p:nvCxnSpPr>
                  <p:spPr>
                    <a:xfrm flipV="1">
                      <a:off x="6574320" y="2938557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0" name="Group 102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2" name="Straight Connector 1051"/>
                    <p:cNvCxnSpPr/>
                    <p:nvPr/>
                  </p:nvCxnSpPr>
                  <p:spPr>
                    <a:xfrm flipV="1">
                      <a:off x="7019520" y="284606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3" name="Straight Connector 1052"/>
                    <p:cNvCxnSpPr/>
                    <p:nvPr/>
                  </p:nvCxnSpPr>
                  <p:spPr>
                    <a:xfrm flipV="1">
                      <a:off x="6580769" y="2938487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1" name="Group 103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0" name="Straight Connector 1049"/>
                    <p:cNvCxnSpPr/>
                    <p:nvPr/>
                  </p:nvCxnSpPr>
                  <p:spPr>
                    <a:xfrm flipV="1">
                      <a:off x="7020000" y="284599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1" name="Straight Connector 1050"/>
                    <p:cNvCxnSpPr/>
                    <p:nvPr/>
                  </p:nvCxnSpPr>
                  <p:spPr>
                    <a:xfrm flipV="1">
                      <a:off x="6581249" y="2938417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2" name="Group 103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8" name="Straight Connector 1047"/>
                    <p:cNvCxnSpPr/>
                    <p:nvPr/>
                  </p:nvCxnSpPr>
                  <p:spPr>
                    <a:xfrm flipV="1">
                      <a:off x="7026449" y="284592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9" name="Straight Connector 1048"/>
                    <p:cNvCxnSpPr/>
                    <p:nvPr/>
                  </p:nvCxnSpPr>
                  <p:spPr>
                    <a:xfrm flipV="1">
                      <a:off x="6581728" y="2938348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3" name="Group 103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6" name="Straight Connector 1045"/>
                    <p:cNvCxnSpPr/>
                    <p:nvPr/>
                  </p:nvCxnSpPr>
                  <p:spPr>
                    <a:xfrm flipV="1">
                      <a:off x="7026930" y="284585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7" name="Straight Connector 1046"/>
                    <p:cNvCxnSpPr/>
                    <p:nvPr/>
                  </p:nvCxnSpPr>
                  <p:spPr>
                    <a:xfrm flipV="1">
                      <a:off x="6582209" y="2942977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4" name="Group 1033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4" name="Straight Connector 1043"/>
                    <p:cNvCxnSpPr/>
                    <p:nvPr/>
                  </p:nvCxnSpPr>
                  <p:spPr>
                    <a:xfrm flipV="1">
                      <a:off x="7027410" y="284578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5" name="Straight Connector 1044"/>
                    <p:cNvCxnSpPr/>
                    <p:nvPr/>
                  </p:nvCxnSpPr>
                  <p:spPr>
                    <a:xfrm flipV="1">
                      <a:off x="6573734" y="2942907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5" name="Group 1034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2" name="Straight Connector 1041"/>
                    <p:cNvCxnSpPr/>
                    <p:nvPr/>
                  </p:nvCxnSpPr>
                  <p:spPr>
                    <a:xfrm flipV="1">
                      <a:off x="7027889" y="2845713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3" name="Straight Connector 1042"/>
                    <p:cNvCxnSpPr/>
                    <p:nvPr/>
                  </p:nvCxnSpPr>
                  <p:spPr>
                    <a:xfrm flipV="1">
                      <a:off x="6574213" y="294283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6" name="Group 1035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0" name="Straight Connector 1039"/>
                    <p:cNvCxnSpPr/>
                    <p:nvPr/>
                  </p:nvCxnSpPr>
                  <p:spPr>
                    <a:xfrm flipV="1">
                      <a:off x="7019417" y="2850343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1" name="Straight Connector 1040"/>
                    <p:cNvCxnSpPr/>
                    <p:nvPr/>
                  </p:nvCxnSpPr>
                  <p:spPr>
                    <a:xfrm flipV="1">
                      <a:off x="6580664" y="2939635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7" name="Group 1036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38" name="Straight Connector 1037"/>
                    <p:cNvCxnSpPr/>
                    <p:nvPr/>
                  </p:nvCxnSpPr>
                  <p:spPr>
                    <a:xfrm flipV="1">
                      <a:off x="7019897" y="28502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9" name="Straight Connector 1038"/>
                    <p:cNvCxnSpPr/>
                    <p:nvPr/>
                  </p:nvCxnSpPr>
                  <p:spPr>
                    <a:xfrm flipV="1">
                      <a:off x="6581143" y="2939566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551" name="Group 1000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552" name="Group 1001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01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079" y="2996300"/>
                      <a:ext cx="549972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079" y="2921107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7743" y="2922673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8973" y="2936772"/>
                      <a:ext cx="524136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0780" y="2933639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003" name="Straight Connector 1002"/>
                  <p:cNvCxnSpPr/>
                  <p:nvPr/>
                </p:nvCxnSpPr>
                <p:spPr>
                  <a:xfrm flipH="1">
                    <a:off x="6995916" y="2125837"/>
                    <a:ext cx="11072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4" name="Straight Connector 1003"/>
                  <p:cNvCxnSpPr/>
                  <p:nvPr/>
                </p:nvCxnSpPr>
                <p:spPr>
                  <a:xfrm>
                    <a:off x="6874108" y="230442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5" name="Straight Connector 1004"/>
                  <p:cNvCxnSpPr/>
                  <p:nvPr/>
                </p:nvCxnSpPr>
                <p:spPr>
                  <a:xfrm>
                    <a:off x="6870418" y="236865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6" name="Straight Connector 1005"/>
                  <p:cNvCxnSpPr/>
                  <p:nvPr/>
                </p:nvCxnSpPr>
                <p:spPr>
                  <a:xfrm>
                    <a:off x="6870418" y="244541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7" name="Straight Connector 1006"/>
                  <p:cNvCxnSpPr/>
                  <p:nvPr/>
                </p:nvCxnSpPr>
                <p:spPr>
                  <a:xfrm>
                    <a:off x="6866726" y="250963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8" name="Straight Connector 1007"/>
                  <p:cNvCxnSpPr/>
                  <p:nvPr/>
                </p:nvCxnSpPr>
                <p:spPr>
                  <a:xfrm>
                    <a:off x="6863036" y="2570732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9" name="Straight Connector 1008"/>
                  <p:cNvCxnSpPr/>
                  <p:nvPr/>
                </p:nvCxnSpPr>
                <p:spPr>
                  <a:xfrm>
                    <a:off x="6863036" y="263809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0" name="Straight Connector 1009"/>
                  <p:cNvCxnSpPr/>
                  <p:nvPr/>
                </p:nvCxnSpPr>
                <p:spPr>
                  <a:xfrm>
                    <a:off x="6859344" y="270702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1" name="Straight Connector 1010"/>
                  <p:cNvCxnSpPr/>
                  <p:nvPr/>
                </p:nvCxnSpPr>
                <p:spPr>
                  <a:xfrm>
                    <a:off x="6866726" y="277594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2" name="Straight Connector 1011"/>
                  <p:cNvCxnSpPr/>
                  <p:nvPr/>
                </p:nvCxnSpPr>
                <p:spPr>
                  <a:xfrm>
                    <a:off x="6870418" y="284330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3" name="Straight Connector 1012"/>
                  <p:cNvCxnSpPr/>
                  <p:nvPr/>
                </p:nvCxnSpPr>
                <p:spPr>
                  <a:xfrm>
                    <a:off x="6870418" y="291223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4" name="Straight Connector 1013"/>
                  <p:cNvCxnSpPr/>
                  <p:nvPr/>
                </p:nvCxnSpPr>
                <p:spPr>
                  <a:xfrm>
                    <a:off x="6874108" y="297646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5" name="Straight Connector 1014"/>
                  <p:cNvCxnSpPr/>
                  <p:nvPr/>
                </p:nvCxnSpPr>
                <p:spPr>
                  <a:xfrm flipH="1">
                    <a:off x="6874108" y="2132103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373" name="Group 822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492" name="Group 941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963" name="Rectangle 962"/>
                  <p:cNvSpPr/>
                  <p:nvPr/>
                </p:nvSpPr>
                <p:spPr>
                  <a:xfrm>
                    <a:off x="6508968" y="3062348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4" name="Straight Connector 963"/>
                  <p:cNvCxnSpPr/>
                  <p:nvPr/>
                </p:nvCxnSpPr>
                <p:spPr>
                  <a:xfrm flipV="1">
                    <a:off x="6846239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5" name="Rectangle 964"/>
                  <p:cNvSpPr/>
                  <p:nvPr/>
                </p:nvSpPr>
                <p:spPr>
                  <a:xfrm>
                    <a:off x="6476135" y="307174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6" name="Straight Connector 965"/>
                  <p:cNvCxnSpPr/>
                  <p:nvPr/>
                </p:nvCxnSpPr>
                <p:spPr>
                  <a:xfrm flipV="1">
                    <a:off x="6395549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7" name="Rectangle 966"/>
                  <p:cNvSpPr/>
                  <p:nvPr/>
                </p:nvSpPr>
                <p:spPr>
                  <a:xfrm>
                    <a:off x="6816392" y="3703060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68" name="Rectangle 967"/>
                  <p:cNvSpPr/>
                  <p:nvPr/>
                </p:nvSpPr>
                <p:spPr>
                  <a:xfrm>
                    <a:off x="6404502" y="3157907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9" name="Straight Connector 968"/>
                  <p:cNvCxnSpPr/>
                  <p:nvPr/>
                </p:nvCxnSpPr>
                <p:spPr>
                  <a:xfrm flipV="1">
                    <a:off x="6846239" y="3804884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520" name="Group 969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8" name="Straight Connector 997"/>
                    <p:cNvCxnSpPr/>
                    <p:nvPr/>
                  </p:nvCxnSpPr>
                  <p:spPr>
                    <a:xfrm flipV="1">
                      <a:off x="7027964" y="284620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9" name="Straight Connector 998"/>
                    <p:cNvCxnSpPr/>
                    <p:nvPr/>
                  </p:nvCxnSpPr>
                  <p:spPr>
                    <a:xfrm flipV="1">
                      <a:off x="6574288" y="293862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1" name="Group 970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6" name="Straight Connector 995"/>
                    <p:cNvCxnSpPr/>
                    <p:nvPr/>
                  </p:nvCxnSpPr>
                  <p:spPr>
                    <a:xfrm flipV="1">
                      <a:off x="7028445" y="284613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7" name="Straight Connector 996"/>
                    <p:cNvCxnSpPr/>
                    <p:nvPr/>
                  </p:nvCxnSpPr>
                  <p:spPr>
                    <a:xfrm flipV="1">
                      <a:off x="6580739" y="293855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2" name="Group 971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4" name="Straight Connector 993"/>
                    <p:cNvCxnSpPr/>
                    <p:nvPr/>
                  </p:nvCxnSpPr>
                  <p:spPr>
                    <a:xfrm flipV="1">
                      <a:off x="7019972" y="284606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5" name="Straight Connector 994"/>
                    <p:cNvCxnSpPr/>
                    <p:nvPr/>
                  </p:nvCxnSpPr>
                  <p:spPr>
                    <a:xfrm flipV="1">
                      <a:off x="6581219" y="2938489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3" name="Group 972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2" name="Straight Connector 991"/>
                    <p:cNvCxnSpPr/>
                    <p:nvPr/>
                  </p:nvCxnSpPr>
                  <p:spPr>
                    <a:xfrm flipV="1">
                      <a:off x="7026421" y="284599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3" name="Straight Connector 992"/>
                    <p:cNvCxnSpPr/>
                    <p:nvPr/>
                  </p:nvCxnSpPr>
                  <p:spPr>
                    <a:xfrm flipV="1">
                      <a:off x="6581698" y="2938419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4" name="Group 973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0" name="Straight Connector 989"/>
                    <p:cNvCxnSpPr/>
                    <p:nvPr/>
                  </p:nvCxnSpPr>
                  <p:spPr>
                    <a:xfrm flipV="1">
                      <a:off x="7026900" y="2845924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1" name="Straight Connector 990"/>
                    <p:cNvCxnSpPr/>
                    <p:nvPr/>
                  </p:nvCxnSpPr>
                  <p:spPr>
                    <a:xfrm flipV="1">
                      <a:off x="6582177" y="2938350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5" name="Group 974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8" name="Straight Connector 987"/>
                    <p:cNvCxnSpPr/>
                    <p:nvPr/>
                  </p:nvCxnSpPr>
                  <p:spPr>
                    <a:xfrm flipV="1">
                      <a:off x="7027381" y="284585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9" name="Straight Connector 988"/>
                    <p:cNvCxnSpPr/>
                    <p:nvPr/>
                  </p:nvCxnSpPr>
                  <p:spPr>
                    <a:xfrm flipV="1">
                      <a:off x="6582659" y="2942979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6" name="Group 975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6" name="Straight Connector 985"/>
                    <p:cNvCxnSpPr/>
                    <p:nvPr/>
                  </p:nvCxnSpPr>
                  <p:spPr>
                    <a:xfrm flipV="1">
                      <a:off x="7027861" y="284578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7" name="Straight Connector 986"/>
                    <p:cNvCxnSpPr/>
                    <p:nvPr/>
                  </p:nvCxnSpPr>
                  <p:spPr>
                    <a:xfrm flipV="1">
                      <a:off x="6574185" y="294290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7" name="Group 976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4" name="Straight Connector 983"/>
                    <p:cNvCxnSpPr/>
                    <p:nvPr/>
                  </p:nvCxnSpPr>
                  <p:spPr>
                    <a:xfrm flipV="1">
                      <a:off x="7028340" y="2845715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5" name="Straight Connector 984"/>
                    <p:cNvCxnSpPr/>
                    <p:nvPr/>
                  </p:nvCxnSpPr>
                  <p:spPr>
                    <a:xfrm flipV="1">
                      <a:off x="6580634" y="2942840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8" name="Group 977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2" name="Straight Connector 981"/>
                    <p:cNvCxnSpPr/>
                    <p:nvPr/>
                  </p:nvCxnSpPr>
                  <p:spPr>
                    <a:xfrm flipV="1">
                      <a:off x="7019866" y="285034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3" name="Straight Connector 982"/>
                    <p:cNvCxnSpPr/>
                    <p:nvPr/>
                  </p:nvCxnSpPr>
                  <p:spPr>
                    <a:xfrm flipV="1">
                      <a:off x="6581115" y="2939637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9" name="Group 978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0" name="Straight Connector 979"/>
                    <p:cNvCxnSpPr/>
                    <p:nvPr/>
                  </p:nvCxnSpPr>
                  <p:spPr>
                    <a:xfrm flipV="1">
                      <a:off x="7026315" y="2850276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1" name="Straight Connector 980"/>
                    <p:cNvCxnSpPr/>
                    <p:nvPr/>
                  </p:nvCxnSpPr>
                  <p:spPr>
                    <a:xfrm flipV="1">
                      <a:off x="6581595" y="2939568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493" name="Group 942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494" name="Group 943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958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635" y="2996302"/>
                      <a:ext cx="549974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9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635" y="2921109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60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299" y="292267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61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9531" y="2936774"/>
                      <a:ext cx="524136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62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336" y="293364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945" name="Straight Connector 944"/>
                  <p:cNvCxnSpPr/>
                  <p:nvPr/>
                </p:nvCxnSpPr>
                <p:spPr>
                  <a:xfrm flipH="1">
                    <a:off x="6996471" y="2125839"/>
                    <a:ext cx="11074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6" name="Straight Connector 945"/>
                  <p:cNvCxnSpPr/>
                  <p:nvPr/>
                </p:nvCxnSpPr>
                <p:spPr>
                  <a:xfrm>
                    <a:off x="6874666" y="230442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7" name="Straight Connector 946"/>
                  <p:cNvCxnSpPr/>
                  <p:nvPr/>
                </p:nvCxnSpPr>
                <p:spPr>
                  <a:xfrm>
                    <a:off x="6870974" y="236865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8" name="Straight Connector 947"/>
                  <p:cNvCxnSpPr/>
                  <p:nvPr/>
                </p:nvCxnSpPr>
                <p:spPr>
                  <a:xfrm>
                    <a:off x="6870974" y="244541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9" name="Straight Connector 948"/>
                  <p:cNvCxnSpPr/>
                  <p:nvPr/>
                </p:nvCxnSpPr>
                <p:spPr>
                  <a:xfrm>
                    <a:off x="6867284" y="250964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0" name="Straight Connector 949"/>
                  <p:cNvCxnSpPr/>
                  <p:nvPr/>
                </p:nvCxnSpPr>
                <p:spPr>
                  <a:xfrm>
                    <a:off x="6863592" y="2570734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1" name="Straight Connector 950"/>
                  <p:cNvCxnSpPr/>
                  <p:nvPr/>
                </p:nvCxnSpPr>
                <p:spPr>
                  <a:xfrm>
                    <a:off x="6863592" y="263809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2" name="Straight Connector 951"/>
                  <p:cNvCxnSpPr/>
                  <p:nvPr/>
                </p:nvCxnSpPr>
                <p:spPr>
                  <a:xfrm>
                    <a:off x="6859902" y="270702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3" name="Straight Connector 952"/>
                  <p:cNvCxnSpPr/>
                  <p:nvPr/>
                </p:nvCxnSpPr>
                <p:spPr>
                  <a:xfrm>
                    <a:off x="6867284" y="277595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4" name="Straight Connector 953"/>
                  <p:cNvCxnSpPr/>
                  <p:nvPr/>
                </p:nvCxnSpPr>
                <p:spPr>
                  <a:xfrm>
                    <a:off x="6870974" y="284331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5" name="Straight Connector 954"/>
                  <p:cNvCxnSpPr/>
                  <p:nvPr/>
                </p:nvCxnSpPr>
                <p:spPr>
                  <a:xfrm>
                    <a:off x="6870974" y="291223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6" name="Straight Connector 955"/>
                  <p:cNvCxnSpPr/>
                  <p:nvPr/>
                </p:nvCxnSpPr>
                <p:spPr>
                  <a:xfrm>
                    <a:off x="6874666" y="297646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7" name="Straight Connector 956"/>
                  <p:cNvCxnSpPr/>
                  <p:nvPr/>
                </p:nvCxnSpPr>
                <p:spPr>
                  <a:xfrm flipH="1">
                    <a:off x="6874666" y="2132105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374" name="Group 823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434" name="Group 883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905" name="Rectangle 904"/>
                  <p:cNvSpPr/>
                  <p:nvPr/>
                </p:nvSpPr>
                <p:spPr>
                  <a:xfrm>
                    <a:off x="6508368" y="3062348"/>
                    <a:ext cx="456662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06" name="Straight Connector 905"/>
                  <p:cNvCxnSpPr/>
                  <p:nvPr/>
                </p:nvCxnSpPr>
                <p:spPr>
                  <a:xfrm flipV="1">
                    <a:off x="6848625" y="3062348"/>
                    <a:ext cx="119388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7" name="Rectangle 906"/>
                  <p:cNvSpPr/>
                  <p:nvPr/>
                </p:nvSpPr>
                <p:spPr>
                  <a:xfrm>
                    <a:off x="6475537" y="3071747"/>
                    <a:ext cx="134311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08" name="Straight Connector 907"/>
                  <p:cNvCxnSpPr/>
                  <p:nvPr/>
                </p:nvCxnSpPr>
                <p:spPr>
                  <a:xfrm flipV="1">
                    <a:off x="6394949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9" name="Rectangle 908"/>
                  <p:cNvSpPr/>
                  <p:nvPr/>
                </p:nvSpPr>
                <p:spPr>
                  <a:xfrm>
                    <a:off x="6815794" y="3703060"/>
                    <a:ext cx="140281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10" name="Rectangle 909"/>
                  <p:cNvSpPr/>
                  <p:nvPr/>
                </p:nvSpPr>
                <p:spPr>
                  <a:xfrm>
                    <a:off x="6403904" y="3157907"/>
                    <a:ext cx="447707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11" name="Straight Connector 910"/>
                  <p:cNvCxnSpPr/>
                  <p:nvPr/>
                </p:nvCxnSpPr>
                <p:spPr>
                  <a:xfrm flipV="1">
                    <a:off x="6848625" y="3804884"/>
                    <a:ext cx="119388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462" name="Group 911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40" name="Straight Connector 939"/>
                    <p:cNvCxnSpPr/>
                    <p:nvPr/>
                  </p:nvCxnSpPr>
                  <p:spPr>
                    <a:xfrm flipV="1">
                      <a:off x="7036319" y="284620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1" name="Straight Connector 940"/>
                    <p:cNvCxnSpPr/>
                    <p:nvPr/>
                  </p:nvCxnSpPr>
                  <p:spPr>
                    <a:xfrm flipV="1">
                      <a:off x="6573691" y="2938628"/>
                      <a:ext cx="46859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3" name="Group 912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8" name="Straight Connector 937"/>
                    <p:cNvCxnSpPr/>
                    <p:nvPr/>
                  </p:nvCxnSpPr>
                  <p:spPr>
                    <a:xfrm flipV="1">
                      <a:off x="7036801" y="284613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9" name="Straight Connector 938"/>
                    <p:cNvCxnSpPr/>
                    <p:nvPr/>
                  </p:nvCxnSpPr>
                  <p:spPr>
                    <a:xfrm flipV="1">
                      <a:off x="6574172" y="2938559"/>
                      <a:ext cx="46859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4" name="Group 913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6" name="Straight Connector 935"/>
                    <p:cNvCxnSpPr/>
                    <p:nvPr/>
                  </p:nvCxnSpPr>
                  <p:spPr>
                    <a:xfrm flipV="1">
                      <a:off x="7028327" y="284606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7" name="Straight Connector 936"/>
                    <p:cNvCxnSpPr/>
                    <p:nvPr/>
                  </p:nvCxnSpPr>
                  <p:spPr>
                    <a:xfrm flipV="1">
                      <a:off x="6580621" y="293848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5" name="Group 914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4" name="Straight Connector 933"/>
                    <p:cNvCxnSpPr/>
                    <p:nvPr/>
                  </p:nvCxnSpPr>
                  <p:spPr>
                    <a:xfrm flipV="1">
                      <a:off x="7028806" y="284599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5" name="Straight Connector 934"/>
                    <p:cNvCxnSpPr/>
                    <p:nvPr/>
                  </p:nvCxnSpPr>
                  <p:spPr>
                    <a:xfrm flipV="1">
                      <a:off x="6581100" y="293841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6" name="Group 915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2" name="Straight Connector 931"/>
                    <p:cNvCxnSpPr/>
                    <p:nvPr/>
                  </p:nvCxnSpPr>
                  <p:spPr>
                    <a:xfrm flipV="1">
                      <a:off x="7029286" y="2845924"/>
                      <a:ext cx="119388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3" name="Straight Connector 932"/>
                    <p:cNvCxnSpPr/>
                    <p:nvPr/>
                  </p:nvCxnSpPr>
                  <p:spPr>
                    <a:xfrm flipV="1">
                      <a:off x="6581580" y="2938350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7" name="Group 916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0" name="Straight Connector 929"/>
                    <p:cNvCxnSpPr/>
                    <p:nvPr/>
                  </p:nvCxnSpPr>
                  <p:spPr>
                    <a:xfrm flipV="1">
                      <a:off x="7035737" y="284585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1" name="Straight Connector 930"/>
                    <p:cNvCxnSpPr/>
                    <p:nvPr/>
                  </p:nvCxnSpPr>
                  <p:spPr>
                    <a:xfrm flipV="1">
                      <a:off x="6582061" y="294297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8" name="Group 917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8" name="Straight Connector 927"/>
                    <p:cNvCxnSpPr/>
                    <p:nvPr/>
                  </p:nvCxnSpPr>
                  <p:spPr>
                    <a:xfrm flipV="1">
                      <a:off x="7036216" y="284578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9" name="Straight Connector 928"/>
                    <p:cNvCxnSpPr/>
                    <p:nvPr/>
                  </p:nvCxnSpPr>
                  <p:spPr>
                    <a:xfrm flipV="1">
                      <a:off x="6573585" y="2942909"/>
                      <a:ext cx="4686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9" name="Group 918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6" name="Straight Connector 925"/>
                    <p:cNvCxnSpPr/>
                    <p:nvPr/>
                  </p:nvCxnSpPr>
                  <p:spPr>
                    <a:xfrm flipV="1">
                      <a:off x="7036695" y="2845715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7" name="Straight Connector 926"/>
                    <p:cNvCxnSpPr/>
                    <p:nvPr/>
                  </p:nvCxnSpPr>
                  <p:spPr>
                    <a:xfrm flipV="1">
                      <a:off x="6574065" y="2942840"/>
                      <a:ext cx="4686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70" name="Group 919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4" name="Straight Connector 923"/>
                    <p:cNvCxnSpPr/>
                    <p:nvPr/>
                  </p:nvCxnSpPr>
                  <p:spPr>
                    <a:xfrm flipV="1">
                      <a:off x="7028222" y="285034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5" name="Straight Connector 924"/>
                    <p:cNvCxnSpPr/>
                    <p:nvPr/>
                  </p:nvCxnSpPr>
                  <p:spPr>
                    <a:xfrm flipV="1">
                      <a:off x="6574546" y="2939637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71" name="Group 920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2" name="Straight Connector 921"/>
                    <p:cNvCxnSpPr/>
                    <p:nvPr/>
                  </p:nvCxnSpPr>
                  <p:spPr>
                    <a:xfrm flipV="1">
                      <a:off x="7028701" y="2850276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3" name="Straight Connector 922"/>
                    <p:cNvCxnSpPr/>
                    <p:nvPr/>
                  </p:nvCxnSpPr>
                  <p:spPr>
                    <a:xfrm flipV="1">
                      <a:off x="6580995" y="293956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435" name="Group 884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436" name="Group 885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900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3895" y="2996302"/>
                      <a:ext cx="553664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1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3895" y="2921109"/>
                      <a:ext cx="67916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2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1250" y="292267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3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8789" y="2936774"/>
                      <a:ext cx="527828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4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4287" y="293364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887" name="Straight Connector 886"/>
                  <p:cNvCxnSpPr/>
                  <p:nvPr/>
                </p:nvCxnSpPr>
                <p:spPr>
                  <a:xfrm flipH="1">
                    <a:off x="7006804" y="2125839"/>
                    <a:ext cx="11074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Straight Connector 887"/>
                  <p:cNvCxnSpPr/>
                  <p:nvPr/>
                </p:nvCxnSpPr>
                <p:spPr>
                  <a:xfrm>
                    <a:off x="6884999" y="230442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Straight Connector 888"/>
                  <p:cNvCxnSpPr/>
                  <p:nvPr/>
                </p:nvCxnSpPr>
                <p:spPr>
                  <a:xfrm>
                    <a:off x="6881307" y="236865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Straight Connector 889"/>
                  <p:cNvCxnSpPr/>
                  <p:nvPr/>
                </p:nvCxnSpPr>
                <p:spPr>
                  <a:xfrm>
                    <a:off x="6877617" y="2445412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Straight Connector 890"/>
                  <p:cNvCxnSpPr/>
                  <p:nvPr/>
                </p:nvCxnSpPr>
                <p:spPr>
                  <a:xfrm>
                    <a:off x="6877617" y="250964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Straight Connector 891"/>
                  <p:cNvCxnSpPr/>
                  <p:nvPr/>
                </p:nvCxnSpPr>
                <p:spPr>
                  <a:xfrm>
                    <a:off x="6873925" y="2570734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Straight Connector 892"/>
                  <p:cNvCxnSpPr/>
                  <p:nvPr/>
                </p:nvCxnSpPr>
                <p:spPr>
                  <a:xfrm>
                    <a:off x="6873925" y="263809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Straight Connector 893"/>
                  <p:cNvCxnSpPr/>
                  <p:nvPr/>
                </p:nvCxnSpPr>
                <p:spPr>
                  <a:xfrm>
                    <a:off x="6870235" y="270702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Straight Connector 894"/>
                  <p:cNvCxnSpPr/>
                  <p:nvPr/>
                </p:nvCxnSpPr>
                <p:spPr>
                  <a:xfrm>
                    <a:off x="6877617" y="277595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Straight Connector 895"/>
                  <p:cNvCxnSpPr/>
                  <p:nvPr/>
                </p:nvCxnSpPr>
                <p:spPr>
                  <a:xfrm>
                    <a:off x="6881307" y="284331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Straight Connector 896"/>
                  <p:cNvCxnSpPr/>
                  <p:nvPr/>
                </p:nvCxnSpPr>
                <p:spPr>
                  <a:xfrm>
                    <a:off x="6877617" y="2912238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Straight Connector 897"/>
                  <p:cNvCxnSpPr/>
                  <p:nvPr/>
                </p:nvCxnSpPr>
                <p:spPr>
                  <a:xfrm>
                    <a:off x="6884999" y="297646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Straight Connector 898"/>
                  <p:cNvCxnSpPr/>
                  <p:nvPr/>
                </p:nvCxnSpPr>
                <p:spPr>
                  <a:xfrm flipH="1">
                    <a:off x="6884999" y="2132105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375" name="Group 824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376" name="Group 825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847" name="Rectangle 846"/>
                  <p:cNvSpPr/>
                  <p:nvPr/>
                </p:nvSpPr>
                <p:spPr>
                  <a:xfrm>
                    <a:off x="6510754" y="3062348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848" name="Straight Connector 847"/>
                  <p:cNvCxnSpPr/>
                  <p:nvPr/>
                </p:nvCxnSpPr>
                <p:spPr>
                  <a:xfrm flipV="1">
                    <a:off x="6848027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9" name="Rectangle 848"/>
                  <p:cNvSpPr/>
                  <p:nvPr/>
                </p:nvSpPr>
                <p:spPr>
                  <a:xfrm>
                    <a:off x="6477923" y="307174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850" name="Straight Connector 849"/>
                  <p:cNvCxnSpPr/>
                  <p:nvPr/>
                </p:nvCxnSpPr>
                <p:spPr>
                  <a:xfrm flipV="1">
                    <a:off x="6397335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1" name="Rectangle 850"/>
                  <p:cNvSpPr/>
                  <p:nvPr/>
                </p:nvSpPr>
                <p:spPr>
                  <a:xfrm>
                    <a:off x="6818180" y="3703060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852" name="Rectangle 851"/>
                  <p:cNvSpPr/>
                  <p:nvPr/>
                </p:nvSpPr>
                <p:spPr>
                  <a:xfrm>
                    <a:off x="6406290" y="3157907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853" name="Straight Connector 852"/>
                  <p:cNvCxnSpPr/>
                  <p:nvPr/>
                </p:nvCxnSpPr>
                <p:spPr>
                  <a:xfrm flipV="1">
                    <a:off x="6848027" y="3804884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404" name="Group 853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82" name="Straight Connector 881"/>
                    <p:cNvCxnSpPr/>
                    <p:nvPr/>
                  </p:nvCxnSpPr>
                  <p:spPr>
                    <a:xfrm flipV="1">
                      <a:off x="7035722" y="284620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3" name="Straight Connector 882"/>
                    <p:cNvCxnSpPr/>
                    <p:nvPr/>
                  </p:nvCxnSpPr>
                  <p:spPr>
                    <a:xfrm flipV="1">
                      <a:off x="6582046" y="293862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5" name="Group 854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80" name="Straight Connector 879"/>
                    <p:cNvCxnSpPr/>
                    <p:nvPr/>
                  </p:nvCxnSpPr>
                  <p:spPr>
                    <a:xfrm flipV="1">
                      <a:off x="7036203" y="284613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1" name="Straight Connector 880"/>
                    <p:cNvCxnSpPr/>
                    <p:nvPr/>
                  </p:nvCxnSpPr>
                  <p:spPr>
                    <a:xfrm flipV="1">
                      <a:off x="6582527" y="293855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6" name="Group 855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8" name="Straight Connector 877"/>
                    <p:cNvCxnSpPr/>
                    <p:nvPr/>
                  </p:nvCxnSpPr>
                  <p:spPr>
                    <a:xfrm flipV="1">
                      <a:off x="7027727" y="284606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9" name="Straight Connector 878"/>
                    <p:cNvCxnSpPr/>
                    <p:nvPr/>
                  </p:nvCxnSpPr>
                  <p:spPr>
                    <a:xfrm flipV="1">
                      <a:off x="6583007" y="293848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7" name="Group 856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6" name="Straight Connector 875"/>
                    <p:cNvCxnSpPr/>
                    <p:nvPr/>
                  </p:nvCxnSpPr>
                  <p:spPr>
                    <a:xfrm flipV="1">
                      <a:off x="7028207" y="284599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7" name="Straight Connector 876"/>
                    <p:cNvCxnSpPr/>
                    <p:nvPr/>
                  </p:nvCxnSpPr>
                  <p:spPr>
                    <a:xfrm flipV="1">
                      <a:off x="6583486" y="293841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8" name="Group 857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4" name="Straight Connector 873"/>
                    <p:cNvCxnSpPr/>
                    <p:nvPr/>
                  </p:nvCxnSpPr>
                  <p:spPr>
                    <a:xfrm flipV="1">
                      <a:off x="7028686" y="2845924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5" name="Straight Connector 874"/>
                    <p:cNvCxnSpPr/>
                    <p:nvPr/>
                  </p:nvCxnSpPr>
                  <p:spPr>
                    <a:xfrm flipV="1">
                      <a:off x="6589935" y="2938350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9" name="Group 858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2" name="Straight Connector 871"/>
                    <p:cNvCxnSpPr/>
                    <p:nvPr/>
                  </p:nvCxnSpPr>
                  <p:spPr>
                    <a:xfrm flipV="1">
                      <a:off x="7035137" y="2845854"/>
                      <a:ext cx="107450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3" name="Straight Connector 872"/>
                    <p:cNvCxnSpPr/>
                    <p:nvPr/>
                  </p:nvCxnSpPr>
                  <p:spPr>
                    <a:xfrm flipV="1">
                      <a:off x="6590416" y="294297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10" name="Group 859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0" name="Straight Connector 869"/>
                    <p:cNvCxnSpPr/>
                    <p:nvPr/>
                  </p:nvCxnSpPr>
                  <p:spPr>
                    <a:xfrm flipV="1">
                      <a:off x="7035616" y="284578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1" name="Straight Connector 870"/>
                    <p:cNvCxnSpPr/>
                    <p:nvPr/>
                  </p:nvCxnSpPr>
                  <p:spPr>
                    <a:xfrm flipV="1">
                      <a:off x="6581941" y="294290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11" name="Group 860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68" name="Straight Connector 867"/>
                    <p:cNvCxnSpPr/>
                    <p:nvPr/>
                  </p:nvCxnSpPr>
                  <p:spPr>
                    <a:xfrm flipV="1">
                      <a:off x="7036096" y="2845715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9" name="Straight Connector 868"/>
                    <p:cNvCxnSpPr/>
                    <p:nvPr/>
                  </p:nvCxnSpPr>
                  <p:spPr>
                    <a:xfrm flipV="1">
                      <a:off x="6582420" y="2942840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12" name="Group 861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66" name="Straight Connector 865"/>
                    <p:cNvCxnSpPr/>
                    <p:nvPr/>
                  </p:nvCxnSpPr>
                  <p:spPr>
                    <a:xfrm flipV="1">
                      <a:off x="7027624" y="285034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7" name="Straight Connector 866"/>
                    <p:cNvCxnSpPr/>
                    <p:nvPr/>
                  </p:nvCxnSpPr>
                  <p:spPr>
                    <a:xfrm flipV="1">
                      <a:off x="6582901" y="2939637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13" name="Group 862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64" name="Straight Connector 863"/>
                    <p:cNvCxnSpPr/>
                    <p:nvPr/>
                  </p:nvCxnSpPr>
                  <p:spPr>
                    <a:xfrm flipV="1">
                      <a:off x="7028103" y="2850276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5" name="Straight Connector 864"/>
                    <p:cNvCxnSpPr/>
                    <p:nvPr/>
                  </p:nvCxnSpPr>
                  <p:spPr>
                    <a:xfrm flipV="1">
                      <a:off x="6583381" y="2939568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377" name="Group 826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378" name="Group 827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842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28" y="2996302"/>
                      <a:ext cx="542590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3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28" y="2921109"/>
                      <a:ext cx="668087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4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0510" y="292267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5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9122" y="2936774"/>
                      <a:ext cx="516753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6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0929" y="2933641"/>
                      <a:ext cx="295288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829" name="Straight Connector 828"/>
                  <p:cNvCxnSpPr/>
                  <p:nvPr/>
                </p:nvCxnSpPr>
                <p:spPr>
                  <a:xfrm flipH="1">
                    <a:off x="6998683" y="2125839"/>
                    <a:ext cx="11072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Straight Connector 829"/>
                  <p:cNvCxnSpPr/>
                  <p:nvPr/>
                </p:nvCxnSpPr>
                <p:spPr>
                  <a:xfrm>
                    <a:off x="6884257" y="2304424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Straight Connector 830"/>
                  <p:cNvCxnSpPr/>
                  <p:nvPr/>
                </p:nvCxnSpPr>
                <p:spPr>
                  <a:xfrm>
                    <a:off x="6880567" y="2368652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2" name="Straight Connector 831"/>
                  <p:cNvCxnSpPr/>
                  <p:nvPr/>
                </p:nvCxnSpPr>
                <p:spPr>
                  <a:xfrm>
                    <a:off x="6880567" y="2445412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3" name="Straight Connector 832"/>
                  <p:cNvCxnSpPr/>
                  <p:nvPr/>
                </p:nvCxnSpPr>
                <p:spPr>
                  <a:xfrm>
                    <a:off x="6876875" y="2509640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4" name="Straight Connector 833"/>
                  <p:cNvCxnSpPr/>
                  <p:nvPr/>
                </p:nvCxnSpPr>
                <p:spPr>
                  <a:xfrm>
                    <a:off x="6873185" y="2570734"/>
                    <a:ext cx="13288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5" name="Straight Connector 834"/>
                  <p:cNvCxnSpPr/>
                  <p:nvPr/>
                </p:nvCxnSpPr>
                <p:spPr>
                  <a:xfrm>
                    <a:off x="6873185" y="2638096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6" name="Straight Connector 835"/>
                  <p:cNvCxnSpPr/>
                  <p:nvPr/>
                </p:nvCxnSpPr>
                <p:spPr>
                  <a:xfrm>
                    <a:off x="6869493" y="2707023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Straight Connector 836"/>
                  <p:cNvCxnSpPr/>
                  <p:nvPr/>
                </p:nvCxnSpPr>
                <p:spPr>
                  <a:xfrm>
                    <a:off x="6876875" y="2775951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Straight Connector 837"/>
                  <p:cNvCxnSpPr/>
                  <p:nvPr/>
                </p:nvCxnSpPr>
                <p:spPr>
                  <a:xfrm>
                    <a:off x="6880567" y="2843311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Straight Connector 838"/>
                  <p:cNvCxnSpPr/>
                  <p:nvPr/>
                </p:nvCxnSpPr>
                <p:spPr>
                  <a:xfrm>
                    <a:off x="6880567" y="2912238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Straight Connector 839"/>
                  <p:cNvCxnSpPr/>
                  <p:nvPr/>
                </p:nvCxnSpPr>
                <p:spPr>
                  <a:xfrm>
                    <a:off x="6884257" y="2976467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Straight Connector 840"/>
                  <p:cNvCxnSpPr/>
                  <p:nvPr/>
                </p:nvCxnSpPr>
                <p:spPr>
                  <a:xfrm flipH="1">
                    <a:off x="6884257" y="2132105"/>
                    <a:ext cx="12919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5837" name="Group 1062"/>
            <p:cNvGrpSpPr>
              <a:grpSpLocks/>
            </p:cNvGrpSpPr>
            <p:nvPr/>
          </p:nvGrpSpPr>
          <p:grpSpPr bwMode="auto">
            <a:xfrm>
              <a:off x="3857904" y="2759971"/>
              <a:ext cx="1470209" cy="1869141"/>
              <a:chOff x="916173" y="4038600"/>
              <a:chExt cx="1470209" cy="1869141"/>
            </a:xfrm>
          </p:grpSpPr>
          <p:grpSp>
            <p:nvGrpSpPr>
              <p:cNvPr id="206121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1305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3" y="1500"/>
                  <a:ext cx="495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6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3" y="1368"/>
                  <a:ext cx="663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7" name="Freeform 190"/>
                <p:cNvSpPr>
                  <a:spLocks/>
                </p:cNvSpPr>
                <p:nvPr/>
              </p:nvSpPr>
              <p:spPr bwMode="auto">
                <a:xfrm>
                  <a:off x="4904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8" name="Freeform 191"/>
                <p:cNvSpPr>
                  <a:spLocks/>
                </p:cNvSpPr>
                <p:nvPr/>
              </p:nvSpPr>
              <p:spPr bwMode="auto">
                <a:xfrm>
                  <a:off x="4478" y="1395"/>
                  <a:ext cx="506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9" name="Freeform 192"/>
                <p:cNvSpPr>
                  <a:spLocks/>
                </p:cNvSpPr>
                <p:nvPr/>
              </p:nvSpPr>
              <p:spPr bwMode="auto">
                <a:xfrm>
                  <a:off x="4596" y="1391"/>
                  <a:ext cx="293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65" name="Straight Connector 1064"/>
              <p:cNvCxnSpPr/>
              <p:nvPr/>
            </p:nvCxnSpPr>
            <p:spPr>
              <a:xfrm flipH="1">
                <a:off x="1181977" y="4380935"/>
                <a:ext cx="355562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/>
              <p:cNvCxnSpPr>
                <a:stCxn id="1305" idx="2"/>
              </p:cNvCxnSpPr>
              <p:nvPr/>
            </p:nvCxnSpPr>
            <p:spPr>
              <a:xfrm flipH="1">
                <a:off x="1486744" y="4390457"/>
                <a:ext cx="201592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/>
              <p:cNvCxnSpPr/>
              <p:nvPr/>
            </p:nvCxnSpPr>
            <p:spPr>
              <a:xfrm>
                <a:off x="1804211" y="4395218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/>
              <p:cNvCxnSpPr>
                <a:endCxn id="1090" idx="0"/>
              </p:cNvCxnSpPr>
              <p:nvPr/>
            </p:nvCxnSpPr>
            <p:spPr>
              <a:xfrm>
                <a:off x="1943896" y="4419021"/>
                <a:ext cx="274609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126" name="Group 1068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304" name="Group 1246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268" name="Rectangle 1267"/>
                  <p:cNvSpPr/>
                  <p:nvPr/>
                </p:nvSpPr>
                <p:spPr>
                  <a:xfrm>
                    <a:off x="6510771" y="3058460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69" name="Straight Connector 1268"/>
                  <p:cNvCxnSpPr/>
                  <p:nvPr/>
                </p:nvCxnSpPr>
                <p:spPr>
                  <a:xfrm flipV="1">
                    <a:off x="6848042" y="3058460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70" name="Rectangle 1269"/>
                  <p:cNvSpPr/>
                  <p:nvPr/>
                </p:nvSpPr>
                <p:spPr>
                  <a:xfrm>
                    <a:off x="6477938" y="3067859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71" name="Straight Connector 1270"/>
                  <p:cNvCxnSpPr/>
                  <p:nvPr/>
                </p:nvCxnSpPr>
                <p:spPr>
                  <a:xfrm flipV="1">
                    <a:off x="6397352" y="3058460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72" name="Rectangle 1271"/>
                  <p:cNvSpPr/>
                  <p:nvPr/>
                </p:nvSpPr>
                <p:spPr>
                  <a:xfrm>
                    <a:off x="6818195" y="3702304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273" name="Rectangle 1272"/>
                  <p:cNvSpPr/>
                  <p:nvPr/>
                </p:nvSpPr>
                <p:spPr>
                  <a:xfrm>
                    <a:off x="6406305" y="3157151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74" name="Straight Connector 1273"/>
                  <p:cNvCxnSpPr/>
                  <p:nvPr/>
                </p:nvCxnSpPr>
                <p:spPr>
                  <a:xfrm flipV="1">
                    <a:off x="6848042" y="380412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332" name="Group 1274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03" name="Straight Connector 1302"/>
                    <p:cNvCxnSpPr/>
                    <p:nvPr/>
                  </p:nvCxnSpPr>
                  <p:spPr>
                    <a:xfrm flipV="1">
                      <a:off x="7035737" y="2845447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4" name="Straight Connector 1303"/>
                    <p:cNvCxnSpPr/>
                    <p:nvPr/>
                  </p:nvCxnSpPr>
                  <p:spPr>
                    <a:xfrm flipV="1">
                      <a:off x="6582061" y="293473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3" name="Group 1275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01" name="Straight Connector 1300"/>
                    <p:cNvCxnSpPr/>
                    <p:nvPr/>
                  </p:nvCxnSpPr>
                  <p:spPr>
                    <a:xfrm flipV="1">
                      <a:off x="7036218" y="2845378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2" name="Straight Connector 1301"/>
                    <p:cNvCxnSpPr/>
                    <p:nvPr/>
                  </p:nvCxnSpPr>
                  <p:spPr>
                    <a:xfrm flipV="1">
                      <a:off x="6582542" y="2934670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4" name="Group 1276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9" name="Straight Connector 1298"/>
                    <p:cNvCxnSpPr/>
                    <p:nvPr/>
                  </p:nvCxnSpPr>
                  <p:spPr>
                    <a:xfrm flipV="1">
                      <a:off x="7027744" y="2845308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0" name="Straight Connector 1299"/>
                    <p:cNvCxnSpPr/>
                    <p:nvPr/>
                  </p:nvCxnSpPr>
                  <p:spPr>
                    <a:xfrm flipV="1">
                      <a:off x="6583022" y="2934600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5" name="Group 1277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7" name="Straight Connector 1296"/>
                    <p:cNvCxnSpPr/>
                    <p:nvPr/>
                  </p:nvCxnSpPr>
                  <p:spPr>
                    <a:xfrm flipV="1">
                      <a:off x="7028224" y="2842105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8" name="Straight Connector 1297"/>
                    <p:cNvCxnSpPr/>
                    <p:nvPr/>
                  </p:nvCxnSpPr>
                  <p:spPr>
                    <a:xfrm flipV="1">
                      <a:off x="6583501" y="2934530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6" name="Group 1278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5" name="Straight Connector 1294"/>
                    <p:cNvCxnSpPr/>
                    <p:nvPr/>
                  </p:nvCxnSpPr>
                  <p:spPr>
                    <a:xfrm flipV="1">
                      <a:off x="7028703" y="284203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6" name="Straight Connector 1295"/>
                    <p:cNvCxnSpPr/>
                    <p:nvPr/>
                  </p:nvCxnSpPr>
                  <p:spPr>
                    <a:xfrm flipV="1">
                      <a:off x="6589950" y="2934461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7" name="Group 1279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3" name="Straight Connector 1292"/>
                    <p:cNvCxnSpPr/>
                    <p:nvPr/>
                  </p:nvCxnSpPr>
                  <p:spPr>
                    <a:xfrm flipV="1">
                      <a:off x="7035154" y="2841966"/>
                      <a:ext cx="107450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4" name="Straight Connector 1293"/>
                    <p:cNvCxnSpPr/>
                    <p:nvPr/>
                  </p:nvCxnSpPr>
                  <p:spPr>
                    <a:xfrm flipV="1">
                      <a:off x="6590431" y="2939091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8" name="Group 1280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1" name="Straight Connector 1290"/>
                    <p:cNvCxnSpPr/>
                    <p:nvPr/>
                  </p:nvCxnSpPr>
                  <p:spPr>
                    <a:xfrm flipV="1">
                      <a:off x="7035633" y="2841896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2" name="Straight Connector 1291"/>
                    <p:cNvCxnSpPr/>
                    <p:nvPr/>
                  </p:nvCxnSpPr>
                  <p:spPr>
                    <a:xfrm flipV="1">
                      <a:off x="6581958" y="2939021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9" name="Group 1281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89" name="Straight Connector 1288"/>
                    <p:cNvCxnSpPr/>
                    <p:nvPr/>
                  </p:nvCxnSpPr>
                  <p:spPr>
                    <a:xfrm flipV="1">
                      <a:off x="7036113" y="2841827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0" name="Straight Connector 1289"/>
                    <p:cNvCxnSpPr/>
                    <p:nvPr/>
                  </p:nvCxnSpPr>
                  <p:spPr>
                    <a:xfrm flipV="1">
                      <a:off x="6582437" y="293895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40" name="Group 1282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87" name="Straight Connector 1286"/>
                    <p:cNvCxnSpPr/>
                    <p:nvPr/>
                  </p:nvCxnSpPr>
                  <p:spPr>
                    <a:xfrm flipV="1">
                      <a:off x="7027639" y="2846456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8" name="Straight Connector 1287"/>
                    <p:cNvCxnSpPr/>
                    <p:nvPr/>
                  </p:nvCxnSpPr>
                  <p:spPr>
                    <a:xfrm flipV="1">
                      <a:off x="6582918" y="293888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41" name="Group 1283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85" name="Straight Connector 1284"/>
                    <p:cNvCxnSpPr/>
                    <p:nvPr/>
                  </p:nvCxnSpPr>
                  <p:spPr>
                    <a:xfrm flipV="1">
                      <a:off x="7028118" y="2846387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6" name="Straight Connector 1285"/>
                    <p:cNvCxnSpPr/>
                    <p:nvPr/>
                  </p:nvCxnSpPr>
                  <p:spPr>
                    <a:xfrm flipV="1">
                      <a:off x="6583398" y="293881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305" name="Group 1247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306" name="Group 1248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263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47" y="2995546"/>
                      <a:ext cx="54259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64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47" y="2920353"/>
                      <a:ext cx="668090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65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0529" y="292192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66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9143" y="2936018"/>
                      <a:ext cx="516753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67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0948" y="2932885"/>
                      <a:ext cx="295288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250" name="Straight Connector 1249"/>
                  <p:cNvCxnSpPr/>
                  <p:nvPr/>
                </p:nvCxnSpPr>
                <p:spPr>
                  <a:xfrm flipH="1">
                    <a:off x="6998701" y="2125084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1" name="Straight Connector 1250"/>
                  <p:cNvCxnSpPr/>
                  <p:nvPr/>
                </p:nvCxnSpPr>
                <p:spPr>
                  <a:xfrm>
                    <a:off x="6884278" y="2303669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2" name="Straight Connector 1251"/>
                  <p:cNvCxnSpPr/>
                  <p:nvPr/>
                </p:nvCxnSpPr>
                <p:spPr>
                  <a:xfrm>
                    <a:off x="6880586" y="2367896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3" name="Straight Connector 1252"/>
                  <p:cNvCxnSpPr/>
                  <p:nvPr/>
                </p:nvCxnSpPr>
                <p:spPr>
                  <a:xfrm>
                    <a:off x="6880586" y="2444657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4" name="Straight Connector 1253"/>
                  <p:cNvCxnSpPr/>
                  <p:nvPr/>
                </p:nvCxnSpPr>
                <p:spPr>
                  <a:xfrm>
                    <a:off x="6876896" y="2508884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5" name="Straight Connector 1254"/>
                  <p:cNvCxnSpPr/>
                  <p:nvPr/>
                </p:nvCxnSpPr>
                <p:spPr>
                  <a:xfrm>
                    <a:off x="6873204" y="2569979"/>
                    <a:ext cx="13288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6" name="Straight Connector 1255"/>
                  <p:cNvCxnSpPr/>
                  <p:nvPr/>
                </p:nvCxnSpPr>
                <p:spPr>
                  <a:xfrm>
                    <a:off x="6873204" y="2637340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7" name="Straight Connector 1256"/>
                  <p:cNvCxnSpPr/>
                  <p:nvPr/>
                </p:nvCxnSpPr>
                <p:spPr>
                  <a:xfrm>
                    <a:off x="6869514" y="2706267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8" name="Straight Connector 1257"/>
                  <p:cNvCxnSpPr/>
                  <p:nvPr/>
                </p:nvCxnSpPr>
                <p:spPr>
                  <a:xfrm>
                    <a:off x="6876896" y="2775195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9" name="Straight Connector 1258"/>
                  <p:cNvCxnSpPr/>
                  <p:nvPr/>
                </p:nvCxnSpPr>
                <p:spPr>
                  <a:xfrm>
                    <a:off x="6880586" y="2842556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0" name="Straight Connector 1259"/>
                  <p:cNvCxnSpPr/>
                  <p:nvPr/>
                </p:nvCxnSpPr>
                <p:spPr>
                  <a:xfrm>
                    <a:off x="6880586" y="2911483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1" name="Straight Connector 1260"/>
                  <p:cNvCxnSpPr/>
                  <p:nvPr/>
                </p:nvCxnSpPr>
                <p:spPr>
                  <a:xfrm>
                    <a:off x="6884278" y="2975711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2" name="Straight Connector 1261"/>
                  <p:cNvCxnSpPr/>
                  <p:nvPr/>
                </p:nvCxnSpPr>
                <p:spPr>
                  <a:xfrm flipH="1">
                    <a:off x="6884278" y="2131351"/>
                    <a:ext cx="129187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127" name="Group 1069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246" name="Group 1188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210" name="Rectangle 1209"/>
                  <p:cNvSpPr/>
                  <p:nvPr/>
                </p:nvSpPr>
                <p:spPr>
                  <a:xfrm>
                    <a:off x="6517190" y="3058462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11" name="Straight Connector 1210"/>
                  <p:cNvCxnSpPr/>
                  <p:nvPr/>
                </p:nvCxnSpPr>
                <p:spPr>
                  <a:xfrm flipV="1">
                    <a:off x="6854463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2" name="Rectangle 1211"/>
                  <p:cNvSpPr/>
                  <p:nvPr/>
                </p:nvSpPr>
                <p:spPr>
                  <a:xfrm>
                    <a:off x="6484359" y="3067861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13" name="Straight Connector 1212"/>
                  <p:cNvCxnSpPr/>
                  <p:nvPr/>
                </p:nvCxnSpPr>
                <p:spPr>
                  <a:xfrm flipV="1">
                    <a:off x="6403770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4" name="Rectangle 1213"/>
                  <p:cNvSpPr/>
                  <p:nvPr/>
                </p:nvSpPr>
                <p:spPr>
                  <a:xfrm>
                    <a:off x="6824616" y="370230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215" name="Rectangle 1214"/>
                  <p:cNvSpPr/>
                  <p:nvPr/>
                </p:nvSpPr>
                <p:spPr>
                  <a:xfrm>
                    <a:off x="6412726" y="3157153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16" name="Straight Connector 1215"/>
                  <p:cNvCxnSpPr/>
                  <p:nvPr/>
                </p:nvCxnSpPr>
                <p:spPr>
                  <a:xfrm flipV="1">
                    <a:off x="6854463" y="380413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274" name="Group 1216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45" name="Straight Connector 1244"/>
                    <p:cNvCxnSpPr/>
                    <p:nvPr/>
                  </p:nvCxnSpPr>
                  <p:spPr>
                    <a:xfrm flipV="1">
                      <a:off x="7036188" y="2845449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6" name="Straight Connector 1245"/>
                    <p:cNvCxnSpPr/>
                    <p:nvPr/>
                  </p:nvCxnSpPr>
                  <p:spPr>
                    <a:xfrm flipV="1">
                      <a:off x="6582512" y="2934741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5" name="Group 1217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43" name="Straight Connector 1242"/>
                    <p:cNvCxnSpPr/>
                    <p:nvPr/>
                  </p:nvCxnSpPr>
                  <p:spPr>
                    <a:xfrm flipV="1">
                      <a:off x="7036669" y="284538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4" name="Straight Connector 1243"/>
                    <p:cNvCxnSpPr/>
                    <p:nvPr/>
                  </p:nvCxnSpPr>
                  <p:spPr>
                    <a:xfrm flipV="1">
                      <a:off x="6582993" y="293467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6" name="Group 1218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41" name="Straight Connector 1240"/>
                    <p:cNvCxnSpPr/>
                    <p:nvPr/>
                  </p:nvCxnSpPr>
                  <p:spPr>
                    <a:xfrm flipV="1">
                      <a:off x="7028194" y="284531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2" name="Straight Connector 1241"/>
                    <p:cNvCxnSpPr/>
                    <p:nvPr/>
                  </p:nvCxnSpPr>
                  <p:spPr>
                    <a:xfrm flipV="1">
                      <a:off x="6583473" y="293460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7" name="Group 1219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9" name="Straight Connector 1238"/>
                    <p:cNvCxnSpPr/>
                    <p:nvPr/>
                  </p:nvCxnSpPr>
                  <p:spPr>
                    <a:xfrm flipV="1">
                      <a:off x="7028673" y="284210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0" name="Straight Connector 1239"/>
                    <p:cNvCxnSpPr/>
                    <p:nvPr/>
                  </p:nvCxnSpPr>
                  <p:spPr>
                    <a:xfrm flipV="1">
                      <a:off x="6589922" y="2934532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8" name="Group 1220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7" name="Straight Connector 1236"/>
                    <p:cNvCxnSpPr/>
                    <p:nvPr/>
                  </p:nvCxnSpPr>
                  <p:spPr>
                    <a:xfrm flipV="1">
                      <a:off x="7035122" y="2842038"/>
                      <a:ext cx="107450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8" name="Straight Connector 1237"/>
                    <p:cNvCxnSpPr/>
                    <p:nvPr/>
                  </p:nvCxnSpPr>
                  <p:spPr>
                    <a:xfrm flipV="1">
                      <a:off x="6590401" y="293446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9" name="Group 1221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5" name="Straight Connector 1234"/>
                    <p:cNvCxnSpPr/>
                    <p:nvPr/>
                  </p:nvCxnSpPr>
                  <p:spPr>
                    <a:xfrm flipV="1">
                      <a:off x="7035603" y="284196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6" name="Straight Connector 1235"/>
                    <p:cNvCxnSpPr/>
                    <p:nvPr/>
                  </p:nvCxnSpPr>
                  <p:spPr>
                    <a:xfrm flipV="1">
                      <a:off x="6590882" y="293909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80" name="Group 1222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3" name="Straight Connector 1232"/>
                    <p:cNvCxnSpPr/>
                    <p:nvPr/>
                  </p:nvCxnSpPr>
                  <p:spPr>
                    <a:xfrm flipV="1">
                      <a:off x="7036083" y="284189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4" name="Straight Connector 1233"/>
                    <p:cNvCxnSpPr/>
                    <p:nvPr/>
                  </p:nvCxnSpPr>
                  <p:spPr>
                    <a:xfrm flipV="1">
                      <a:off x="6582407" y="2939023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81" name="Group 1223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1" name="Straight Connector 1230"/>
                    <p:cNvCxnSpPr/>
                    <p:nvPr/>
                  </p:nvCxnSpPr>
                  <p:spPr>
                    <a:xfrm flipV="1">
                      <a:off x="7036562" y="284182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2" name="Straight Connector 1231"/>
                    <p:cNvCxnSpPr/>
                    <p:nvPr/>
                  </p:nvCxnSpPr>
                  <p:spPr>
                    <a:xfrm flipV="1">
                      <a:off x="6582886" y="293895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82" name="Group 1224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29" name="Straight Connector 1228"/>
                    <p:cNvCxnSpPr/>
                    <p:nvPr/>
                  </p:nvCxnSpPr>
                  <p:spPr>
                    <a:xfrm flipV="1">
                      <a:off x="7028090" y="284645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0" name="Straight Connector 1229"/>
                    <p:cNvCxnSpPr/>
                    <p:nvPr/>
                  </p:nvCxnSpPr>
                  <p:spPr>
                    <a:xfrm flipV="1">
                      <a:off x="6583368" y="293888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83" name="Group 1225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27" name="Straight Connector 1226"/>
                    <p:cNvCxnSpPr/>
                    <p:nvPr/>
                  </p:nvCxnSpPr>
                  <p:spPr>
                    <a:xfrm flipV="1">
                      <a:off x="7028570" y="284638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8" name="Straight Connector 1227"/>
                    <p:cNvCxnSpPr/>
                    <p:nvPr/>
                  </p:nvCxnSpPr>
                  <p:spPr>
                    <a:xfrm flipV="1">
                      <a:off x="6589816" y="2938815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247" name="Group 1189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248" name="Group 1190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205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805" y="2995548"/>
                      <a:ext cx="542590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06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805" y="2920355"/>
                      <a:ext cx="668087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07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1087" y="2921922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08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9699" y="2936020"/>
                      <a:ext cx="516753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09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1506" y="2932887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192" name="Straight Connector 1191"/>
                  <p:cNvCxnSpPr/>
                  <p:nvPr/>
                </p:nvCxnSpPr>
                <p:spPr>
                  <a:xfrm flipH="1">
                    <a:off x="7006641" y="2125086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3" name="Straight Connector 1192"/>
                  <p:cNvCxnSpPr/>
                  <p:nvPr/>
                </p:nvCxnSpPr>
                <p:spPr>
                  <a:xfrm>
                    <a:off x="6884834" y="230367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4" name="Straight Connector 1193"/>
                  <p:cNvCxnSpPr/>
                  <p:nvPr/>
                </p:nvCxnSpPr>
                <p:spPr>
                  <a:xfrm>
                    <a:off x="6881144" y="236789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5" name="Straight Connector 1194"/>
                  <p:cNvCxnSpPr/>
                  <p:nvPr/>
                </p:nvCxnSpPr>
                <p:spPr>
                  <a:xfrm>
                    <a:off x="6881144" y="244465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6" name="Straight Connector 1195"/>
                  <p:cNvCxnSpPr/>
                  <p:nvPr/>
                </p:nvCxnSpPr>
                <p:spPr>
                  <a:xfrm>
                    <a:off x="6877452" y="250888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7" name="Straight Connector 1196"/>
                  <p:cNvCxnSpPr/>
                  <p:nvPr/>
                </p:nvCxnSpPr>
                <p:spPr>
                  <a:xfrm>
                    <a:off x="6873762" y="2569981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8" name="Straight Connector 1197"/>
                  <p:cNvCxnSpPr/>
                  <p:nvPr/>
                </p:nvCxnSpPr>
                <p:spPr>
                  <a:xfrm>
                    <a:off x="6873762" y="263734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9" name="Straight Connector 1198"/>
                  <p:cNvCxnSpPr/>
                  <p:nvPr/>
                </p:nvCxnSpPr>
                <p:spPr>
                  <a:xfrm>
                    <a:off x="6870070" y="270626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0" name="Straight Connector 1199"/>
                  <p:cNvCxnSpPr/>
                  <p:nvPr/>
                </p:nvCxnSpPr>
                <p:spPr>
                  <a:xfrm>
                    <a:off x="6877452" y="277519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1" name="Straight Connector 1200"/>
                  <p:cNvCxnSpPr/>
                  <p:nvPr/>
                </p:nvCxnSpPr>
                <p:spPr>
                  <a:xfrm>
                    <a:off x="6881144" y="284255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2" name="Straight Connector 1201"/>
                  <p:cNvCxnSpPr/>
                  <p:nvPr/>
                </p:nvCxnSpPr>
                <p:spPr>
                  <a:xfrm>
                    <a:off x="6881144" y="291148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3" name="Straight Connector 1202"/>
                  <p:cNvCxnSpPr/>
                  <p:nvPr/>
                </p:nvCxnSpPr>
                <p:spPr>
                  <a:xfrm>
                    <a:off x="6884834" y="297571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4" name="Straight Connector 1203"/>
                  <p:cNvCxnSpPr/>
                  <p:nvPr/>
                </p:nvCxnSpPr>
                <p:spPr>
                  <a:xfrm flipH="1">
                    <a:off x="6884834" y="2131353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128" name="Group 1070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188" name="Group 1130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152" name="Rectangle 1151"/>
                  <p:cNvSpPr/>
                  <p:nvPr/>
                </p:nvSpPr>
                <p:spPr>
                  <a:xfrm>
                    <a:off x="6510622" y="3058462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153" name="Straight Connector 1152"/>
                  <p:cNvCxnSpPr/>
                  <p:nvPr/>
                </p:nvCxnSpPr>
                <p:spPr>
                  <a:xfrm flipV="1">
                    <a:off x="6847894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4" name="Rectangle 1153"/>
                  <p:cNvSpPr/>
                  <p:nvPr/>
                </p:nvSpPr>
                <p:spPr>
                  <a:xfrm>
                    <a:off x="6477789" y="3067861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155" name="Straight Connector 1154"/>
                  <p:cNvCxnSpPr/>
                  <p:nvPr/>
                </p:nvCxnSpPr>
                <p:spPr>
                  <a:xfrm flipV="1">
                    <a:off x="6397203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6" name="Rectangle 1155"/>
                  <p:cNvSpPr/>
                  <p:nvPr/>
                </p:nvSpPr>
                <p:spPr>
                  <a:xfrm>
                    <a:off x="6818047" y="370230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157" name="Rectangle 1156"/>
                  <p:cNvSpPr/>
                  <p:nvPr/>
                </p:nvSpPr>
                <p:spPr>
                  <a:xfrm>
                    <a:off x="6406156" y="3157153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158" name="Straight Connector 1157"/>
                  <p:cNvCxnSpPr/>
                  <p:nvPr/>
                </p:nvCxnSpPr>
                <p:spPr>
                  <a:xfrm flipV="1">
                    <a:off x="6847894" y="380413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216" name="Group 1158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7" name="Straight Connector 1186"/>
                    <p:cNvCxnSpPr/>
                    <p:nvPr/>
                  </p:nvCxnSpPr>
                  <p:spPr>
                    <a:xfrm flipV="1">
                      <a:off x="7029619" y="2845449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8" name="Straight Connector 1187"/>
                    <p:cNvCxnSpPr/>
                    <p:nvPr/>
                  </p:nvCxnSpPr>
                  <p:spPr>
                    <a:xfrm flipV="1">
                      <a:off x="6581912" y="2934741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17" name="Group 1159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5" name="Straight Connector 1184"/>
                    <p:cNvCxnSpPr/>
                    <p:nvPr/>
                  </p:nvCxnSpPr>
                  <p:spPr>
                    <a:xfrm flipV="1">
                      <a:off x="7036069" y="284538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6" name="Straight Connector 1185"/>
                    <p:cNvCxnSpPr/>
                    <p:nvPr/>
                  </p:nvCxnSpPr>
                  <p:spPr>
                    <a:xfrm flipV="1">
                      <a:off x="6582394" y="293467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18" name="Group 1160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3" name="Straight Connector 1182"/>
                    <p:cNvCxnSpPr/>
                    <p:nvPr/>
                  </p:nvCxnSpPr>
                  <p:spPr>
                    <a:xfrm flipV="1">
                      <a:off x="7027596" y="284531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4" name="Straight Connector 1183"/>
                    <p:cNvCxnSpPr/>
                    <p:nvPr/>
                  </p:nvCxnSpPr>
                  <p:spPr>
                    <a:xfrm flipV="1">
                      <a:off x="6582873" y="2934602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19" name="Group 1161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1" name="Straight Connector 1180"/>
                    <p:cNvCxnSpPr/>
                    <p:nvPr/>
                  </p:nvCxnSpPr>
                  <p:spPr>
                    <a:xfrm flipV="1">
                      <a:off x="7028075" y="284210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2" name="Straight Connector 1181"/>
                    <p:cNvCxnSpPr/>
                    <p:nvPr/>
                  </p:nvCxnSpPr>
                  <p:spPr>
                    <a:xfrm flipV="1">
                      <a:off x="6583353" y="2934532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0" name="Group 1162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9" name="Straight Connector 1178"/>
                    <p:cNvCxnSpPr/>
                    <p:nvPr/>
                  </p:nvCxnSpPr>
                  <p:spPr>
                    <a:xfrm flipV="1">
                      <a:off x="7028555" y="284203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0" name="Straight Connector 1179"/>
                    <p:cNvCxnSpPr/>
                    <p:nvPr/>
                  </p:nvCxnSpPr>
                  <p:spPr>
                    <a:xfrm flipV="1">
                      <a:off x="6589801" y="2934463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1" name="Group 1163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7" name="Straight Connector 1176"/>
                    <p:cNvCxnSpPr/>
                    <p:nvPr/>
                  </p:nvCxnSpPr>
                  <p:spPr>
                    <a:xfrm flipV="1">
                      <a:off x="7029036" y="284196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8" name="Straight Connector 1177"/>
                    <p:cNvCxnSpPr/>
                    <p:nvPr/>
                  </p:nvCxnSpPr>
                  <p:spPr>
                    <a:xfrm flipV="1">
                      <a:off x="6590283" y="2939093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2" name="Group 1164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5" name="Straight Connector 1174"/>
                    <p:cNvCxnSpPr/>
                    <p:nvPr/>
                  </p:nvCxnSpPr>
                  <p:spPr>
                    <a:xfrm flipV="1">
                      <a:off x="7029515" y="2841898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6" name="Straight Connector 1175"/>
                    <p:cNvCxnSpPr/>
                    <p:nvPr/>
                  </p:nvCxnSpPr>
                  <p:spPr>
                    <a:xfrm flipV="1">
                      <a:off x="6581809" y="29390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3" name="Group 1165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3" name="Straight Connector 1172"/>
                    <p:cNvCxnSpPr/>
                    <p:nvPr/>
                  </p:nvCxnSpPr>
                  <p:spPr>
                    <a:xfrm flipV="1">
                      <a:off x="7035964" y="284182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4" name="Straight Connector 1173"/>
                    <p:cNvCxnSpPr/>
                    <p:nvPr/>
                  </p:nvCxnSpPr>
                  <p:spPr>
                    <a:xfrm flipV="1">
                      <a:off x="6582288" y="293895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4" name="Group 1166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1" name="Straight Connector 1170"/>
                    <p:cNvCxnSpPr/>
                    <p:nvPr/>
                  </p:nvCxnSpPr>
                  <p:spPr>
                    <a:xfrm flipV="1">
                      <a:off x="7027490" y="284645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2" name="Straight Connector 1171"/>
                    <p:cNvCxnSpPr/>
                    <p:nvPr/>
                  </p:nvCxnSpPr>
                  <p:spPr>
                    <a:xfrm flipV="1">
                      <a:off x="6582770" y="293888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5" name="Group 1167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69" name="Straight Connector 1168"/>
                    <p:cNvCxnSpPr/>
                    <p:nvPr/>
                  </p:nvCxnSpPr>
                  <p:spPr>
                    <a:xfrm flipV="1">
                      <a:off x="7027970" y="284638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0" name="Straight Connector 1169"/>
                    <p:cNvCxnSpPr/>
                    <p:nvPr/>
                  </p:nvCxnSpPr>
                  <p:spPr>
                    <a:xfrm flipV="1">
                      <a:off x="6583249" y="293881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189" name="Group 1131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190" name="Group 1132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147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063" y="2995548"/>
                      <a:ext cx="54259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48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063" y="2920355"/>
                      <a:ext cx="668090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49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0345" y="2921922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50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8959" y="2936020"/>
                      <a:ext cx="516753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51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0764" y="2932887"/>
                      <a:ext cx="295288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134" name="Straight Connector 1133"/>
                  <p:cNvCxnSpPr/>
                  <p:nvPr/>
                </p:nvCxnSpPr>
                <p:spPr>
                  <a:xfrm flipH="1">
                    <a:off x="6998518" y="2125086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5" name="Straight Connector 1134"/>
                  <p:cNvCxnSpPr/>
                  <p:nvPr/>
                </p:nvCxnSpPr>
                <p:spPr>
                  <a:xfrm>
                    <a:off x="6876712" y="230367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6" name="Straight Connector 1135"/>
                  <p:cNvCxnSpPr/>
                  <p:nvPr/>
                </p:nvCxnSpPr>
                <p:spPr>
                  <a:xfrm>
                    <a:off x="6873020" y="236789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7" name="Straight Connector 1136"/>
                  <p:cNvCxnSpPr/>
                  <p:nvPr/>
                </p:nvCxnSpPr>
                <p:spPr>
                  <a:xfrm>
                    <a:off x="6873020" y="244465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8" name="Straight Connector 1137"/>
                  <p:cNvCxnSpPr/>
                  <p:nvPr/>
                </p:nvCxnSpPr>
                <p:spPr>
                  <a:xfrm>
                    <a:off x="6869330" y="250888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9" name="Straight Connector 1138"/>
                  <p:cNvCxnSpPr/>
                  <p:nvPr/>
                </p:nvCxnSpPr>
                <p:spPr>
                  <a:xfrm>
                    <a:off x="6865638" y="2569981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0" name="Straight Connector 1139"/>
                  <p:cNvCxnSpPr/>
                  <p:nvPr/>
                </p:nvCxnSpPr>
                <p:spPr>
                  <a:xfrm>
                    <a:off x="6865638" y="263734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1" name="Straight Connector 1140"/>
                  <p:cNvCxnSpPr/>
                  <p:nvPr/>
                </p:nvCxnSpPr>
                <p:spPr>
                  <a:xfrm>
                    <a:off x="6861948" y="270626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2" name="Straight Connector 1141"/>
                  <p:cNvCxnSpPr/>
                  <p:nvPr/>
                </p:nvCxnSpPr>
                <p:spPr>
                  <a:xfrm>
                    <a:off x="6869330" y="277519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3" name="Straight Connector 1142"/>
                  <p:cNvCxnSpPr/>
                  <p:nvPr/>
                </p:nvCxnSpPr>
                <p:spPr>
                  <a:xfrm>
                    <a:off x="6873020" y="284255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4" name="Straight Connector 1143"/>
                  <p:cNvCxnSpPr/>
                  <p:nvPr/>
                </p:nvCxnSpPr>
                <p:spPr>
                  <a:xfrm>
                    <a:off x="6873020" y="291148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5" name="Straight Connector 1144"/>
                  <p:cNvCxnSpPr/>
                  <p:nvPr/>
                </p:nvCxnSpPr>
                <p:spPr>
                  <a:xfrm>
                    <a:off x="6876712" y="297571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6" name="Straight Connector 1145"/>
                  <p:cNvCxnSpPr/>
                  <p:nvPr/>
                </p:nvCxnSpPr>
                <p:spPr>
                  <a:xfrm flipH="1">
                    <a:off x="6876712" y="2131353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129" name="Group 1071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130" name="Group 1072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094" name="Rectangle 1093"/>
                  <p:cNvSpPr/>
                  <p:nvPr/>
                </p:nvSpPr>
                <p:spPr>
                  <a:xfrm>
                    <a:off x="6510022" y="3058462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95" name="Straight Connector 1094"/>
                  <p:cNvCxnSpPr/>
                  <p:nvPr/>
                </p:nvCxnSpPr>
                <p:spPr>
                  <a:xfrm flipV="1">
                    <a:off x="6847296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6" name="Rectangle 1095"/>
                  <p:cNvSpPr/>
                  <p:nvPr/>
                </p:nvSpPr>
                <p:spPr>
                  <a:xfrm>
                    <a:off x="6477192" y="3067861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97" name="Straight Connector 1096"/>
                  <p:cNvCxnSpPr/>
                  <p:nvPr/>
                </p:nvCxnSpPr>
                <p:spPr>
                  <a:xfrm flipV="1">
                    <a:off x="6396603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8" name="Rectangle 1097"/>
                  <p:cNvSpPr/>
                  <p:nvPr/>
                </p:nvSpPr>
                <p:spPr>
                  <a:xfrm>
                    <a:off x="6817449" y="370230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99" name="Rectangle 1098"/>
                  <p:cNvSpPr/>
                  <p:nvPr/>
                </p:nvSpPr>
                <p:spPr>
                  <a:xfrm>
                    <a:off x="6405558" y="3157153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100" name="Straight Connector 1099"/>
                  <p:cNvCxnSpPr/>
                  <p:nvPr/>
                </p:nvCxnSpPr>
                <p:spPr>
                  <a:xfrm flipV="1">
                    <a:off x="6847296" y="380413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158" name="Group 1100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9" name="Straight Connector 1128"/>
                    <p:cNvCxnSpPr/>
                    <p:nvPr/>
                  </p:nvCxnSpPr>
                  <p:spPr>
                    <a:xfrm flipV="1">
                      <a:off x="7029021" y="2845449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0" name="Straight Connector 1129"/>
                    <p:cNvCxnSpPr/>
                    <p:nvPr/>
                  </p:nvCxnSpPr>
                  <p:spPr>
                    <a:xfrm flipV="1">
                      <a:off x="6581315" y="2934741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59" name="Group 1101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7" name="Straight Connector 1126"/>
                    <p:cNvCxnSpPr/>
                    <p:nvPr/>
                  </p:nvCxnSpPr>
                  <p:spPr>
                    <a:xfrm flipV="1">
                      <a:off x="7029502" y="2845380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8" name="Straight Connector 1127"/>
                    <p:cNvCxnSpPr/>
                    <p:nvPr/>
                  </p:nvCxnSpPr>
                  <p:spPr>
                    <a:xfrm flipV="1">
                      <a:off x="6581796" y="293467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0" name="Group 1102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5" name="Straight Connector 1124"/>
                    <p:cNvCxnSpPr/>
                    <p:nvPr/>
                  </p:nvCxnSpPr>
                  <p:spPr>
                    <a:xfrm flipV="1">
                      <a:off x="7026996" y="284531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6" name="Straight Connector 1125"/>
                    <p:cNvCxnSpPr/>
                    <p:nvPr/>
                  </p:nvCxnSpPr>
                  <p:spPr>
                    <a:xfrm flipV="1">
                      <a:off x="6582275" y="293460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1" name="Group 1103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3" name="Straight Connector 1122"/>
                    <p:cNvCxnSpPr/>
                    <p:nvPr/>
                  </p:nvCxnSpPr>
                  <p:spPr>
                    <a:xfrm flipV="1">
                      <a:off x="7027475" y="284210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4" name="Straight Connector 1123"/>
                    <p:cNvCxnSpPr/>
                    <p:nvPr/>
                  </p:nvCxnSpPr>
                  <p:spPr>
                    <a:xfrm flipV="1">
                      <a:off x="6582755" y="293453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2" name="Group 1104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1" name="Straight Connector 1120"/>
                    <p:cNvCxnSpPr/>
                    <p:nvPr/>
                  </p:nvCxnSpPr>
                  <p:spPr>
                    <a:xfrm flipV="1">
                      <a:off x="7027955" y="284203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2" name="Straight Connector 1121"/>
                    <p:cNvCxnSpPr/>
                    <p:nvPr/>
                  </p:nvCxnSpPr>
                  <p:spPr>
                    <a:xfrm flipV="1">
                      <a:off x="6583234" y="293446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3" name="Group 1105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9" name="Straight Connector 1118"/>
                    <p:cNvCxnSpPr/>
                    <p:nvPr/>
                  </p:nvCxnSpPr>
                  <p:spPr>
                    <a:xfrm flipV="1">
                      <a:off x="7028436" y="284196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0" name="Straight Connector 1119"/>
                    <p:cNvCxnSpPr/>
                    <p:nvPr/>
                  </p:nvCxnSpPr>
                  <p:spPr>
                    <a:xfrm flipV="1">
                      <a:off x="6589685" y="2939093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4" name="Group 1106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7" name="Straight Connector 1116"/>
                    <p:cNvCxnSpPr/>
                    <p:nvPr/>
                  </p:nvCxnSpPr>
                  <p:spPr>
                    <a:xfrm flipV="1">
                      <a:off x="7028916" y="284189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8" name="Straight Connector 1117"/>
                    <p:cNvCxnSpPr/>
                    <p:nvPr/>
                  </p:nvCxnSpPr>
                  <p:spPr>
                    <a:xfrm flipV="1">
                      <a:off x="6581209" y="29390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5" name="Group 1107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5" name="Straight Connector 1114"/>
                    <p:cNvCxnSpPr/>
                    <p:nvPr/>
                  </p:nvCxnSpPr>
                  <p:spPr>
                    <a:xfrm flipV="1">
                      <a:off x="7029395" y="2841829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6" name="Straight Connector 1115"/>
                    <p:cNvCxnSpPr/>
                    <p:nvPr/>
                  </p:nvCxnSpPr>
                  <p:spPr>
                    <a:xfrm flipV="1">
                      <a:off x="6581689" y="293895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6" name="Group 1108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3" name="Straight Connector 1112"/>
                    <p:cNvCxnSpPr/>
                    <p:nvPr/>
                  </p:nvCxnSpPr>
                  <p:spPr>
                    <a:xfrm flipV="1">
                      <a:off x="7026892" y="284645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4" name="Straight Connector 1113"/>
                    <p:cNvCxnSpPr/>
                    <p:nvPr/>
                  </p:nvCxnSpPr>
                  <p:spPr>
                    <a:xfrm flipV="1">
                      <a:off x="6582170" y="293888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7" name="Group 1109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1" name="Straight Connector 1110"/>
                    <p:cNvCxnSpPr/>
                    <p:nvPr/>
                  </p:nvCxnSpPr>
                  <p:spPr>
                    <a:xfrm flipV="1">
                      <a:off x="7027372" y="284638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2" name="Straight Connector 1111"/>
                    <p:cNvCxnSpPr/>
                    <p:nvPr/>
                  </p:nvCxnSpPr>
                  <p:spPr>
                    <a:xfrm flipV="1">
                      <a:off x="6582649" y="293881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131" name="Group 1073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132" name="Group 1074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089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941" y="2995548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90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941" y="2920355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91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606" y="2921922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92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836" y="2936020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93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643" y="2932887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076" name="Straight Connector 1075"/>
                  <p:cNvCxnSpPr/>
                  <p:nvPr/>
                </p:nvCxnSpPr>
                <p:spPr>
                  <a:xfrm flipH="1">
                    <a:off x="6997778" y="2125086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7" name="Straight Connector 1076"/>
                  <p:cNvCxnSpPr/>
                  <p:nvPr/>
                </p:nvCxnSpPr>
                <p:spPr>
                  <a:xfrm>
                    <a:off x="6875971" y="230367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8" name="Straight Connector 1077"/>
                  <p:cNvCxnSpPr/>
                  <p:nvPr/>
                </p:nvCxnSpPr>
                <p:spPr>
                  <a:xfrm>
                    <a:off x="6872281" y="236789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9" name="Straight Connector 1078"/>
                  <p:cNvCxnSpPr/>
                  <p:nvPr/>
                </p:nvCxnSpPr>
                <p:spPr>
                  <a:xfrm>
                    <a:off x="6872281" y="244465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0" name="Straight Connector 1079"/>
                  <p:cNvCxnSpPr/>
                  <p:nvPr/>
                </p:nvCxnSpPr>
                <p:spPr>
                  <a:xfrm>
                    <a:off x="6868588" y="250888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1" name="Straight Connector 1080"/>
                  <p:cNvCxnSpPr/>
                  <p:nvPr/>
                </p:nvCxnSpPr>
                <p:spPr>
                  <a:xfrm>
                    <a:off x="6864898" y="2569981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2" name="Straight Connector 1081"/>
                  <p:cNvCxnSpPr/>
                  <p:nvPr/>
                </p:nvCxnSpPr>
                <p:spPr>
                  <a:xfrm>
                    <a:off x="6864898" y="263734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3" name="Straight Connector 1082"/>
                  <p:cNvCxnSpPr/>
                  <p:nvPr/>
                </p:nvCxnSpPr>
                <p:spPr>
                  <a:xfrm>
                    <a:off x="6861206" y="270626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4" name="Straight Connector 1083"/>
                  <p:cNvCxnSpPr/>
                  <p:nvPr/>
                </p:nvCxnSpPr>
                <p:spPr>
                  <a:xfrm>
                    <a:off x="6868588" y="277519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5" name="Straight Connector 1084"/>
                  <p:cNvCxnSpPr/>
                  <p:nvPr/>
                </p:nvCxnSpPr>
                <p:spPr>
                  <a:xfrm>
                    <a:off x="6872281" y="284255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6" name="Straight Connector 1085"/>
                  <p:cNvCxnSpPr/>
                  <p:nvPr/>
                </p:nvCxnSpPr>
                <p:spPr>
                  <a:xfrm>
                    <a:off x="6872281" y="291148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7" name="Straight Connector 1086"/>
                  <p:cNvCxnSpPr/>
                  <p:nvPr/>
                </p:nvCxnSpPr>
                <p:spPr>
                  <a:xfrm>
                    <a:off x="6875971" y="297571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8" name="Straight Connector 1087"/>
                  <p:cNvCxnSpPr/>
                  <p:nvPr/>
                </p:nvCxnSpPr>
                <p:spPr>
                  <a:xfrm flipH="1">
                    <a:off x="6875971" y="2131353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5838" name="Group 1309"/>
            <p:cNvGrpSpPr>
              <a:grpSpLocks/>
            </p:cNvGrpSpPr>
            <p:nvPr/>
          </p:nvGrpSpPr>
          <p:grpSpPr bwMode="auto">
            <a:xfrm>
              <a:off x="5422100" y="2766672"/>
              <a:ext cx="1470209" cy="1869141"/>
              <a:chOff x="916173" y="4038600"/>
              <a:chExt cx="1470209" cy="1869141"/>
            </a:xfrm>
          </p:grpSpPr>
          <p:grpSp>
            <p:nvGrpSpPr>
              <p:cNvPr id="205875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1552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0" y="1497"/>
                  <a:ext cx="495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53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0" y="1368"/>
                  <a:ext cx="663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Freeform 190"/>
                <p:cNvSpPr>
                  <a:spLocks/>
                </p:cNvSpPr>
                <p:nvPr/>
              </p:nvSpPr>
              <p:spPr bwMode="auto">
                <a:xfrm>
                  <a:off x="4904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Freeform 191"/>
                <p:cNvSpPr>
                  <a:spLocks/>
                </p:cNvSpPr>
                <p:nvPr/>
              </p:nvSpPr>
              <p:spPr bwMode="auto">
                <a:xfrm>
                  <a:off x="4475" y="1392"/>
                  <a:ext cx="506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56" name="Freeform 192"/>
                <p:cNvSpPr>
                  <a:spLocks/>
                </p:cNvSpPr>
                <p:nvPr/>
              </p:nvSpPr>
              <p:spPr bwMode="auto">
                <a:xfrm>
                  <a:off x="4593" y="1388"/>
                  <a:ext cx="293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12" name="Straight Connector 1311"/>
              <p:cNvCxnSpPr/>
              <p:nvPr/>
            </p:nvCxnSpPr>
            <p:spPr>
              <a:xfrm flipH="1">
                <a:off x="1181303" y="4380581"/>
                <a:ext cx="355562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3" name="Straight Connector 1312"/>
              <p:cNvCxnSpPr>
                <a:stCxn id="1552" idx="2"/>
              </p:cNvCxnSpPr>
              <p:nvPr/>
            </p:nvCxnSpPr>
            <p:spPr>
              <a:xfrm flipH="1">
                <a:off x="1486071" y="4390103"/>
                <a:ext cx="201591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4" name="Straight Connector 1313"/>
              <p:cNvCxnSpPr/>
              <p:nvPr/>
            </p:nvCxnSpPr>
            <p:spPr>
              <a:xfrm>
                <a:off x="1803537" y="4394864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5" name="Straight Connector 1314"/>
              <p:cNvCxnSpPr>
                <a:endCxn id="1337" idx="0"/>
              </p:cNvCxnSpPr>
              <p:nvPr/>
            </p:nvCxnSpPr>
            <p:spPr>
              <a:xfrm>
                <a:off x="1943222" y="4418667"/>
                <a:ext cx="274608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880" name="Group 1315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058" name="Group 1493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515" name="Rectangle 1514"/>
                  <p:cNvSpPr/>
                  <p:nvPr/>
                </p:nvSpPr>
                <p:spPr>
                  <a:xfrm>
                    <a:off x="6509502" y="3058111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16" name="Straight Connector 1515"/>
                  <p:cNvCxnSpPr/>
                  <p:nvPr/>
                </p:nvCxnSpPr>
                <p:spPr>
                  <a:xfrm flipV="1">
                    <a:off x="6846775" y="305811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17" name="Rectangle 1516"/>
                  <p:cNvSpPr/>
                  <p:nvPr/>
                </p:nvSpPr>
                <p:spPr>
                  <a:xfrm>
                    <a:off x="6476671" y="3067510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18" name="Straight Connector 1517"/>
                  <p:cNvCxnSpPr/>
                  <p:nvPr/>
                </p:nvCxnSpPr>
                <p:spPr>
                  <a:xfrm flipV="1">
                    <a:off x="6396083" y="305811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19" name="Rectangle 1518"/>
                  <p:cNvSpPr/>
                  <p:nvPr/>
                </p:nvSpPr>
                <p:spPr>
                  <a:xfrm>
                    <a:off x="6816928" y="3701955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20" name="Rectangle 1519"/>
                  <p:cNvSpPr/>
                  <p:nvPr/>
                </p:nvSpPr>
                <p:spPr>
                  <a:xfrm>
                    <a:off x="6405038" y="3153669"/>
                    <a:ext cx="444721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21" name="Straight Connector 1520"/>
                  <p:cNvCxnSpPr/>
                  <p:nvPr/>
                </p:nvCxnSpPr>
                <p:spPr>
                  <a:xfrm flipV="1">
                    <a:off x="6846775" y="3803780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086" name="Group 1521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50" name="Straight Connector 1549"/>
                    <p:cNvCxnSpPr/>
                    <p:nvPr/>
                  </p:nvCxnSpPr>
                  <p:spPr>
                    <a:xfrm flipV="1">
                      <a:off x="7028500" y="2841965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1" name="Straight Connector 1550"/>
                    <p:cNvCxnSpPr/>
                    <p:nvPr/>
                  </p:nvCxnSpPr>
                  <p:spPr>
                    <a:xfrm flipV="1">
                      <a:off x="6580794" y="2934390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87" name="Group 1522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8" name="Straight Connector 1547"/>
                    <p:cNvCxnSpPr/>
                    <p:nvPr/>
                  </p:nvCxnSpPr>
                  <p:spPr>
                    <a:xfrm flipV="1">
                      <a:off x="7028981" y="284189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9" name="Straight Connector 1548"/>
                    <p:cNvCxnSpPr/>
                    <p:nvPr/>
                  </p:nvCxnSpPr>
                  <p:spPr>
                    <a:xfrm flipV="1">
                      <a:off x="6581275" y="2934321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88" name="Group 1523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6" name="Straight Connector 1545"/>
                    <p:cNvCxnSpPr/>
                    <p:nvPr/>
                  </p:nvCxnSpPr>
                  <p:spPr>
                    <a:xfrm flipV="1">
                      <a:off x="7026475" y="284182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7" name="Straight Connector 1546"/>
                    <p:cNvCxnSpPr/>
                    <p:nvPr/>
                  </p:nvCxnSpPr>
                  <p:spPr>
                    <a:xfrm flipV="1">
                      <a:off x="6581754" y="2934251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89" name="Group 1524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4" name="Straight Connector 1543"/>
                    <p:cNvCxnSpPr/>
                    <p:nvPr/>
                  </p:nvCxnSpPr>
                  <p:spPr>
                    <a:xfrm flipV="1">
                      <a:off x="7026955" y="284175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5" name="Straight Connector 1544"/>
                    <p:cNvCxnSpPr/>
                    <p:nvPr/>
                  </p:nvCxnSpPr>
                  <p:spPr>
                    <a:xfrm flipV="1">
                      <a:off x="6582234" y="2934181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0" name="Group 1525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2" name="Straight Connector 1541"/>
                    <p:cNvCxnSpPr/>
                    <p:nvPr/>
                  </p:nvCxnSpPr>
                  <p:spPr>
                    <a:xfrm flipV="1">
                      <a:off x="7027434" y="284168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3" name="Straight Connector 1542"/>
                    <p:cNvCxnSpPr/>
                    <p:nvPr/>
                  </p:nvCxnSpPr>
                  <p:spPr>
                    <a:xfrm flipV="1">
                      <a:off x="6582713" y="293411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1" name="Group 1526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0" name="Straight Connector 1539"/>
                    <p:cNvCxnSpPr/>
                    <p:nvPr/>
                  </p:nvCxnSpPr>
                  <p:spPr>
                    <a:xfrm flipV="1">
                      <a:off x="7027915" y="2841617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1" name="Straight Connector 1540"/>
                    <p:cNvCxnSpPr/>
                    <p:nvPr/>
                  </p:nvCxnSpPr>
                  <p:spPr>
                    <a:xfrm flipV="1">
                      <a:off x="6583195" y="293874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2" name="Group 1527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8" name="Straight Connector 1537"/>
                    <p:cNvCxnSpPr/>
                    <p:nvPr/>
                  </p:nvCxnSpPr>
                  <p:spPr>
                    <a:xfrm flipV="1">
                      <a:off x="7028395" y="2841547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9" name="Straight Connector 1538"/>
                    <p:cNvCxnSpPr/>
                    <p:nvPr/>
                  </p:nvCxnSpPr>
                  <p:spPr>
                    <a:xfrm flipV="1">
                      <a:off x="6580688" y="293867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3" name="Group 1528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6" name="Straight Connector 1535"/>
                    <p:cNvCxnSpPr/>
                    <p:nvPr/>
                  </p:nvCxnSpPr>
                  <p:spPr>
                    <a:xfrm flipV="1">
                      <a:off x="7028874" y="284147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7" name="Straight Connector 1536"/>
                    <p:cNvCxnSpPr/>
                    <p:nvPr/>
                  </p:nvCxnSpPr>
                  <p:spPr>
                    <a:xfrm flipV="1">
                      <a:off x="6581168" y="293860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4" name="Group 1529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4" name="Straight Connector 1533"/>
                    <p:cNvCxnSpPr/>
                    <p:nvPr/>
                  </p:nvCxnSpPr>
                  <p:spPr>
                    <a:xfrm flipV="1">
                      <a:off x="7026372" y="2846107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5" name="Straight Connector 1534"/>
                    <p:cNvCxnSpPr/>
                    <p:nvPr/>
                  </p:nvCxnSpPr>
                  <p:spPr>
                    <a:xfrm flipV="1">
                      <a:off x="6581649" y="293853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5" name="Group 1530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2" name="Straight Connector 1531"/>
                    <p:cNvCxnSpPr/>
                    <p:nvPr/>
                  </p:nvCxnSpPr>
                  <p:spPr>
                    <a:xfrm flipV="1">
                      <a:off x="7026851" y="284603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3" name="Straight Connector 1532"/>
                    <p:cNvCxnSpPr/>
                    <p:nvPr/>
                  </p:nvCxnSpPr>
                  <p:spPr>
                    <a:xfrm flipV="1">
                      <a:off x="6582129" y="293846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059" name="Group 1494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060" name="Group 1495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510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297" y="2992064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11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297" y="2916871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12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962" y="2918438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13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191" y="2932536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14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999" y="2929403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497" name="Straight Connector 1496"/>
                  <p:cNvCxnSpPr/>
                  <p:nvPr/>
                </p:nvCxnSpPr>
                <p:spPr>
                  <a:xfrm flipH="1">
                    <a:off x="6997134" y="2121602"/>
                    <a:ext cx="11072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8" name="Straight Connector 1497"/>
                  <p:cNvCxnSpPr/>
                  <p:nvPr/>
                </p:nvCxnSpPr>
                <p:spPr>
                  <a:xfrm>
                    <a:off x="6875327" y="230018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9" name="Straight Connector 1498"/>
                  <p:cNvCxnSpPr/>
                  <p:nvPr/>
                </p:nvCxnSpPr>
                <p:spPr>
                  <a:xfrm>
                    <a:off x="6871637" y="236441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0" name="Straight Connector 1499"/>
                  <p:cNvCxnSpPr/>
                  <p:nvPr/>
                </p:nvCxnSpPr>
                <p:spPr>
                  <a:xfrm>
                    <a:off x="6871637" y="244117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1" name="Straight Connector 1500"/>
                  <p:cNvCxnSpPr/>
                  <p:nvPr/>
                </p:nvCxnSpPr>
                <p:spPr>
                  <a:xfrm>
                    <a:off x="6867944" y="250540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2" name="Straight Connector 1501"/>
                  <p:cNvCxnSpPr/>
                  <p:nvPr/>
                </p:nvCxnSpPr>
                <p:spPr>
                  <a:xfrm>
                    <a:off x="6864254" y="2566497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3" name="Straight Connector 1502"/>
                  <p:cNvCxnSpPr/>
                  <p:nvPr/>
                </p:nvCxnSpPr>
                <p:spPr>
                  <a:xfrm>
                    <a:off x="6864254" y="263385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4" name="Straight Connector 1503"/>
                  <p:cNvCxnSpPr/>
                  <p:nvPr/>
                </p:nvCxnSpPr>
                <p:spPr>
                  <a:xfrm>
                    <a:off x="6860562" y="270278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5" name="Straight Connector 1504"/>
                  <p:cNvCxnSpPr/>
                  <p:nvPr/>
                </p:nvCxnSpPr>
                <p:spPr>
                  <a:xfrm>
                    <a:off x="6867944" y="277171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6" name="Straight Connector 1505"/>
                  <p:cNvCxnSpPr/>
                  <p:nvPr/>
                </p:nvCxnSpPr>
                <p:spPr>
                  <a:xfrm>
                    <a:off x="6871637" y="284220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7" name="Straight Connector 1506"/>
                  <p:cNvCxnSpPr/>
                  <p:nvPr/>
                </p:nvCxnSpPr>
                <p:spPr>
                  <a:xfrm>
                    <a:off x="6871637" y="291113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8" name="Straight Connector 1507"/>
                  <p:cNvCxnSpPr/>
                  <p:nvPr/>
                </p:nvCxnSpPr>
                <p:spPr>
                  <a:xfrm>
                    <a:off x="6875327" y="297536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9" name="Straight Connector 1508"/>
                  <p:cNvCxnSpPr/>
                  <p:nvPr/>
                </p:nvCxnSpPr>
                <p:spPr>
                  <a:xfrm flipH="1">
                    <a:off x="6875327" y="2127868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881" name="Group 1316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000" name="Group 1435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457" name="Rectangle 1456"/>
                  <p:cNvSpPr/>
                  <p:nvPr/>
                </p:nvSpPr>
                <p:spPr>
                  <a:xfrm>
                    <a:off x="6509953" y="3058113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58" name="Straight Connector 1457"/>
                  <p:cNvCxnSpPr/>
                  <p:nvPr/>
                </p:nvCxnSpPr>
                <p:spPr>
                  <a:xfrm flipV="1">
                    <a:off x="6847224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9" name="Rectangle 1458"/>
                  <p:cNvSpPr/>
                  <p:nvPr/>
                </p:nvSpPr>
                <p:spPr>
                  <a:xfrm>
                    <a:off x="6477120" y="3067512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60" name="Straight Connector 1459"/>
                  <p:cNvCxnSpPr/>
                  <p:nvPr/>
                </p:nvCxnSpPr>
                <p:spPr>
                  <a:xfrm flipV="1">
                    <a:off x="6396534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1" name="Rectangle 1460"/>
                  <p:cNvSpPr/>
                  <p:nvPr/>
                </p:nvSpPr>
                <p:spPr>
                  <a:xfrm>
                    <a:off x="6817377" y="370195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62" name="Rectangle 1461"/>
                  <p:cNvSpPr/>
                  <p:nvPr/>
                </p:nvSpPr>
                <p:spPr>
                  <a:xfrm>
                    <a:off x="6405487" y="3153671"/>
                    <a:ext cx="444723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63" name="Straight Connector 1462"/>
                  <p:cNvCxnSpPr/>
                  <p:nvPr/>
                </p:nvCxnSpPr>
                <p:spPr>
                  <a:xfrm flipV="1">
                    <a:off x="6847224" y="380378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028" name="Group 1463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92" name="Straight Connector 1491"/>
                    <p:cNvCxnSpPr/>
                    <p:nvPr/>
                  </p:nvCxnSpPr>
                  <p:spPr>
                    <a:xfrm flipV="1">
                      <a:off x="7028949" y="284196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3" name="Straight Connector 1492"/>
                    <p:cNvCxnSpPr/>
                    <p:nvPr/>
                  </p:nvCxnSpPr>
                  <p:spPr>
                    <a:xfrm flipV="1">
                      <a:off x="6581243" y="293439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29" name="Group 1464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90" name="Straight Connector 1489"/>
                    <p:cNvCxnSpPr/>
                    <p:nvPr/>
                  </p:nvCxnSpPr>
                  <p:spPr>
                    <a:xfrm flipV="1">
                      <a:off x="7029431" y="2841898"/>
                      <a:ext cx="119388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1" name="Straight Connector 1490"/>
                    <p:cNvCxnSpPr/>
                    <p:nvPr/>
                  </p:nvCxnSpPr>
                  <p:spPr>
                    <a:xfrm flipV="1">
                      <a:off x="6581724" y="29343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0" name="Group 1465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8" name="Straight Connector 1487"/>
                    <p:cNvCxnSpPr/>
                    <p:nvPr/>
                  </p:nvCxnSpPr>
                  <p:spPr>
                    <a:xfrm flipV="1">
                      <a:off x="7026926" y="284182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9" name="Straight Connector 1488"/>
                    <p:cNvCxnSpPr/>
                    <p:nvPr/>
                  </p:nvCxnSpPr>
                  <p:spPr>
                    <a:xfrm flipV="1">
                      <a:off x="6582204" y="293425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1" name="Group 1466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6" name="Straight Connector 1485"/>
                    <p:cNvCxnSpPr/>
                    <p:nvPr/>
                  </p:nvCxnSpPr>
                  <p:spPr>
                    <a:xfrm flipV="1">
                      <a:off x="7027406" y="284175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7" name="Straight Connector 1486"/>
                    <p:cNvCxnSpPr/>
                    <p:nvPr/>
                  </p:nvCxnSpPr>
                  <p:spPr>
                    <a:xfrm flipV="1">
                      <a:off x="6582683" y="293418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2" name="Group 1467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4" name="Straight Connector 1483"/>
                    <p:cNvCxnSpPr/>
                    <p:nvPr/>
                  </p:nvCxnSpPr>
                  <p:spPr>
                    <a:xfrm flipV="1">
                      <a:off x="7027885" y="2841689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5" name="Straight Connector 1484"/>
                    <p:cNvCxnSpPr/>
                    <p:nvPr/>
                  </p:nvCxnSpPr>
                  <p:spPr>
                    <a:xfrm flipV="1">
                      <a:off x="6583163" y="293411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3" name="Group 1468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2" name="Straight Connector 1481"/>
                    <p:cNvCxnSpPr/>
                    <p:nvPr/>
                  </p:nvCxnSpPr>
                  <p:spPr>
                    <a:xfrm flipV="1">
                      <a:off x="7028367" y="284161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3" name="Straight Connector 1482"/>
                    <p:cNvCxnSpPr/>
                    <p:nvPr/>
                  </p:nvCxnSpPr>
                  <p:spPr>
                    <a:xfrm flipV="1">
                      <a:off x="6589613" y="2938744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4" name="Group 1469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0" name="Straight Connector 1479"/>
                    <p:cNvCxnSpPr/>
                    <p:nvPr/>
                  </p:nvCxnSpPr>
                  <p:spPr>
                    <a:xfrm flipV="1">
                      <a:off x="7028846" y="284154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1" name="Straight Connector 1480"/>
                    <p:cNvCxnSpPr/>
                    <p:nvPr/>
                  </p:nvCxnSpPr>
                  <p:spPr>
                    <a:xfrm flipV="1">
                      <a:off x="6581140" y="293867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5" name="Group 1470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78" name="Straight Connector 1477"/>
                    <p:cNvCxnSpPr/>
                    <p:nvPr/>
                  </p:nvCxnSpPr>
                  <p:spPr>
                    <a:xfrm flipV="1">
                      <a:off x="7029325" y="2841480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9" name="Straight Connector 1478"/>
                    <p:cNvCxnSpPr/>
                    <p:nvPr/>
                  </p:nvCxnSpPr>
                  <p:spPr>
                    <a:xfrm flipV="1">
                      <a:off x="6581619" y="293860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6" name="Group 1471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76" name="Straight Connector 1475"/>
                    <p:cNvCxnSpPr/>
                    <p:nvPr/>
                  </p:nvCxnSpPr>
                  <p:spPr>
                    <a:xfrm flipV="1">
                      <a:off x="7026821" y="284610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7" name="Straight Connector 1476"/>
                    <p:cNvCxnSpPr/>
                    <p:nvPr/>
                  </p:nvCxnSpPr>
                  <p:spPr>
                    <a:xfrm flipV="1">
                      <a:off x="6582100" y="293853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7" name="Group 1472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74" name="Straight Connector 1473"/>
                    <p:cNvCxnSpPr/>
                    <p:nvPr/>
                  </p:nvCxnSpPr>
                  <p:spPr>
                    <a:xfrm flipV="1">
                      <a:off x="7027300" y="284604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5" name="Straight Connector 1474"/>
                    <p:cNvCxnSpPr/>
                    <p:nvPr/>
                  </p:nvCxnSpPr>
                  <p:spPr>
                    <a:xfrm flipV="1">
                      <a:off x="6582580" y="293846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001" name="Group 1436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002" name="Group 1437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452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853" y="2992066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3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853" y="2916873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4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517" y="291844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5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749" y="2932538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6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554" y="2929405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439" name="Straight Connector 1438"/>
                  <p:cNvCxnSpPr/>
                  <p:nvPr/>
                </p:nvCxnSpPr>
                <p:spPr>
                  <a:xfrm flipH="1">
                    <a:off x="6997690" y="2121604"/>
                    <a:ext cx="11074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0" name="Straight Connector 1439"/>
                  <p:cNvCxnSpPr/>
                  <p:nvPr/>
                </p:nvCxnSpPr>
                <p:spPr>
                  <a:xfrm>
                    <a:off x="6875885" y="230018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1" name="Straight Connector 1440"/>
                  <p:cNvCxnSpPr/>
                  <p:nvPr/>
                </p:nvCxnSpPr>
                <p:spPr>
                  <a:xfrm>
                    <a:off x="6872192" y="236441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2" name="Straight Connector 1441"/>
                  <p:cNvCxnSpPr/>
                  <p:nvPr/>
                </p:nvCxnSpPr>
                <p:spPr>
                  <a:xfrm>
                    <a:off x="6872192" y="244117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3" name="Straight Connector 1442"/>
                  <p:cNvCxnSpPr/>
                  <p:nvPr/>
                </p:nvCxnSpPr>
                <p:spPr>
                  <a:xfrm>
                    <a:off x="6868502" y="250540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4" name="Straight Connector 1443"/>
                  <p:cNvCxnSpPr/>
                  <p:nvPr/>
                </p:nvCxnSpPr>
                <p:spPr>
                  <a:xfrm>
                    <a:off x="6864810" y="2566499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5" name="Straight Connector 1444"/>
                  <p:cNvCxnSpPr/>
                  <p:nvPr/>
                </p:nvCxnSpPr>
                <p:spPr>
                  <a:xfrm>
                    <a:off x="6864810" y="263385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6" name="Straight Connector 1445"/>
                  <p:cNvCxnSpPr/>
                  <p:nvPr/>
                </p:nvCxnSpPr>
                <p:spPr>
                  <a:xfrm>
                    <a:off x="6861120" y="270278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7" name="Straight Connector 1446"/>
                  <p:cNvCxnSpPr/>
                  <p:nvPr/>
                </p:nvCxnSpPr>
                <p:spPr>
                  <a:xfrm>
                    <a:off x="6868502" y="277171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8" name="Straight Connector 1447"/>
                  <p:cNvCxnSpPr/>
                  <p:nvPr/>
                </p:nvCxnSpPr>
                <p:spPr>
                  <a:xfrm>
                    <a:off x="6872192" y="284220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9" name="Straight Connector 1448"/>
                  <p:cNvCxnSpPr/>
                  <p:nvPr/>
                </p:nvCxnSpPr>
                <p:spPr>
                  <a:xfrm>
                    <a:off x="6872192" y="291113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0" name="Straight Connector 1449"/>
                  <p:cNvCxnSpPr/>
                  <p:nvPr/>
                </p:nvCxnSpPr>
                <p:spPr>
                  <a:xfrm>
                    <a:off x="6875885" y="297536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1" name="Straight Connector 1450"/>
                  <p:cNvCxnSpPr/>
                  <p:nvPr/>
                </p:nvCxnSpPr>
                <p:spPr>
                  <a:xfrm flipH="1">
                    <a:off x="6875885" y="2127870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882" name="Group 1317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5942" name="Group 1377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399" name="Rectangle 1398"/>
                  <p:cNvSpPr/>
                  <p:nvPr/>
                </p:nvSpPr>
                <p:spPr>
                  <a:xfrm>
                    <a:off x="6509353" y="3058113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00" name="Straight Connector 1399"/>
                  <p:cNvCxnSpPr/>
                  <p:nvPr/>
                </p:nvCxnSpPr>
                <p:spPr>
                  <a:xfrm flipV="1">
                    <a:off x="6846627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1" name="Rectangle 1400"/>
                  <p:cNvSpPr/>
                  <p:nvPr/>
                </p:nvSpPr>
                <p:spPr>
                  <a:xfrm>
                    <a:off x="6476522" y="3067512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02" name="Straight Connector 1401"/>
                  <p:cNvCxnSpPr/>
                  <p:nvPr/>
                </p:nvCxnSpPr>
                <p:spPr>
                  <a:xfrm flipV="1">
                    <a:off x="6395934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3" name="Rectangle 1402"/>
                  <p:cNvSpPr/>
                  <p:nvPr/>
                </p:nvSpPr>
                <p:spPr>
                  <a:xfrm>
                    <a:off x="6816779" y="370195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04" name="Rectangle 1403"/>
                  <p:cNvSpPr/>
                  <p:nvPr/>
                </p:nvSpPr>
                <p:spPr>
                  <a:xfrm>
                    <a:off x="6404889" y="3153671"/>
                    <a:ext cx="444721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05" name="Straight Connector 1404"/>
                  <p:cNvCxnSpPr/>
                  <p:nvPr/>
                </p:nvCxnSpPr>
                <p:spPr>
                  <a:xfrm flipV="1">
                    <a:off x="6846627" y="380378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5970" name="Group 1405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34" name="Straight Connector 1433"/>
                    <p:cNvCxnSpPr/>
                    <p:nvPr/>
                  </p:nvCxnSpPr>
                  <p:spPr>
                    <a:xfrm flipV="1">
                      <a:off x="7028351" y="284196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5" name="Straight Connector 1434"/>
                    <p:cNvCxnSpPr/>
                    <p:nvPr/>
                  </p:nvCxnSpPr>
                  <p:spPr>
                    <a:xfrm flipV="1">
                      <a:off x="6580645" y="293439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1" name="Group 1406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32" name="Straight Connector 1431"/>
                    <p:cNvCxnSpPr/>
                    <p:nvPr/>
                  </p:nvCxnSpPr>
                  <p:spPr>
                    <a:xfrm flipV="1">
                      <a:off x="7028833" y="284189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3" name="Straight Connector 1432"/>
                    <p:cNvCxnSpPr/>
                    <p:nvPr/>
                  </p:nvCxnSpPr>
                  <p:spPr>
                    <a:xfrm flipV="1">
                      <a:off x="6581126" y="29343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2" name="Group 1407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30" name="Straight Connector 1429"/>
                    <p:cNvCxnSpPr/>
                    <p:nvPr/>
                  </p:nvCxnSpPr>
                  <p:spPr>
                    <a:xfrm flipV="1">
                      <a:off x="7026327" y="284182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1" name="Straight Connector 1430"/>
                    <p:cNvCxnSpPr/>
                    <p:nvPr/>
                  </p:nvCxnSpPr>
                  <p:spPr>
                    <a:xfrm flipV="1">
                      <a:off x="6581606" y="293425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3" name="Group 1408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8" name="Straight Connector 1427"/>
                    <p:cNvCxnSpPr/>
                    <p:nvPr/>
                  </p:nvCxnSpPr>
                  <p:spPr>
                    <a:xfrm flipV="1">
                      <a:off x="7026806" y="284175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9" name="Straight Connector 1428"/>
                    <p:cNvCxnSpPr/>
                    <p:nvPr/>
                  </p:nvCxnSpPr>
                  <p:spPr>
                    <a:xfrm flipV="1">
                      <a:off x="6582085" y="293418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4" name="Group 1409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6" name="Straight Connector 1425"/>
                    <p:cNvCxnSpPr/>
                    <p:nvPr/>
                  </p:nvCxnSpPr>
                  <p:spPr>
                    <a:xfrm flipV="1">
                      <a:off x="7027285" y="2841689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7" name="Straight Connector 1426"/>
                    <p:cNvCxnSpPr/>
                    <p:nvPr/>
                  </p:nvCxnSpPr>
                  <p:spPr>
                    <a:xfrm flipV="1">
                      <a:off x="6582565" y="293411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5" name="Group 1410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4" name="Straight Connector 1423"/>
                    <p:cNvCxnSpPr/>
                    <p:nvPr/>
                  </p:nvCxnSpPr>
                  <p:spPr>
                    <a:xfrm flipV="1">
                      <a:off x="7027767" y="284161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5" name="Straight Connector 1424"/>
                    <p:cNvCxnSpPr/>
                    <p:nvPr/>
                  </p:nvCxnSpPr>
                  <p:spPr>
                    <a:xfrm flipV="1">
                      <a:off x="6583046" y="293874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6" name="Group 1411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2" name="Straight Connector 1421"/>
                    <p:cNvCxnSpPr/>
                    <p:nvPr/>
                  </p:nvCxnSpPr>
                  <p:spPr>
                    <a:xfrm flipV="1">
                      <a:off x="7028246" y="284154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3" name="Straight Connector 1422"/>
                    <p:cNvCxnSpPr/>
                    <p:nvPr/>
                  </p:nvCxnSpPr>
                  <p:spPr>
                    <a:xfrm flipV="1">
                      <a:off x="6574570" y="293867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7" name="Group 1412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0" name="Straight Connector 1419"/>
                    <p:cNvCxnSpPr/>
                    <p:nvPr/>
                  </p:nvCxnSpPr>
                  <p:spPr>
                    <a:xfrm flipV="1">
                      <a:off x="7028726" y="284148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1" name="Straight Connector 1420"/>
                    <p:cNvCxnSpPr/>
                    <p:nvPr/>
                  </p:nvCxnSpPr>
                  <p:spPr>
                    <a:xfrm flipV="1">
                      <a:off x="6581019" y="293860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8" name="Group 1413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18" name="Straight Connector 1417"/>
                    <p:cNvCxnSpPr/>
                    <p:nvPr/>
                  </p:nvCxnSpPr>
                  <p:spPr>
                    <a:xfrm flipV="1">
                      <a:off x="7026223" y="2846109"/>
                      <a:ext cx="107450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9" name="Straight Connector 1418"/>
                    <p:cNvCxnSpPr/>
                    <p:nvPr/>
                  </p:nvCxnSpPr>
                  <p:spPr>
                    <a:xfrm flipV="1">
                      <a:off x="6581501" y="293853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9" name="Group 1414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16" name="Straight Connector 1415"/>
                    <p:cNvCxnSpPr/>
                    <p:nvPr/>
                  </p:nvCxnSpPr>
                  <p:spPr>
                    <a:xfrm flipV="1">
                      <a:off x="7026703" y="284604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7" name="Straight Connector 1416"/>
                    <p:cNvCxnSpPr/>
                    <p:nvPr/>
                  </p:nvCxnSpPr>
                  <p:spPr>
                    <a:xfrm flipV="1">
                      <a:off x="6581980" y="293846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5943" name="Group 1378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5944" name="Group 1379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394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114" y="2992066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5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114" y="2916873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6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778" y="291844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7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008" y="2932538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8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815" y="2929405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381" name="Straight Connector 1380"/>
                  <p:cNvCxnSpPr/>
                  <p:nvPr/>
                </p:nvCxnSpPr>
                <p:spPr>
                  <a:xfrm flipH="1">
                    <a:off x="6996950" y="2121604"/>
                    <a:ext cx="11072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2" name="Straight Connector 1381"/>
                  <p:cNvCxnSpPr/>
                  <p:nvPr/>
                </p:nvCxnSpPr>
                <p:spPr>
                  <a:xfrm>
                    <a:off x="6875143" y="230018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3" name="Straight Connector 1382"/>
                  <p:cNvCxnSpPr/>
                  <p:nvPr/>
                </p:nvCxnSpPr>
                <p:spPr>
                  <a:xfrm>
                    <a:off x="6871453" y="236441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4" name="Straight Connector 1383"/>
                  <p:cNvCxnSpPr/>
                  <p:nvPr/>
                </p:nvCxnSpPr>
                <p:spPr>
                  <a:xfrm>
                    <a:off x="6871453" y="244117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5" name="Straight Connector 1384"/>
                  <p:cNvCxnSpPr/>
                  <p:nvPr/>
                </p:nvCxnSpPr>
                <p:spPr>
                  <a:xfrm>
                    <a:off x="6867761" y="250540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6" name="Straight Connector 1385"/>
                  <p:cNvCxnSpPr/>
                  <p:nvPr/>
                </p:nvCxnSpPr>
                <p:spPr>
                  <a:xfrm>
                    <a:off x="6864071" y="2566499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7" name="Straight Connector 1386"/>
                  <p:cNvCxnSpPr/>
                  <p:nvPr/>
                </p:nvCxnSpPr>
                <p:spPr>
                  <a:xfrm>
                    <a:off x="6864071" y="263385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8" name="Straight Connector 1387"/>
                  <p:cNvCxnSpPr/>
                  <p:nvPr/>
                </p:nvCxnSpPr>
                <p:spPr>
                  <a:xfrm>
                    <a:off x="6860378" y="270278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9" name="Straight Connector 1388"/>
                  <p:cNvCxnSpPr/>
                  <p:nvPr/>
                </p:nvCxnSpPr>
                <p:spPr>
                  <a:xfrm>
                    <a:off x="6867761" y="277171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0" name="Straight Connector 1389"/>
                  <p:cNvCxnSpPr/>
                  <p:nvPr/>
                </p:nvCxnSpPr>
                <p:spPr>
                  <a:xfrm>
                    <a:off x="6871453" y="284220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1" name="Straight Connector 1390"/>
                  <p:cNvCxnSpPr/>
                  <p:nvPr/>
                </p:nvCxnSpPr>
                <p:spPr>
                  <a:xfrm>
                    <a:off x="6871453" y="291113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2" name="Straight Connector 1391"/>
                  <p:cNvCxnSpPr/>
                  <p:nvPr/>
                </p:nvCxnSpPr>
                <p:spPr>
                  <a:xfrm>
                    <a:off x="6875143" y="297536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3" name="Straight Connector 1392"/>
                  <p:cNvCxnSpPr/>
                  <p:nvPr/>
                </p:nvCxnSpPr>
                <p:spPr>
                  <a:xfrm flipH="1">
                    <a:off x="6875143" y="2127870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883" name="Group 1318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5884" name="Group 1319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341" name="Rectangle 1340"/>
                  <p:cNvSpPr/>
                  <p:nvPr/>
                </p:nvSpPr>
                <p:spPr>
                  <a:xfrm>
                    <a:off x="6508755" y="3058113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342" name="Straight Connector 1341"/>
                  <p:cNvCxnSpPr/>
                  <p:nvPr/>
                </p:nvCxnSpPr>
                <p:spPr>
                  <a:xfrm flipV="1">
                    <a:off x="6846027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3" name="Rectangle 1342"/>
                  <p:cNvSpPr/>
                  <p:nvPr/>
                </p:nvSpPr>
                <p:spPr>
                  <a:xfrm>
                    <a:off x="6475922" y="3067512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344" name="Straight Connector 1343"/>
                  <p:cNvCxnSpPr/>
                  <p:nvPr/>
                </p:nvCxnSpPr>
                <p:spPr>
                  <a:xfrm flipV="1">
                    <a:off x="6395336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5" name="Rectangle 1344"/>
                  <p:cNvSpPr/>
                  <p:nvPr/>
                </p:nvSpPr>
                <p:spPr>
                  <a:xfrm>
                    <a:off x="6816180" y="370195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46" name="Rectangle 1345"/>
                  <p:cNvSpPr/>
                  <p:nvPr/>
                </p:nvSpPr>
                <p:spPr>
                  <a:xfrm>
                    <a:off x="6404289" y="3153671"/>
                    <a:ext cx="444723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347" name="Straight Connector 1346"/>
                  <p:cNvCxnSpPr/>
                  <p:nvPr/>
                </p:nvCxnSpPr>
                <p:spPr>
                  <a:xfrm flipV="1">
                    <a:off x="6846027" y="380378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5912" name="Group 1347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6" name="Straight Connector 1375"/>
                    <p:cNvCxnSpPr/>
                    <p:nvPr/>
                  </p:nvCxnSpPr>
                  <p:spPr>
                    <a:xfrm flipV="1">
                      <a:off x="7027752" y="284196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7" name="Straight Connector 1376"/>
                    <p:cNvCxnSpPr/>
                    <p:nvPr/>
                  </p:nvCxnSpPr>
                  <p:spPr>
                    <a:xfrm flipV="1">
                      <a:off x="6574076" y="293439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3" name="Group 1348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4" name="Straight Connector 1373"/>
                    <p:cNvCxnSpPr/>
                    <p:nvPr/>
                  </p:nvCxnSpPr>
                  <p:spPr>
                    <a:xfrm flipV="1">
                      <a:off x="7028233" y="284189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5" name="Straight Connector 1374"/>
                    <p:cNvCxnSpPr/>
                    <p:nvPr/>
                  </p:nvCxnSpPr>
                  <p:spPr>
                    <a:xfrm flipV="1">
                      <a:off x="6574557" y="2934323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4" name="Group 134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2" name="Straight Connector 1371"/>
                    <p:cNvCxnSpPr/>
                    <p:nvPr/>
                  </p:nvCxnSpPr>
                  <p:spPr>
                    <a:xfrm flipV="1">
                      <a:off x="7019759" y="284182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3" name="Straight Connector 1372"/>
                    <p:cNvCxnSpPr/>
                    <p:nvPr/>
                  </p:nvCxnSpPr>
                  <p:spPr>
                    <a:xfrm flipV="1">
                      <a:off x="6581006" y="2934253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5" name="Group 135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0" name="Straight Connector 1369"/>
                    <p:cNvCxnSpPr/>
                    <p:nvPr/>
                  </p:nvCxnSpPr>
                  <p:spPr>
                    <a:xfrm flipV="1">
                      <a:off x="7026208" y="2841758"/>
                      <a:ext cx="107450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1" name="Straight Connector 1370"/>
                    <p:cNvCxnSpPr/>
                    <p:nvPr/>
                  </p:nvCxnSpPr>
                  <p:spPr>
                    <a:xfrm flipV="1">
                      <a:off x="6581486" y="293418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6" name="Group 135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8" name="Straight Connector 1367"/>
                    <p:cNvCxnSpPr/>
                    <p:nvPr/>
                  </p:nvCxnSpPr>
                  <p:spPr>
                    <a:xfrm flipV="1">
                      <a:off x="7026688" y="2841689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9" name="Straight Connector 1368"/>
                    <p:cNvCxnSpPr/>
                    <p:nvPr/>
                  </p:nvCxnSpPr>
                  <p:spPr>
                    <a:xfrm flipV="1">
                      <a:off x="6581965" y="293411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7" name="Group 135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6" name="Straight Connector 1365"/>
                    <p:cNvCxnSpPr/>
                    <p:nvPr/>
                  </p:nvCxnSpPr>
                  <p:spPr>
                    <a:xfrm flipV="1">
                      <a:off x="7027169" y="284161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7" name="Straight Connector 1366"/>
                    <p:cNvCxnSpPr/>
                    <p:nvPr/>
                  </p:nvCxnSpPr>
                  <p:spPr>
                    <a:xfrm flipV="1">
                      <a:off x="6582446" y="293874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8" name="Group 1353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4" name="Straight Connector 1363"/>
                    <p:cNvCxnSpPr/>
                    <p:nvPr/>
                  </p:nvCxnSpPr>
                  <p:spPr>
                    <a:xfrm flipV="1">
                      <a:off x="7027648" y="284154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5" name="Straight Connector 1364"/>
                    <p:cNvCxnSpPr/>
                    <p:nvPr/>
                  </p:nvCxnSpPr>
                  <p:spPr>
                    <a:xfrm flipV="1">
                      <a:off x="6573973" y="293867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9" name="Group 1354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2" name="Straight Connector 1361"/>
                    <p:cNvCxnSpPr/>
                    <p:nvPr/>
                  </p:nvCxnSpPr>
                  <p:spPr>
                    <a:xfrm flipV="1">
                      <a:off x="7028128" y="284148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3" name="Straight Connector 1362"/>
                    <p:cNvCxnSpPr/>
                    <p:nvPr/>
                  </p:nvCxnSpPr>
                  <p:spPr>
                    <a:xfrm flipV="1">
                      <a:off x="6574452" y="2938605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20" name="Group 1355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0" name="Straight Connector 1359"/>
                    <p:cNvCxnSpPr/>
                    <p:nvPr/>
                  </p:nvCxnSpPr>
                  <p:spPr>
                    <a:xfrm flipV="1">
                      <a:off x="7019654" y="284610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1" name="Straight Connector 1360"/>
                    <p:cNvCxnSpPr/>
                    <p:nvPr/>
                  </p:nvCxnSpPr>
                  <p:spPr>
                    <a:xfrm flipV="1">
                      <a:off x="6580903" y="2938534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21" name="Group 1356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58" name="Straight Connector 1357"/>
                    <p:cNvCxnSpPr/>
                    <p:nvPr/>
                  </p:nvCxnSpPr>
                  <p:spPr>
                    <a:xfrm flipV="1">
                      <a:off x="7026103" y="2846040"/>
                      <a:ext cx="107450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9" name="Straight Connector 1358"/>
                    <p:cNvCxnSpPr/>
                    <p:nvPr/>
                  </p:nvCxnSpPr>
                  <p:spPr>
                    <a:xfrm flipV="1">
                      <a:off x="6581382" y="293846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5885" name="Group 1320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5886" name="Group 1321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33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372" y="2992066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372" y="2916873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036" y="291844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9268" y="2932538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4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073" y="2929405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323" name="Straight Connector 1322"/>
                  <p:cNvCxnSpPr/>
                  <p:nvPr/>
                </p:nvCxnSpPr>
                <p:spPr>
                  <a:xfrm flipH="1">
                    <a:off x="6996209" y="2121604"/>
                    <a:ext cx="11074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4" name="Straight Connector 1323"/>
                  <p:cNvCxnSpPr/>
                  <p:nvPr/>
                </p:nvCxnSpPr>
                <p:spPr>
                  <a:xfrm>
                    <a:off x="6874404" y="230018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5" name="Straight Connector 1324"/>
                  <p:cNvCxnSpPr/>
                  <p:nvPr/>
                </p:nvCxnSpPr>
                <p:spPr>
                  <a:xfrm>
                    <a:off x="6870711" y="236441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6" name="Straight Connector 1325"/>
                  <p:cNvCxnSpPr/>
                  <p:nvPr/>
                </p:nvCxnSpPr>
                <p:spPr>
                  <a:xfrm>
                    <a:off x="6870711" y="244117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7" name="Straight Connector 1326"/>
                  <p:cNvCxnSpPr/>
                  <p:nvPr/>
                </p:nvCxnSpPr>
                <p:spPr>
                  <a:xfrm>
                    <a:off x="6867021" y="250540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8" name="Straight Connector 1327"/>
                  <p:cNvCxnSpPr/>
                  <p:nvPr/>
                </p:nvCxnSpPr>
                <p:spPr>
                  <a:xfrm>
                    <a:off x="6863329" y="2566499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9" name="Straight Connector 1328"/>
                  <p:cNvCxnSpPr/>
                  <p:nvPr/>
                </p:nvCxnSpPr>
                <p:spPr>
                  <a:xfrm>
                    <a:off x="6863329" y="263385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0" name="Straight Connector 1329"/>
                  <p:cNvCxnSpPr/>
                  <p:nvPr/>
                </p:nvCxnSpPr>
                <p:spPr>
                  <a:xfrm>
                    <a:off x="6859639" y="270278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1" name="Straight Connector 1330"/>
                  <p:cNvCxnSpPr/>
                  <p:nvPr/>
                </p:nvCxnSpPr>
                <p:spPr>
                  <a:xfrm>
                    <a:off x="6867021" y="277171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2" name="Straight Connector 1331"/>
                  <p:cNvCxnSpPr/>
                  <p:nvPr/>
                </p:nvCxnSpPr>
                <p:spPr>
                  <a:xfrm>
                    <a:off x="6870711" y="284220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3" name="Straight Connector 1332"/>
                  <p:cNvCxnSpPr/>
                  <p:nvPr/>
                </p:nvCxnSpPr>
                <p:spPr>
                  <a:xfrm>
                    <a:off x="6870711" y="291113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4" name="Straight Connector 1333"/>
                  <p:cNvCxnSpPr/>
                  <p:nvPr/>
                </p:nvCxnSpPr>
                <p:spPr>
                  <a:xfrm>
                    <a:off x="6874404" y="297536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5" name="Straight Connector 1334"/>
                  <p:cNvCxnSpPr/>
                  <p:nvPr/>
                </p:nvCxnSpPr>
                <p:spPr>
                  <a:xfrm flipH="1">
                    <a:off x="6874404" y="2127870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559" name="TextBox 1558"/>
            <p:cNvSpPr txBox="1"/>
            <p:nvPr/>
          </p:nvSpPr>
          <p:spPr>
            <a:xfrm>
              <a:off x="668088" y="4554311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560" name="TextBox 1559"/>
            <p:cNvSpPr txBox="1"/>
            <p:nvPr/>
          </p:nvSpPr>
          <p:spPr>
            <a:xfrm>
              <a:off x="1068096" y="4552724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561" name="TextBox 1560"/>
            <p:cNvSpPr txBox="1"/>
            <p:nvPr/>
          </p:nvSpPr>
          <p:spPr>
            <a:xfrm>
              <a:off x="1466515" y="4551137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562" name="TextBox 1561"/>
            <p:cNvSpPr txBox="1"/>
            <p:nvPr/>
          </p:nvSpPr>
          <p:spPr>
            <a:xfrm>
              <a:off x="1833189" y="4549550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563" name="TextBox 1562"/>
            <p:cNvSpPr txBox="1"/>
            <p:nvPr/>
          </p:nvSpPr>
          <p:spPr>
            <a:xfrm>
              <a:off x="2260181" y="4547963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564" name="TextBox 1563"/>
            <p:cNvSpPr txBox="1"/>
            <p:nvPr/>
          </p:nvSpPr>
          <p:spPr>
            <a:xfrm>
              <a:off x="2631617" y="4546376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565" name="TextBox 1564"/>
            <p:cNvSpPr txBox="1"/>
            <p:nvPr/>
          </p:nvSpPr>
          <p:spPr>
            <a:xfrm>
              <a:off x="3014164" y="4544790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1566" name="TextBox 1565"/>
            <p:cNvSpPr txBox="1"/>
            <p:nvPr/>
          </p:nvSpPr>
          <p:spPr>
            <a:xfrm>
              <a:off x="3391949" y="4549550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8</a:t>
              </a:r>
            </a:p>
          </p:txBody>
        </p:sp>
        <p:grpSp>
          <p:nvGrpSpPr>
            <p:cNvPr id="205847" name="Group 187"/>
            <p:cNvGrpSpPr>
              <a:grpSpLocks/>
            </p:cNvGrpSpPr>
            <p:nvPr/>
          </p:nvGrpSpPr>
          <p:grpSpPr bwMode="auto">
            <a:xfrm>
              <a:off x="2646378" y="1872322"/>
              <a:ext cx="1052512" cy="355600"/>
              <a:chOff x="4410" y="1365"/>
              <a:chExt cx="663" cy="224"/>
            </a:xfrm>
          </p:grpSpPr>
          <p:sp>
            <p:nvSpPr>
              <p:cNvPr id="1568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69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0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1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2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5848" name="Group 187"/>
            <p:cNvGrpSpPr>
              <a:grpSpLocks/>
            </p:cNvGrpSpPr>
            <p:nvPr/>
          </p:nvGrpSpPr>
          <p:grpSpPr bwMode="auto">
            <a:xfrm>
              <a:off x="5819864" y="1872322"/>
              <a:ext cx="1052512" cy="355600"/>
              <a:chOff x="4410" y="1365"/>
              <a:chExt cx="663" cy="224"/>
            </a:xfrm>
          </p:grpSpPr>
          <p:sp>
            <p:nvSpPr>
              <p:cNvPr id="1574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5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6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7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8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 flipH="1">
              <a:off x="1368101" y="2215235"/>
              <a:ext cx="1588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9" name="Straight Connector 1578"/>
            <p:cNvCxnSpPr/>
            <p:nvPr/>
          </p:nvCxnSpPr>
          <p:spPr>
            <a:xfrm flipH="1">
              <a:off x="3074483" y="2224757"/>
              <a:ext cx="0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0" name="Straight Connector 1579"/>
            <p:cNvCxnSpPr/>
            <p:nvPr/>
          </p:nvCxnSpPr>
          <p:spPr>
            <a:xfrm flipH="1">
              <a:off x="4953883" y="2226343"/>
              <a:ext cx="1587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1" name="Straight Connector 1580"/>
            <p:cNvCxnSpPr/>
            <p:nvPr/>
          </p:nvCxnSpPr>
          <p:spPr>
            <a:xfrm flipH="1">
              <a:off x="6515817" y="2227930"/>
              <a:ext cx="1587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2" name="Straight Connector 1581"/>
            <p:cNvCxnSpPr>
              <a:endCxn id="71" idx="0"/>
            </p:cNvCxnSpPr>
            <p:nvPr/>
          </p:nvCxnSpPr>
          <p:spPr>
            <a:xfrm flipH="1">
              <a:off x="1607788" y="2221583"/>
              <a:ext cx="1127005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3" name="Straight Connector 1582"/>
            <p:cNvCxnSpPr/>
            <p:nvPr/>
          </p:nvCxnSpPr>
          <p:spPr>
            <a:xfrm flipH="1">
              <a:off x="3193532" y="2221583"/>
              <a:ext cx="1304786" cy="523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Connector 1583"/>
            <p:cNvCxnSpPr/>
            <p:nvPr/>
          </p:nvCxnSpPr>
          <p:spPr>
            <a:xfrm flipH="1">
              <a:off x="5122140" y="2253321"/>
              <a:ext cx="1301612" cy="5062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5" name="Straight Connector 1584"/>
            <p:cNvCxnSpPr>
              <a:endCxn id="71" idx="1"/>
            </p:cNvCxnSpPr>
            <p:nvPr/>
          </p:nvCxnSpPr>
          <p:spPr>
            <a:xfrm flipH="1">
              <a:off x="1739536" y="2231104"/>
              <a:ext cx="2596874" cy="5046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Straight Connector 1585"/>
            <p:cNvCxnSpPr/>
            <p:nvPr/>
          </p:nvCxnSpPr>
          <p:spPr>
            <a:xfrm flipH="1">
              <a:off x="3518935" y="2242212"/>
              <a:ext cx="2807989" cy="495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7" name="Straight Connector 1586"/>
            <p:cNvCxnSpPr/>
            <p:nvPr/>
          </p:nvCxnSpPr>
          <p:spPr>
            <a:xfrm flipH="1">
              <a:off x="1977636" y="2253321"/>
              <a:ext cx="3950869" cy="495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8" name="Straight Connector 1587"/>
            <p:cNvCxnSpPr>
              <a:stCxn id="52" idx="2"/>
            </p:cNvCxnSpPr>
            <p:nvPr/>
          </p:nvCxnSpPr>
          <p:spPr>
            <a:xfrm>
              <a:off x="1476039" y="2223169"/>
              <a:ext cx="1552410" cy="5173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Connector 1588"/>
            <p:cNvCxnSpPr/>
            <p:nvPr/>
          </p:nvCxnSpPr>
          <p:spPr>
            <a:xfrm>
              <a:off x="1623662" y="2223169"/>
              <a:ext cx="3014342" cy="525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0" name="Straight Connector 1589"/>
            <p:cNvCxnSpPr>
              <a:stCxn id="54" idx="1"/>
            </p:cNvCxnSpPr>
            <p:nvPr/>
          </p:nvCxnSpPr>
          <p:spPr>
            <a:xfrm>
              <a:off x="1868111" y="2226343"/>
              <a:ext cx="4342939" cy="545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1306" idx="0"/>
            </p:cNvCxnSpPr>
            <p:nvPr/>
          </p:nvCxnSpPr>
          <p:spPr>
            <a:xfrm flipH="1" flipV="1">
              <a:off x="3166548" y="2239038"/>
              <a:ext cx="1596855" cy="525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Straight Connector 1590"/>
            <p:cNvCxnSpPr>
              <a:stCxn id="1553" idx="0"/>
            </p:cNvCxnSpPr>
            <p:nvPr/>
          </p:nvCxnSpPr>
          <p:spPr>
            <a:xfrm flipH="1" flipV="1">
              <a:off x="3342741" y="2232691"/>
              <a:ext cx="2984183" cy="5379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2" name="Straight Connector 1591"/>
            <p:cNvCxnSpPr>
              <a:stCxn id="1553" idx="1"/>
            </p:cNvCxnSpPr>
            <p:nvPr/>
          </p:nvCxnSpPr>
          <p:spPr>
            <a:xfrm flipH="1" flipV="1">
              <a:off x="4639591" y="2226343"/>
              <a:ext cx="1819082" cy="544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826" name="Rectangle 5"/>
          <p:cNvSpPr txBox="1">
            <a:spLocks noChangeArrowheads="1"/>
          </p:cNvSpPr>
          <p:nvPr/>
        </p:nvSpPr>
        <p:spPr bwMode="auto">
          <a:xfrm>
            <a:off x="546100" y="115888"/>
            <a:ext cx="7772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400" i="0" dirty="0">
                <a:solidFill>
                  <a:srgbClr val="000099"/>
                </a:solidFill>
                <a:latin typeface="Gill Sans MT" charset="0"/>
              </a:rPr>
              <a:t>Data center networks </a:t>
            </a:r>
          </a:p>
        </p:txBody>
      </p:sp>
      <p:sp>
        <p:nvSpPr>
          <p:cNvPr id="205828" name="Rectangle 6"/>
          <p:cNvSpPr txBox="1">
            <a:spLocks noChangeArrowheads="1"/>
          </p:cNvSpPr>
          <p:nvPr/>
        </p:nvSpPr>
        <p:spPr bwMode="auto">
          <a:xfrm>
            <a:off x="590550" y="1166813"/>
            <a:ext cx="82740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 eaLnBrk="1" hangingPunct="1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i="0" dirty="0">
                <a:latin typeface="Gill Sans MT" charset="0"/>
              </a:rPr>
              <a:t>rich interconnection among switches, racks:</a:t>
            </a:r>
          </a:p>
          <a:p>
            <a:pPr marL="681038" lvl="1" indent="-223838" eaLnBrk="1" hangingPunct="1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i="0" dirty="0">
                <a:latin typeface="Gill Sans MT" charset="0"/>
              </a:rPr>
              <a:t>increased throughput between racks (multiple routing paths possible)</a:t>
            </a:r>
          </a:p>
          <a:p>
            <a:pPr marL="681038" lvl="1" indent="-223838" eaLnBrk="1" hangingPunct="1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i="0" dirty="0">
                <a:latin typeface="Gill Sans MT" charset="0"/>
              </a:rPr>
              <a:t>increased reliability via redundancy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sz="32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176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Introduction, services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Errors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Detection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Correction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Multiple access protocols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LANs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Link virtualization: MPLS</a:t>
            </a:r>
          </a:p>
          <a:p>
            <a:pPr marL="514350" indent="-514350">
              <a:buFont typeface="+mj-lt"/>
              <a:buAutoNum type="arabicPeriod" startAt="5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Data center networking</a:t>
            </a:r>
          </a:p>
          <a:p>
            <a:pPr marL="453150" indent="-514350">
              <a:buFont typeface="+mj-lt"/>
              <a:buAutoNum type="arabicPeriod" startAt="5"/>
              <a:defRPr/>
            </a:pPr>
            <a:r>
              <a:rPr lang="en-US" dirty="0">
                <a:solidFill>
                  <a:srgbClr val="FF0000"/>
                </a:solidFill>
                <a:latin typeface="Gill Sans MT" charset="0"/>
                <a:cs typeface="+mn-cs"/>
              </a:rPr>
              <a:t>Another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725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Gill Sans MT" charset="0"/>
                <a:cs typeface="+mj-cs"/>
              </a:rPr>
              <a:t>Synthesis</a:t>
            </a:r>
            <a:r>
              <a:rPr lang="en-US" sz="3200" i="1" dirty="0">
                <a:solidFill>
                  <a:srgbClr val="C00000"/>
                </a:solidFill>
                <a:latin typeface="Gill Sans MT" charset="0"/>
                <a:cs typeface="+mj-cs"/>
              </a:rPr>
              <a:t>: </a:t>
            </a:r>
            <a:r>
              <a:rPr lang="en-US" sz="3200" dirty="0">
                <a:latin typeface="Gill Sans MT" charset="0"/>
                <a:cs typeface="+mj-cs"/>
              </a:rPr>
              <a:t>a day in the life of a web request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826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journey down protocol stack complete!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application, transport, network, link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putting-it-all-together: synthesis!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goal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identify, review, understand protocols (at all layers) involved in seemingly simple scenario: requesting www page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scenario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student attaches laptop to campus network, requests/receives www.google.com </a:t>
            </a: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74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Freeform 406"/>
          <p:cNvSpPr>
            <a:spLocks/>
          </p:cNvSpPr>
          <p:nvPr/>
        </p:nvSpPr>
        <p:spPr bwMode="auto">
          <a:xfrm>
            <a:off x="4751388" y="706438"/>
            <a:ext cx="3894137" cy="3192462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6838"/>
            <a:ext cx="8034338" cy="973137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life: scenario</a:t>
            </a:r>
          </a:p>
        </p:txBody>
      </p:sp>
      <p:sp>
        <p:nvSpPr>
          <p:cNvPr id="209925" name="Freeform 3"/>
          <p:cNvSpPr>
            <a:spLocks/>
          </p:cNvSpPr>
          <p:nvPr/>
        </p:nvSpPr>
        <p:spPr bwMode="auto">
          <a:xfrm>
            <a:off x="611188" y="1273175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09926" name="Group 4"/>
          <p:cNvGrpSpPr>
            <a:grpSpLocks/>
          </p:cNvGrpSpPr>
          <p:nvPr/>
        </p:nvGrpSpPr>
        <p:grpSpPr bwMode="auto">
          <a:xfrm>
            <a:off x="5383213" y="2679700"/>
            <a:ext cx="757237" cy="379413"/>
            <a:chOff x="2466" y="2026"/>
            <a:chExt cx="477" cy="282"/>
          </a:xfrm>
        </p:grpSpPr>
        <p:sp>
          <p:nvSpPr>
            <p:cNvPr id="210197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98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99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200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201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208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9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10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202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20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203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204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09927" name="Group 19"/>
          <p:cNvGrpSpPr>
            <a:grpSpLocks/>
          </p:cNvGrpSpPr>
          <p:nvPr/>
        </p:nvGrpSpPr>
        <p:grpSpPr bwMode="auto">
          <a:xfrm>
            <a:off x="6748463" y="2425700"/>
            <a:ext cx="757237" cy="379413"/>
            <a:chOff x="2466" y="2026"/>
            <a:chExt cx="477" cy="282"/>
          </a:xfrm>
        </p:grpSpPr>
        <p:sp>
          <p:nvSpPr>
            <p:cNvPr id="210183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84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85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86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87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94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5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6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88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91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2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3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89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90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28" name="Text Box 34"/>
          <p:cNvSpPr txBox="1">
            <a:spLocks noChangeArrowheads="1"/>
          </p:cNvSpPr>
          <p:nvPr/>
        </p:nvSpPr>
        <p:spPr bwMode="auto">
          <a:xfrm>
            <a:off x="5364163" y="17621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209929" name="Line 36"/>
          <p:cNvSpPr>
            <a:spLocks noChangeShapeType="1"/>
          </p:cNvSpPr>
          <p:nvPr/>
        </p:nvSpPr>
        <p:spPr bwMode="auto">
          <a:xfrm flipV="1">
            <a:off x="3613150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0" name="Line 43"/>
          <p:cNvSpPr>
            <a:spLocks noChangeShapeType="1"/>
          </p:cNvSpPr>
          <p:nvPr/>
        </p:nvSpPr>
        <p:spPr bwMode="auto">
          <a:xfrm flipV="1">
            <a:off x="2503488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1" name="Line 44"/>
          <p:cNvSpPr>
            <a:spLocks noChangeShapeType="1"/>
          </p:cNvSpPr>
          <p:nvPr/>
        </p:nvSpPr>
        <p:spPr bwMode="auto">
          <a:xfrm flipV="1">
            <a:off x="3762375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2" name="Line 48"/>
          <p:cNvSpPr>
            <a:spLocks noChangeShapeType="1"/>
          </p:cNvSpPr>
          <p:nvPr/>
        </p:nvSpPr>
        <p:spPr bwMode="auto">
          <a:xfrm flipV="1">
            <a:off x="3117850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09933" name="Group 49"/>
          <p:cNvGrpSpPr>
            <a:grpSpLocks/>
          </p:cNvGrpSpPr>
          <p:nvPr/>
        </p:nvGrpSpPr>
        <p:grpSpPr bwMode="auto">
          <a:xfrm>
            <a:off x="2598738" y="3365500"/>
            <a:ext cx="987425" cy="479425"/>
            <a:chOff x="1118" y="1621"/>
            <a:chExt cx="622" cy="302"/>
          </a:xfrm>
        </p:grpSpPr>
        <p:sp>
          <p:nvSpPr>
            <p:cNvPr id="210166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67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68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210169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10170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71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10172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grpSp>
            <p:nvGrpSpPr>
              <p:cNvPr id="210173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21018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81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82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210174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210177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78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79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10175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76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209934" name="Line 68"/>
          <p:cNvSpPr>
            <a:spLocks noChangeShapeType="1"/>
          </p:cNvSpPr>
          <p:nvPr/>
        </p:nvSpPr>
        <p:spPr bwMode="auto">
          <a:xfrm flipV="1">
            <a:off x="3589338" y="2930525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09935" name="Group 69"/>
          <p:cNvGrpSpPr>
            <a:grpSpLocks/>
          </p:cNvGrpSpPr>
          <p:nvPr/>
        </p:nvGrpSpPr>
        <p:grpSpPr bwMode="auto">
          <a:xfrm>
            <a:off x="7405688" y="3341688"/>
            <a:ext cx="757237" cy="379412"/>
            <a:chOff x="2466" y="2026"/>
            <a:chExt cx="477" cy="282"/>
          </a:xfrm>
        </p:grpSpPr>
        <p:sp>
          <p:nvSpPr>
            <p:cNvPr id="21015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5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5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5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5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6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5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6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5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5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36" name="Line 93"/>
          <p:cNvSpPr>
            <a:spLocks noChangeShapeType="1"/>
          </p:cNvSpPr>
          <p:nvPr/>
        </p:nvSpPr>
        <p:spPr bwMode="auto">
          <a:xfrm flipH="1">
            <a:off x="7124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7" name="Freeform 94"/>
          <p:cNvSpPr>
            <a:spLocks/>
          </p:cNvSpPr>
          <p:nvPr/>
        </p:nvSpPr>
        <p:spPr bwMode="auto">
          <a:xfrm>
            <a:off x="1089025" y="4146550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09938" name="Group 110"/>
          <p:cNvGrpSpPr>
            <a:grpSpLocks/>
          </p:cNvGrpSpPr>
          <p:nvPr/>
        </p:nvGrpSpPr>
        <p:grpSpPr bwMode="auto">
          <a:xfrm>
            <a:off x="4025900" y="4724400"/>
            <a:ext cx="757238" cy="379413"/>
            <a:chOff x="2466" y="2026"/>
            <a:chExt cx="477" cy="282"/>
          </a:xfrm>
        </p:grpSpPr>
        <p:sp>
          <p:nvSpPr>
            <p:cNvPr id="21013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3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4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4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4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4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5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5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4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4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4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4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4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4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39" name="Line 134"/>
          <p:cNvSpPr>
            <a:spLocks noChangeShapeType="1"/>
          </p:cNvSpPr>
          <p:nvPr/>
        </p:nvSpPr>
        <p:spPr bwMode="auto">
          <a:xfrm flipV="1">
            <a:off x="4479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40" name="Text Box 135"/>
          <p:cNvSpPr txBox="1">
            <a:spLocks noChangeArrowheads="1"/>
          </p:cNvSpPr>
          <p:nvPr/>
        </p:nvSpPr>
        <p:spPr bwMode="auto">
          <a:xfrm>
            <a:off x="5357813" y="5018088"/>
            <a:ext cx="1809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Google</a:t>
            </a:r>
            <a:r>
              <a:rPr lang="ja-JP" altLang="en-US" sz="1600" i="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altLang="ja-JP" sz="1600" i="0" dirty="0">
                <a:solidFill>
                  <a:srgbClr val="000000"/>
                </a:solidFill>
                <a:latin typeface="Arial" charset="0"/>
              </a:rPr>
              <a:t>s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64.233.160.0/19 </a:t>
            </a:r>
          </a:p>
        </p:txBody>
      </p:sp>
      <p:sp>
        <p:nvSpPr>
          <p:cNvPr id="209941" name="Line 136"/>
          <p:cNvSpPr>
            <a:spLocks noChangeShapeType="1"/>
          </p:cNvSpPr>
          <p:nvPr/>
        </p:nvSpPr>
        <p:spPr bwMode="auto">
          <a:xfrm flipV="1">
            <a:off x="3059113" y="4894263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42" name="Text Box 137"/>
          <p:cNvSpPr txBox="1">
            <a:spLocks noChangeArrowheads="1"/>
          </p:cNvSpPr>
          <p:nvPr/>
        </p:nvSpPr>
        <p:spPr bwMode="auto">
          <a:xfrm>
            <a:off x="1971675" y="5286375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09943" name="Text Box 138"/>
          <p:cNvSpPr txBox="1">
            <a:spLocks noChangeArrowheads="1"/>
          </p:cNvSpPr>
          <p:nvPr/>
        </p:nvSpPr>
        <p:spPr bwMode="auto">
          <a:xfrm>
            <a:off x="1939925" y="4992688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sp>
        <p:nvSpPr>
          <p:cNvPr id="209944" name="Text Box 139"/>
          <p:cNvSpPr txBox="1">
            <a:spLocks noChangeArrowheads="1"/>
          </p:cNvSpPr>
          <p:nvPr/>
        </p:nvSpPr>
        <p:spPr bwMode="auto">
          <a:xfrm>
            <a:off x="7577138" y="1384300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09945" name="Group 95"/>
          <p:cNvGrpSpPr>
            <a:grpSpLocks/>
          </p:cNvGrpSpPr>
          <p:nvPr/>
        </p:nvGrpSpPr>
        <p:grpSpPr bwMode="auto">
          <a:xfrm>
            <a:off x="5797550" y="4365625"/>
            <a:ext cx="757238" cy="379413"/>
            <a:chOff x="2466" y="2026"/>
            <a:chExt cx="477" cy="282"/>
          </a:xfrm>
        </p:grpSpPr>
        <p:sp>
          <p:nvSpPr>
            <p:cNvPr id="210124" name="Oval 96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25" name="Line 97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26" name="Rectangle 98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27" name="Oval 99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28" name="Group 100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35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6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7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29" name="Group 104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32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3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4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30" name="Line 108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31" name="Line 109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09946" name="Group 166"/>
          <p:cNvGrpSpPr>
            <a:grpSpLocks/>
          </p:cNvGrpSpPr>
          <p:nvPr/>
        </p:nvGrpSpPr>
        <p:grpSpPr bwMode="auto">
          <a:xfrm>
            <a:off x="5181600" y="3048000"/>
            <a:ext cx="400050" cy="152400"/>
            <a:chOff x="3228" y="1776"/>
            <a:chExt cx="252" cy="96"/>
          </a:xfrm>
        </p:grpSpPr>
        <p:sp>
          <p:nvSpPr>
            <p:cNvPr id="210122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23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7" name="Group 167"/>
          <p:cNvGrpSpPr>
            <a:grpSpLocks/>
          </p:cNvGrpSpPr>
          <p:nvPr/>
        </p:nvGrpSpPr>
        <p:grpSpPr bwMode="auto">
          <a:xfrm flipH="1">
            <a:off x="5810250" y="3062288"/>
            <a:ext cx="400050" cy="152400"/>
            <a:chOff x="3228" y="1776"/>
            <a:chExt cx="252" cy="96"/>
          </a:xfrm>
        </p:grpSpPr>
        <p:sp>
          <p:nvSpPr>
            <p:cNvPr id="210120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21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8" name="Group 170"/>
          <p:cNvGrpSpPr>
            <a:grpSpLocks/>
          </p:cNvGrpSpPr>
          <p:nvPr/>
        </p:nvGrpSpPr>
        <p:grpSpPr bwMode="auto">
          <a:xfrm flipH="1" flipV="1">
            <a:off x="5962650" y="2538413"/>
            <a:ext cx="400050" cy="152400"/>
            <a:chOff x="3228" y="1776"/>
            <a:chExt cx="252" cy="96"/>
          </a:xfrm>
        </p:grpSpPr>
        <p:sp>
          <p:nvSpPr>
            <p:cNvPr id="210118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9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9" name="Group 173"/>
          <p:cNvGrpSpPr>
            <a:grpSpLocks/>
          </p:cNvGrpSpPr>
          <p:nvPr/>
        </p:nvGrpSpPr>
        <p:grpSpPr bwMode="auto">
          <a:xfrm flipH="1" flipV="1">
            <a:off x="8062913" y="3228975"/>
            <a:ext cx="400050" cy="152400"/>
            <a:chOff x="3228" y="1776"/>
            <a:chExt cx="252" cy="96"/>
          </a:xfrm>
        </p:grpSpPr>
        <p:sp>
          <p:nvSpPr>
            <p:cNvPr id="210116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7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0" name="Group 176"/>
          <p:cNvGrpSpPr>
            <a:grpSpLocks/>
          </p:cNvGrpSpPr>
          <p:nvPr/>
        </p:nvGrpSpPr>
        <p:grpSpPr bwMode="auto">
          <a:xfrm flipV="1">
            <a:off x="7239000" y="3248025"/>
            <a:ext cx="295275" cy="114300"/>
            <a:chOff x="3228" y="1776"/>
            <a:chExt cx="252" cy="96"/>
          </a:xfrm>
        </p:grpSpPr>
        <p:sp>
          <p:nvSpPr>
            <p:cNvPr id="210114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5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1" name="Group 179"/>
          <p:cNvGrpSpPr>
            <a:grpSpLocks/>
          </p:cNvGrpSpPr>
          <p:nvPr/>
        </p:nvGrpSpPr>
        <p:grpSpPr bwMode="auto">
          <a:xfrm rot="409689" flipH="1" flipV="1">
            <a:off x="7510463" y="2590800"/>
            <a:ext cx="452437" cy="57150"/>
            <a:chOff x="3228" y="1776"/>
            <a:chExt cx="252" cy="96"/>
          </a:xfrm>
        </p:grpSpPr>
        <p:sp>
          <p:nvSpPr>
            <p:cNvPr id="210112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3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2" name="Group 182"/>
          <p:cNvGrpSpPr>
            <a:grpSpLocks/>
          </p:cNvGrpSpPr>
          <p:nvPr/>
        </p:nvGrpSpPr>
        <p:grpSpPr bwMode="auto">
          <a:xfrm>
            <a:off x="6653213" y="2795588"/>
            <a:ext cx="295275" cy="114300"/>
            <a:chOff x="3228" y="1776"/>
            <a:chExt cx="252" cy="96"/>
          </a:xfrm>
        </p:grpSpPr>
        <p:sp>
          <p:nvSpPr>
            <p:cNvPr id="210110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1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3" name="Group 185"/>
          <p:cNvGrpSpPr>
            <a:grpSpLocks/>
          </p:cNvGrpSpPr>
          <p:nvPr/>
        </p:nvGrpSpPr>
        <p:grpSpPr bwMode="auto">
          <a:xfrm flipH="1">
            <a:off x="7291388" y="2795588"/>
            <a:ext cx="295275" cy="114300"/>
            <a:chOff x="3228" y="1776"/>
            <a:chExt cx="252" cy="96"/>
          </a:xfrm>
        </p:grpSpPr>
        <p:sp>
          <p:nvSpPr>
            <p:cNvPr id="210108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9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4" name="Group 188"/>
          <p:cNvGrpSpPr>
            <a:grpSpLocks/>
          </p:cNvGrpSpPr>
          <p:nvPr/>
        </p:nvGrpSpPr>
        <p:grpSpPr bwMode="auto">
          <a:xfrm>
            <a:off x="5705475" y="4743450"/>
            <a:ext cx="295275" cy="114300"/>
            <a:chOff x="3228" y="1776"/>
            <a:chExt cx="252" cy="96"/>
          </a:xfrm>
        </p:grpSpPr>
        <p:sp>
          <p:nvSpPr>
            <p:cNvPr id="210106" name="Line 189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7" name="Line 190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5" name="Group 191"/>
          <p:cNvGrpSpPr>
            <a:grpSpLocks/>
          </p:cNvGrpSpPr>
          <p:nvPr/>
        </p:nvGrpSpPr>
        <p:grpSpPr bwMode="auto">
          <a:xfrm flipH="1">
            <a:off x="6343650" y="4743450"/>
            <a:ext cx="295275" cy="114300"/>
            <a:chOff x="3228" y="1776"/>
            <a:chExt cx="252" cy="96"/>
          </a:xfrm>
        </p:grpSpPr>
        <p:sp>
          <p:nvSpPr>
            <p:cNvPr id="210104" name="Line 192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5" name="Line 193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6" name="Group 194"/>
          <p:cNvGrpSpPr>
            <a:grpSpLocks/>
          </p:cNvGrpSpPr>
          <p:nvPr/>
        </p:nvGrpSpPr>
        <p:grpSpPr bwMode="auto">
          <a:xfrm>
            <a:off x="3938588" y="5100638"/>
            <a:ext cx="295275" cy="114300"/>
            <a:chOff x="3228" y="1776"/>
            <a:chExt cx="252" cy="96"/>
          </a:xfrm>
        </p:grpSpPr>
        <p:sp>
          <p:nvSpPr>
            <p:cNvPr id="210102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3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7" name="Group 197"/>
          <p:cNvGrpSpPr>
            <a:grpSpLocks/>
          </p:cNvGrpSpPr>
          <p:nvPr/>
        </p:nvGrpSpPr>
        <p:grpSpPr bwMode="auto">
          <a:xfrm flipH="1">
            <a:off x="4576763" y="5100638"/>
            <a:ext cx="295275" cy="114300"/>
            <a:chOff x="3228" y="1776"/>
            <a:chExt cx="252" cy="96"/>
          </a:xfrm>
        </p:grpSpPr>
        <p:sp>
          <p:nvSpPr>
            <p:cNvPr id="210100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1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8" name="Group 200"/>
          <p:cNvGrpSpPr>
            <a:grpSpLocks/>
          </p:cNvGrpSpPr>
          <p:nvPr/>
        </p:nvGrpSpPr>
        <p:grpSpPr bwMode="auto">
          <a:xfrm flipH="1" flipV="1">
            <a:off x="4781550" y="4805363"/>
            <a:ext cx="295275" cy="114300"/>
            <a:chOff x="3228" y="1776"/>
            <a:chExt cx="252" cy="96"/>
          </a:xfrm>
        </p:grpSpPr>
        <p:sp>
          <p:nvSpPr>
            <p:cNvPr id="210098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99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09959" name="Text Box 34"/>
          <p:cNvSpPr txBox="1">
            <a:spLocks noChangeArrowheads="1"/>
          </p:cNvSpPr>
          <p:nvPr/>
        </p:nvSpPr>
        <p:spPr bwMode="auto">
          <a:xfrm>
            <a:off x="962025" y="3128963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school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68.80.2.0/24</a:t>
            </a:r>
          </a:p>
        </p:txBody>
      </p:sp>
      <p:pic>
        <p:nvPicPr>
          <p:cNvPr id="699793" name="Picture 4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9796" name="Text Box 404"/>
          <p:cNvSpPr txBox="1">
            <a:spLocks noChangeArrowheads="1"/>
          </p:cNvSpPr>
          <p:nvPr/>
        </p:nvSpPr>
        <p:spPr bwMode="auto">
          <a:xfrm>
            <a:off x="1563688" y="3940175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FF0000"/>
                </a:solidFill>
                <a:latin typeface="Arial" charset="0"/>
                <a:cs typeface="+mn-cs"/>
              </a:rPr>
              <a:t>web page</a:t>
            </a:r>
          </a:p>
        </p:txBody>
      </p:sp>
      <p:grpSp>
        <p:nvGrpSpPr>
          <p:cNvPr id="699797" name="Group 405"/>
          <p:cNvGrpSpPr>
            <a:grpSpLocks/>
          </p:cNvGrpSpPr>
          <p:nvPr/>
        </p:nvGrpSpPr>
        <p:grpSpPr bwMode="auto">
          <a:xfrm>
            <a:off x="288925" y="1162050"/>
            <a:ext cx="1416050" cy="1265238"/>
            <a:chOff x="146" y="690"/>
            <a:chExt cx="892" cy="797"/>
          </a:xfrm>
        </p:grpSpPr>
        <p:grpSp>
          <p:nvGrpSpPr>
            <p:cNvPr id="210091" name="Group 400"/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210093" name="Freeform 398"/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210094" name="Group 392"/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87217" name="Picture 39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7218" name="Rectangle 394"/>
                <p:cNvSpPr>
                  <a:spLocks noChangeArrowheads="1"/>
                </p:cNvSpPr>
                <p:nvPr/>
              </p:nvSpPr>
              <p:spPr bwMode="auto">
                <a:xfrm>
                  <a:off x="2633" y="1428"/>
                  <a:ext cx="957" cy="5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7216" name="Rectangle 399"/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213" name="Text Box 402"/>
            <p:cNvSpPr txBox="1">
              <a:spLocks noChangeArrowheads="1"/>
            </p:cNvSpPr>
            <p:nvPr/>
          </p:nvSpPr>
          <p:spPr bwMode="auto">
            <a:xfrm>
              <a:off x="227" y="850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browser</a:t>
              </a:r>
            </a:p>
          </p:txBody>
        </p:sp>
      </p:grpSp>
      <p:grpSp>
        <p:nvGrpSpPr>
          <p:cNvPr id="209963" name="Group 356"/>
          <p:cNvGrpSpPr>
            <a:grpSpLocks/>
          </p:cNvGrpSpPr>
          <p:nvPr/>
        </p:nvGrpSpPr>
        <p:grpSpPr bwMode="auto">
          <a:xfrm>
            <a:off x="1511300" y="1898650"/>
            <a:ext cx="842963" cy="814388"/>
            <a:chOff x="313" y="1497"/>
            <a:chExt cx="1152" cy="1014"/>
          </a:xfrm>
        </p:grpSpPr>
        <p:pic>
          <p:nvPicPr>
            <p:cNvPr id="210089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090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9788" name="AutoShape 396"/>
          <p:cNvSpPr>
            <a:spLocks noChangeArrowheads="1"/>
          </p:cNvSpPr>
          <p:nvPr/>
        </p:nvSpPr>
        <p:spPr bwMode="auto">
          <a:xfrm>
            <a:off x="668338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8708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2444750"/>
            <a:ext cx="9144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6" name="Rectangle 43"/>
          <p:cNvSpPr>
            <a:spLocks noChangeArrowheads="1"/>
          </p:cNvSpPr>
          <p:nvPr/>
        </p:nvSpPr>
        <p:spPr bwMode="auto">
          <a:xfrm rot="16200000">
            <a:off x="3416300" y="3551238"/>
            <a:ext cx="147638" cy="188912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98" name="Rectangle 43"/>
          <p:cNvSpPr>
            <a:spLocks noChangeArrowheads="1"/>
          </p:cNvSpPr>
          <p:nvPr/>
        </p:nvSpPr>
        <p:spPr bwMode="auto">
          <a:xfrm rot="2460490">
            <a:off x="3074988" y="3208338"/>
            <a:ext cx="136525" cy="3063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09968" name="Oval 407"/>
          <p:cNvSpPr>
            <a:spLocks noChangeArrowheads="1"/>
          </p:cNvSpPr>
          <p:nvPr/>
        </p:nvSpPr>
        <p:spPr bwMode="auto">
          <a:xfrm>
            <a:off x="2552700" y="3619500"/>
            <a:ext cx="850900" cy="2508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209969" name="Rectangle 410"/>
          <p:cNvSpPr>
            <a:spLocks noChangeArrowheads="1"/>
          </p:cNvSpPr>
          <p:nvPr/>
        </p:nvSpPr>
        <p:spPr bwMode="auto">
          <a:xfrm>
            <a:off x="2552700" y="3590925"/>
            <a:ext cx="854075" cy="1571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209970" name="Oval 411"/>
          <p:cNvSpPr>
            <a:spLocks noChangeArrowheads="1"/>
          </p:cNvSpPr>
          <p:nvPr/>
        </p:nvSpPr>
        <p:spPr bwMode="auto">
          <a:xfrm>
            <a:off x="2549525" y="3421063"/>
            <a:ext cx="850900" cy="293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grpSp>
        <p:nvGrpSpPr>
          <p:cNvPr id="209971" name="Group 1189"/>
          <p:cNvGrpSpPr>
            <a:grpSpLocks/>
          </p:cNvGrpSpPr>
          <p:nvPr/>
        </p:nvGrpSpPr>
        <p:grpSpPr bwMode="auto">
          <a:xfrm>
            <a:off x="2720975" y="3497263"/>
            <a:ext cx="481013" cy="136525"/>
            <a:chOff x="2468" y="1332"/>
            <a:chExt cx="310" cy="60"/>
          </a:xfrm>
        </p:grpSpPr>
        <p:sp>
          <p:nvSpPr>
            <p:cNvPr id="210087" name="Freeform 1190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88" name="Freeform 1191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87093" name="Line 1192"/>
          <p:cNvSpPr>
            <a:spLocks noChangeShapeType="1"/>
          </p:cNvSpPr>
          <p:nvPr/>
        </p:nvSpPr>
        <p:spPr bwMode="auto">
          <a:xfrm>
            <a:off x="2552700" y="3557588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7094" name="Line 1193"/>
          <p:cNvSpPr>
            <a:spLocks noChangeShapeType="1"/>
          </p:cNvSpPr>
          <p:nvPr/>
        </p:nvSpPr>
        <p:spPr bwMode="auto">
          <a:xfrm>
            <a:off x="3400425" y="3567113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7" name="Rectangle 43"/>
          <p:cNvSpPr>
            <a:spLocks noChangeArrowheads="1"/>
          </p:cNvSpPr>
          <p:nvPr/>
        </p:nvSpPr>
        <p:spPr bwMode="auto">
          <a:xfrm rot="16200000">
            <a:off x="2338388" y="2365375"/>
            <a:ext cx="146050" cy="314325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209975" name="Group 1185"/>
          <p:cNvGrpSpPr>
            <a:grpSpLocks/>
          </p:cNvGrpSpPr>
          <p:nvPr/>
        </p:nvGrpSpPr>
        <p:grpSpPr bwMode="auto">
          <a:xfrm>
            <a:off x="5338763" y="2667000"/>
            <a:ext cx="830262" cy="455613"/>
            <a:chOff x="4650" y="1129"/>
            <a:chExt cx="246" cy="95"/>
          </a:xfrm>
        </p:grpSpPr>
        <p:sp>
          <p:nvSpPr>
            <p:cNvPr id="21007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8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8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82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85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86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204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205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6" name="Group 1185"/>
          <p:cNvGrpSpPr>
            <a:grpSpLocks/>
          </p:cNvGrpSpPr>
          <p:nvPr/>
        </p:nvGrpSpPr>
        <p:grpSpPr bwMode="auto">
          <a:xfrm>
            <a:off x="6729413" y="2401888"/>
            <a:ext cx="808037" cy="425450"/>
            <a:chOff x="4650" y="1129"/>
            <a:chExt cx="246" cy="95"/>
          </a:xfrm>
        </p:grpSpPr>
        <p:sp>
          <p:nvSpPr>
            <p:cNvPr id="21007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7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7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74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77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78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96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97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7" name="Group 1185"/>
          <p:cNvGrpSpPr>
            <a:grpSpLocks/>
          </p:cNvGrpSpPr>
          <p:nvPr/>
        </p:nvGrpSpPr>
        <p:grpSpPr bwMode="auto">
          <a:xfrm>
            <a:off x="7343775" y="3338513"/>
            <a:ext cx="892175" cy="390525"/>
            <a:chOff x="4650" y="1129"/>
            <a:chExt cx="246" cy="95"/>
          </a:xfrm>
        </p:grpSpPr>
        <p:sp>
          <p:nvSpPr>
            <p:cNvPr id="21006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6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6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66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9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70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88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89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8" name="Group 1185"/>
          <p:cNvGrpSpPr>
            <a:grpSpLocks/>
          </p:cNvGrpSpPr>
          <p:nvPr/>
        </p:nvGrpSpPr>
        <p:grpSpPr bwMode="auto">
          <a:xfrm>
            <a:off x="5754688" y="4344988"/>
            <a:ext cx="808037" cy="425450"/>
            <a:chOff x="4650" y="1129"/>
            <a:chExt cx="246" cy="95"/>
          </a:xfrm>
        </p:grpSpPr>
        <p:sp>
          <p:nvSpPr>
            <p:cNvPr id="21005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5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5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58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1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62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80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81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9" name="Group 1185"/>
          <p:cNvGrpSpPr>
            <a:grpSpLocks/>
          </p:cNvGrpSpPr>
          <p:nvPr/>
        </p:nvGrpSpPr>
        <p:grpSpPr bwMode="auto">
          <a:xfrm>
            <a:off x="4013200" y="4710113"/>
            <a:ext cx="808038" cy="425450"/>
            <a:chOff x="4650" y="1129"/>
            <a:chExt cx="246" cy="95"/>
          </a:xfrm>
        </p:grpSpPr>
        <p:sp>
          <p:nvSpPr>
            <p:cNvPr id="21004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4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4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50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53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54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72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73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80" name="Group 248"/>
          <p:cNvGrpSpPr>
            <a:grpSpLocks/>
          </p:cNvGrpSpPr>
          <p:nvPr/>
        </p:nvGrpSpPr>
        <p:grpSpPr bwMode="auto">
          <a:xfrm>
            <a:off x="7218363" y="1558925"/>
            <a:ext cx="358775" cy="623888"/>
            <a:chOff x="4140" y="429"/>
            <a:chExt cx="1425" cy="2396"/>
          </a:xfrm>
        </p:grpSpPr>
        <p:sp>
          <p:nvSpPr>
            <p:cNvPr id="21001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37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1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1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40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66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7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2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64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5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4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45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62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3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002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002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60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1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9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2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3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52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3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54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5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6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7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715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9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209981" name="Group 248"/>
          <p:cNvGrpSpPr>
            <a:grpSpLocks/>
          </p:cNvGrpSpPr>
          <p:nvPr/>
        </p:nvGrpSpPr>
        <p:grpSpPr bwMode="auto">
          <a:xfrm>
            <a:off x="2876550" y="4454525"/>
            <a:ext cx="358775" cy="623888"/>
            <a:chOff x="4140" y="429"/>
            <a:chExt cx="1425" cy="2396"/>
          </a:xfrm>
        </p:grpSpPr>
        <p:sp>
          <p:nvSpPr>
            <p:cNvPr id="209983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05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09985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986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08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88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34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5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0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90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32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3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2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13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93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30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1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09994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09995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28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29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7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09997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998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20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00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22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3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4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5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7126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7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00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9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796" grpId="0"/>
      <p:bldP spid="69978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5" name="Group 156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106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106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8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106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112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12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8190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6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7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107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108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1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09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09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1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23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4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1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23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1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1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23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109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110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23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2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10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10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2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10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2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2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2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3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8823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3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107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819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9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9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9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820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8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820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108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820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connecting to the Internet</a:t>
            </a:r>
          </a:p>
        </p:txBody>
      </p:sp>
      <p:sp>
        <p:nvSpPr>
          <p:cNvPr id="701629" name="Rectangle 189"/>
          <p:cNvSpPr>
            <a:spLocks noGrp="1" noChangeArrowheads="1"/>
          </p:cNvSpPr>
          <p:nvPr>
            <p:ph type="body" idx="1"/>
          </p:nvPr>
        </p:nvSpPr>
        <p:spPr>
          <a:xfrm>
            <a:off x="5037138" y="1128713"/>
            <a:ext cx="3732212" cy="1262062"/>
          </a:xfrm>
        </p:spPr>
        <p:txBody>
          <a:bodyPr/>
          <a:lstStyle/>
          <a:p>
            <a:pPr marL="231775" indent="-231775">
              <a:defRPr/>
            </a:pPr>
            <a:r>
              <a:rPr lang="en-US" sz="2200" dirty="0">
                <a:latin typeface="Gill Sans MT" charset="0"/>
                <a:cs typeface="+mn-cs"/>
              </a:rPr>
              <a:t>connecting laptop needs to get its own IP address, addr of first-hop router, addr of DNS server: use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DHCP</a:t>
            </a:r>
          </a:p>
        </p:txBody>
      </p:sp>
      <p:sp>
        <p:nvSpPr>
          <p:cNvPr id="701661" name="AutoShape 221"/>
          <p:cNvSpPr>
            <a:spLocks noChangeArrowheads="1"/>
          </p:cNvSpPr>
          <p:nvPr/>
        </p:nvSpPr>
        <p:spPr bwMode="auto">
          <a:xfrm>
            <a:off x="830263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701690" name="Group 250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1054" name="Freeform 249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1055" name="Group 248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8177" name="Rectangle 242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78" name="Text Box 241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8179" name="Line 243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0" name="Line 244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1" name="Line 245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2" name="Line 246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1693" name="Group 253"/>
          <p:cNvGrpSpPr>
            <a:grpSpLocks/>
          </p:cNvGrpSpPr>
          <p:nvPr/>
        </p:nvGrpSpPr>
        <p:grpSpPr bwMode="auto">
          <a:xfrm>
            <a:off x="520700" y="1162050"/>
            <a:ext cx="544513" cy="244475"/>
            <a:chOff x="844" y="3337"/>
            <a:chExt cx="343" cy="154"/>
          </a:xfrm>
        </p:grpSpPr>
        <p:sp>
          <p:nvSpPr>
            <p:cNvPr id="88173" name="Rectangle 251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74" name="Text Box 252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grpSp>
        <p:nvGrpSpPr>
          <p:cNvPr id="701739" name="Group 299"/>
          <p:cNvGrpSpPr>
            <a:grpSpLocks/>
          </p:cNvGrpSpPr>
          <p:nvPr/>
        </p:nvGrpSpPr>
        <p:grpSpPr bwMode="auto">
          <a:xfrm>
            <a:off x="66675" y="1181100"/>
            <a:ext cx="1081088" cy="1166813"/>
            <a:chOff x="42" y="744"/>
            <a:chExt cx="681" cy="735"/>
          </a:xfrm>
        </p:grpSpPr>
        <p:grpSp>
          <p:nvGrpSpPr>
            <p:cNvPr id="211020" name="Group 296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1022" name="Group 29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1047" name="Group 25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7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72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8169" name="Rectangle 266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70" name="Rectangle 267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023" name="Group 274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1041" name="Group 26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66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67" name="Text Box 2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42" name="Group 27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64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65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1024" name="Group 293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60" name="Rectangle 276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61" name="Rectangle 277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025" name="Group 29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026" name="Group 287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030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1033" name="Group 2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58" name="Rectangle 2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59" name="Text Box 2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1034" name="Group 2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56" name="Rectangle 2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57" name="Rectangle 2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8152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53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8148" name="Rectangle 28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49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50" name="Rectangle 291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8142" name="AutoShape 297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1758" name="Group 318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211007" name="Group 319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1011" name="Group 320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1014" name="Group 321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39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40" name="Text Box 3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15" name="Group 324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37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38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88133" name="Rectangle 327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34" name="Rectangle 328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8129" name="Rectangle 329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30" name="Rectangle 330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31" name="Rectangle 331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1782" name="Group 342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210999" name="Freeform 334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1000" name="Group 335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8122" name="Rectangle 33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23" name="Text Box 337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8124" name="Line 33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5" name="Line 33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6" name="Line 34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7" name="Line 34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1882" name="Group 442"/>
          <p:cNvGrpSpPr>
            <a:grpSpLocks/>
          </p:cNvGrpSpPr>
          <p:nvPr/>
        </p:nvGrpSpPr>
        <p:grpSpPr bwMode="auto">
          <a:xfrm>
            <a:off x="339725" y="2981325"/>
            <a:ext cx="1081088" cy="1217613"/>
            <a:chOff x="1404" y="3105"/>
            <a:chExt cx="681" cy="767"/>
          </a:xfrm>
        </p:grpSpPr>
        <p:grpSp>
          <p:nvGrpSpPr>
            <p:cNvPr id="210964" name="Group 34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0969" name="Group 34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0994" name="Group 34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18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9" name="Text Box 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8116" name="Rectangle 34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17" name="Rectangle 35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0970" name="Group 35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0988" name="Group 35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13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4" name="Text Box 3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0989" name="Group 35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11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2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0971" name="Group 35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07" name="Rectangle 35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08" name="Rectangle 36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0972" name="Group 36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0973" name="Group 36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0977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0980" name="Group 3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05" name="Rectangle 3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06" name="Text Box 36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0981" name="Group 3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03" name="Rectangle 3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04" name="Rectangle 3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8099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00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8095" name="Rectangle 37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096" name="Rectangle 37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097" name="Rectangle 37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8086" name="AutoShape 37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966" name="Group 379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8088" name="Rectangle 38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089" name="Text Box 38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DHCP</a:t>
                </a:r>
              </a:p>
            </p:txBody>
          </p:sp>
        </p:grpSp>
      </p:grpSp>
      <p:grpSp>
        <p:nvGrpSpPr>
          <p:cNvPr id="701916" name="Group 476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8083" name="Rectangle 477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084" name="Text Box 478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sp>
        <p:nvSpPr>
          <p:cNvPr id="701919" name="Rectangle 479"/>
          <p:cNvSpPr>
            <a:spLocks noChangeArrowheads="1"/>
          </p:cNvSpPr>
          <p:nvPr/>
        </p:nvSpPr>
        <p:spPr bwMode="auto">
          <a:xfrm>
            <a:off x="5037138" y="2568575"/>
            <a:ext cx="3892550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DHCP request </a:t>
            </a:r>
            <a:r>
              <a:rPr lang="en-US" sz="2200" dirty="0">
                <a:solidFill>
                  <a:srgbClr val="3333CC"/>
                </a:solidFill>
                <a:latin typeface="Gill Sans MT" charset="0"/>
                <a:cs typeface="+mn-cs"/>
              </a:rPr>
              <a:t>encapsulated</a:t>
            </a:r>
            <a:r>
              <a:rPr lang="en-US" sz="2200" i="0" dirty="0">
                <a:solidFill>
                  <a:srgbClr val="3333CC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UDP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, encapsulated 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IP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, encapsulated 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802.3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200" i="0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1920" name="Rectangle 480"/>
          <p:cNvSpPr>
            <a:spLocks noChangeArrowheads="1"/>
          </p:cNvSpPr>
          <p:nvPr/>
        </p:nvSpPr>
        <p:spPr bwMode="auto">
          <a:xfrm>
            <a:off x="5035550" y="3979863"/>
            <a:ext cx="3924300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 frame </a:t>
            </a: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broadcast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 (dest: FFFFFFFFFFFF) on LAN, received at router running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DHCP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server</a:t>
            </a:r>
          </a:p>
        </p:txBody>
      </p:sp>
      <p:sp>
        <p:nvSpPr>
          <p:cNvPr id="701921" name="Rectangle 481"/>
          <p:cNvSpPr>
            <a:spLocks noChangeArrowheads="1"/>
          </p:cNvSpPr>
          <p:nvPr/>
        </p:nvSpPr>
        <p:spPr bwMode="auto">
          <a:xfrm>
            <a:off x="5033963" y="5316538"/>
            <a:ext cx="3802062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 </a:t>
            </a: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demuxed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 to IP demuxed, UDP demuxed to DHCP </a:t>
            </a:r>
          </a:p>
        </p:txBody>
      </p:sp>
    </p:spTree>
    <p:extLst>
      <p:ext uri="{BB962C8B-B14F-4D97-AF65-F5344CB8AC3E}">
        <p14:creationId xmlns:p14="http://schemas.microsoft.com/office/powerpoint/2010/main" val="120757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70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629" grpId="0" build="p"/>
      <p:bldP spid="701661" grpId="0" animBg="1"/>
      <p:bldP spid="701661" grpId="1" animBg="1"/>
      <p:bldP spid="701919" grpId="0"/>
      <p:bldP spid="701920" grpId="0"/>
      <p:bldP spid="7019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969" name="Group 152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208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208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0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208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214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14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9210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209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210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3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1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11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3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925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6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3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925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3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3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925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211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212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925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4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2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12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4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2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4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4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4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5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8925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5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209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921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1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1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1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922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0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922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210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922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38" y="1158875"/>
            <a:ext cx="3430587" cy="1573213"/>
          </a:xfrm>
        </p:spPr>
        <p:txBody>
          <a:bodyPr/>
          <a:lstStyle/>
          <a:p>
            <a:pPr marL="231775" indent="-231775">
              <a:lnSpc>
                <a:spcPct val="80000"/>
              </a:lnSpc>
              <a:defRPr/>
            </a:pPr>
            <a:r>
              <a:rPr lang="en-US" sz="2000" dirty="0">
                <a:latin typeface="Gill Sans MT" charset="0"/>
                <a:cs typeface="+mn-cs"/>
              </a:rPr>
              <a:t>DHCP server formulates </a:t>
            </a:r>
            <a:r>
              <a:rPr lang="en-US" sz="2000" i="1" dirty="0">
                <a:solidFill>
                  <a:srgbClr val="C00000"/>
                </a:solidFill>
                <a:latin typeface="Gill Sans MT" charset="0"/>
                <a:cs typeface="+mn-cs"/>
              </a:rPr>
              <a:t>DHCP ACK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dirty="0">
                <a:latin typeface="Gill Sans MT" charset="0"/>
                <a:cs typeface="+mn-cs"/>
              </a:rPr>
              <a:t>containing client</a:t>
            </a:r>
            <a:r>
              <a:rPr lang="ja-JP" altLang="en-US" sz="2000" dirty="0">
                <a:latin typeface="Gill Sans MT" charset="0"/>
                <a:cs typeface="+mn-cs"/>
              </a:rPr>
              <a:t>’</a:t>
            </a:r>
            <a:r>
              <a:rPr lang="en-US" sz="2000" dirty="0">
                <a:latin typeface="Gill Sans MT" charset="0"/>
                <a:cs typeface="+mn-cs"/>
              </a:rPr>
              <a:t>s IP address, IP address of first-hop router for client, name &amp; IP address of DNS server</a:t>
            </a:r>
          </a:p>
          <a:p>
            <a:pPr>
              <a:lnSpc>
                <a:spcPct val="80000"/>
              </a:lnSpc>
              <a:defRPr/>
            </a:pPr>
            <a:endParaRPr lang="en-US" sz="2000" dirty="0">
              <a:latin typeface="Gill Sans MT" charset="0"/>
              <a:cs typeface="+mn-cs"/>
            </a:endParaRPr>
          </a:p>
        </p:txBody>
      </p:sp>
      <p:grpSp>
        <p:nvGrpSpPr>
          <p:cNvPr id="703533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2074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2075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9197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98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9199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0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1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2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3545" name="Group 57"/>
          <p:cNvGrpSpPr>
            <a:grpSpLocks/>
          </p:cNvGrpSpPr>
          <p:nvPr/>
        </p:nvGrpSpPr>
        <p:grpSpPr bwMode="auto">
          <a:xfrm>
            <a:off x="352425" y="3152775"/>
            <a:ext cx="1081088" cy="1166813"/>
            <a:chOff x="42" y="744"/>
            <a:chExt cx="681" cy="735"/>
          </a:xfrm>
        </p:grpSpPr>
        <p:grpSp>
          <p:nvGrpSpPr>
            <p:cNvPr id="212042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2044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69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9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9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9191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92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2045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63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88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89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64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8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8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2046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82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83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2047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2048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2052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55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80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81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56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78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79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917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7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9170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71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72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9164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3578" name="Group 90"/>
          <p:cNvGrpSpPr>
            <a:grpSpLocks/>
          </p:cNvGrpSpPr>
          <p:nvPr/>
        </p:nvGrpSpPr>
        <p:grpSpPr bwMode="auto">
          <a:xfrm>
            <a:off x="449263" y="4238625"/>
            <a:ext cx="1081087" cy="244475"/>
            <a:chOff x="504" y="3523"/>
            <a:chExt cx="681" cy="154"/>
          </a:xfrm>
        </p:grpSpPr>
        <p:grpSp>
          <p:nvGrpSpPr>
            <p:cNvPr id="212029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2033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2036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61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37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5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60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89155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56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9151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52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53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3592" name="Group 104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212021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2022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9144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45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9146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7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8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9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3601" name="Group 113"/>
          <p:cNvGrpSpPr>
            <a:grpSpLocks/>
          </p:cNvGrpSpPr>
          <p:nvPr/>
        </p:nvGrpSpPr>
        <p:grpSpPr bwMode="auto">
          <a:xfrm>
            <a:off x="71438" y="969963"/>
            <a:ext cx="1081087" cy="1217612"/>
            <a:chOff x="1404" y="3105"/>
            <a:chExt cx="681" cy="767"/>
          </a:xfrm>
        </p:grpSpPr>
        <p:grpSp>
          <p:nvGrpSpPr>
            <p:cNvPr id="211986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1991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16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4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41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9138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3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992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10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3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3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11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3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34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1993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29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30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994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995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999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02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27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28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03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25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26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9121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22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9117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18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19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9108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1988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9110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11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DHCP</a:t>
                </a:r>
              </a:p>
            </p:txBody>
          </p:sp>
        </p:grpSp>
      </p:grpSp>
      <p:grpSp>
        <p:nvGrpSpPr>
          <p:cNvPr id="703637" name="Group 149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9105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06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sp>
        <p:nvSpPr>
          <p:cNvPr id="703643" name="Rectangle 155"/>
          <p:cNvSpPr>
            <a:spLocks noChangeArrowheads="1"/>
          </p:cNvSpPr>
          <p:nvPr/>
        </p:nvSpPr>
        <p:spPr bwMode="auto">
          <a:xfrm>
            <a:off x="4997450" y="2709863"/>
            <a:ext cx="3421063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encapsulation at DHCP server, frame forwarded (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switch learning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) through LAN, demultiplexing at client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i="0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3644" name="Text Box 156"/>
          <p:cNvSpPr txBox="1">
            <a:spLocks noChangeArrowheads="1"/>
          </p:cNvSpPr>
          <p:nvPr/>
        </p:nvSpPr>
        <p:spPr bwMode="auto">
          <a:xfrm>
            <a:off x="1379538" y="5260975"/>
            <a:ext cx="664368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  <a:latin typeface="Gill Sans MT" charset="0"/>
                <a:cs typeface="+mn-cs"/>
              </a:rPr>
              <a:t>Client now has IP address, knows name &amp; addr of DNS </a:t>
            </a:r>
          </a:p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  <a:latin typeface="Gill Sans MT" charset="0"/>
                <a:cs typeface="+mn-cs"/>
              </a:rPr>
              <a:t>server, IP address of its first-hop router</a:t>
            </a:r>
          </a:p>
        </p:txBody>
      </p:sp>
      <p:sp>
        <p:nvSpPr>
          <p:cNvPr id="703645" name="Rectangle 157"/>
          <p:cNvSpPr>
            <a:spLocks noChangeArrowheads="1"/>
          </p:cNvSpPr>
          <p:nvPr/>
        </p:nvSpPr>
        <p:spPr bwMode="auto">
          <a:xfrm>
            <a:off x="4989513" y="4111625"/>
            <a:ext cx="34210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DHCP client receives DHCP ACK reply</a:t>
            </a:r>
          </a:p>
        </p:txBody>
      </p:sp>
      <p:sp>
        <p:nvSpPr>
          <p:cNvPr id="8910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connecting to the Internet</a:t>
            </a:r>
          </a:p>
        </p:txBody>
      </p:sp>
    </p:spTree>
    <p:extLst>
      <p:ext uri="{BB962C8B-B14F-4D97-AF65-F5344CB8AC3E}">
        <p14:creationId xmlns:p14="http://schemas.microsoft.com/office/powerpoint/2010/main" val="293810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0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70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  <p:bldP spid="703643" grpId="0" build="p"/>
      <p:bldP spid="703644" grpId="0"/>
      <p:bldP spid="70364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993" name="Group 92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305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305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5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6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6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8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306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311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11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0185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0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306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308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0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08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08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0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8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023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9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023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1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9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023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309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309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022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2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09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09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2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10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2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022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306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019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9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9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9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019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7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020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307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019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19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53488" cy="1001713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ARP (before DNS, before HTTP)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1025" y="1014413"/>
            <a:ext cx="4667250" cy="1262062"/>
          </a:xfrm>
        </p:spPr>
        <p:txBody>
          <a:bodyPr/>
          <a:lstStyle/>
          <a:p>
            <a:pPr>
              <a:defRPr/>
            </a:pPr>
            <a:r>
              <a:rPr lang="en-US" sz="2200" dirty="0">
                <a:latin typeface="Gill Sans MT" charset="0"/>
                <a:cs typeface="+mn-cs"/>
              </a:rPr>
              <a:t>before sending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HTTP</a:t>
            </a:r>
            <a:r>
              <a:rPr lang="en-US" sz="2200" b="1" i="1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dirty="0">
                <a:latin typeface="Gill Sans MT" charset="0"/>
                <a:cs typeface="+mn-cs"/>
              </a:rPr>
              <a:t>request, need IP address of www.google.com:  </a:t>
            </a:r>
            <a:r>
              <a:rPr lang="en-US" sz="2200" i="1" dirty="0">
                <a:solidFill>
                  <a:srgbClr val="C00000"/>
                </a:solidFill>
                <a:latin typeface="Gill Sans MT" charset="0"/>
                <a:cs typeface="+mn-cs"/>
              </a:rPr>
              <a:t>DNS</a:t>
            </a:r>
          </a:p>
        </p:txBody>
      </p:sp>
      <p:sp>
        <p:nvSpPr>
          <p:cNvPr id="212998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704557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3049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3050" name="Group 4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0172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73" name="Text Box 49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0174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5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6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7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4788" name="Group 276"/>
          <p:cNvGrpSpPr>
            <a:grpSpLocks/>
          </p:cNvGrpSpPr>
          <p:nvPr/>
        </p:nvGrpSpPr>
        <p:grpSpPr bwMode="auto">
          <a:xfrm>
            <a:off x="280988" y="1157288"/>
            <a:ext cx="762000" cy="876300"/>
            <a:chOff x="177" y="729"/>
            <a:chExt cx="480" cy="552"/>
          </a:xfrm>
        </p:grpSpPr>
        <p:grpSp>
          <p:nvGrpSpPr>
            <p:cNvPr id="213029" name="Group 54"/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90168" name="Rectangle 55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69" name="Text Box 56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grpSp>
          <p:nvGrpSpPr>
            <p:cNvPr id="213030" name="Group 59"/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213042" name="Group 60"/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90166" name="Rectangle 61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DNS</a:t>
                  </a:r>
                </a:p>
              </p:txBody>
            </p:sp>
          </p:grpSp>
          <p:sp>
            <p:nvSpPr>
              <p:cNvPr id="90164" name="Rectangle 63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65" name="Rectangle 64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3031" name="Group 65"/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213036" name="Group 66"/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90161" name="Rectangle 67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DNS</a:t>
                  </a:r>
                </a:p>
              </p:txBody>
            </p:sp>
          </p:grpSp>
          <p:grpSp>
            <p:nvGrpSpPr>
              <p:cNvPr id="213037" name="Group 69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0159" name="Rectangle 70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0" name="Rectangle 71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3032" name="Group 72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0155" name="Rectangle 73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56" name="Rectangle 74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0154" name="AutoShape 89"/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4664" name="Rectangle 152"/>
          <p:cNvSpPr>
            <a:spLocks noChangeArrowheads="1"/>
          </p:cNvSpPr>
          <p:nvPr/>
        </p:nvSpPr>
        <p:spPr bwMode="auto">
          <a:xfrm>
            <a:off x="4387850" y="2051050"/>
            <a:ext cx="4586288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DNS query created, encapsulated in UDP, encapsulated in IP, encapsulated in Eth.  To send frame to router, need MAC address of router interface: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endParaRPr lang="en-US" sz="2200" b="1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4665" name="Rectangle 153"/>
          <p:cNvSpPr>
            <a:spLocks noChangeArrowheads="1"/>
          </p:cNvSpPr>
          <p:nvPr/>
        </p:nvSpPr>
        <p:spPr bwMode="auto">
          <a:xfrm>
            <a:off x="4419600" y="3608388"/>
            <a:ext cx="4386263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 query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broadcast, received by router, which replies with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 reply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giving MAC address of router interface</a:t>
            </a:r>
          </a:p>
        </p:txBody>
      </p:sp>
      <p:sp>
        <p:nvSpPr>
          <p:cNvPr id="704666" name="Rectangle 154"/>
          <p:cNvSpPr>
            <a:spLocks noChangeArrowheads="1"/>
          </p:cNvSpPr>
          <p:nvPr/>
        </p:nvSpPr>
        <p:spPr bwMode="auto">
          <a:xfrm>
            <a:off x="4471988" y="5000625"/>
            <a:ext cx="428625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client now knows MAC address of first hop router, so can now send frame containing DNS query </a:t>
            </a:r>
          </a:p>
        </p:txBody>
      </p:sp>
      <p:grpSp>
        <p:nvGrpSpPr>
          <p:cNvPr id="704775" name="Group 263"/>
          <p:cNvGrpSpPr>
            <a:grpSpLocks/>
          </p:cNvGrpSpPr>
          <p:nvPr/>
        </p:nvGrpSpPr>
        <p:grpSpPr bwMode="auto">
          <a:xfrm>
            <a:off x="92075" y="1868488"/>
            <a:ext cx="1081088" cy="244475"/>
            <a:chOff x="76" y="2296"/>
            <a:chExt cx="681" cy="154"/>
          </a:xfrm>
        </p:grpSpPr>
        <p:sp>
          <p:nvSpPr>
            <p:cNvPr id="90145" name="Rectangle 103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6" name="Rectangle 101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7" name="Rectangle 102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8" name="Rectangle 100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9" name="Text Box 95"/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ARP query</a:t>
              </a:r>
            </a:p>
          </p:txBody>
        </p:sp>
      </p:grpSp>
      <p:grpSp>
        <p:nvGrpSpPr>
          <p:cNvPr id="704767" name="Group 255"/>
          <p:cNvGrpSpPr>
            <a:grpSpLocks/>
          </p:cNvGrpSpPr>
          <p:nvPr/>
        </p:nvGrpSpPr>
        <p:grpSpPr bwMode="auto">
          <a:xfrm>
            <a:off x="2241550" y="2982913"/>
            <a:ext cx="1016000" cy="877887"/>
            <a:chOff x="719" y="2137"/>
            <a:chExt cx="640" cy="553"/>
          </a:xfrm>
        </p:grpSpPr>
        <p:sp>
          <p:nvSpPr>
            <p:cNvPr id="213016" name="Freeform 244"/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90138" name="Rectangle 246"/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9" name="Text Box 247"/>
            <p:cNvSpPr txBox="1">
              <a:spLocks noChangeArrowheads="1"/>
            </p:cNvSpPr>
            <p:nvPr/>
          </p:nvSpPr>
          <p:spPr bwMode="auto">
            <a:xfrm>
              <a:off x="835" y="2235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90140" name="Line 250"/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0141" name="Line 251"/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3021" name="Group 252"/>
            <p:cNvGrpSpPr>
              <a:grpSpLocks/>
            </p:cNvGrpSpPr>
            <p:nvPr/>
          </p:nvGrpSpPr>
          <p:grpSpPr bwMode="auto">
            <a:xfrm>
              <a:off x="719" y="2137"/>
              <a:ext cx="280" cy="154"/>
              <a:chOff x="161" y="1354"/>
              <a:chExt cx="280" cy="154"/>
            </a:xfrm>
          </p:grpSpPr>
          <p:sp>
            <p:nvSpPr>
              <p:cNvPr id="90143" name="Rectangle 253"/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44" name="Text Box 254"/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ARP</a:t>
                </a:r>
              </a:p>
            </p:txBody>
          </p:sp>
        </p:grpSp>
      </p:grpSp>
      <p:grpSp>
        <p:nvGrpSpPr>
          <p:cNvPr id="704754" name="Group 242"/>
          <p:cNvGrpSpPr>
            <a:grpSpLocks/>
          </p:cNvGrpSpPr>
          <p:nvPr/>
        </p:nvGrpSpPr>
        <p:grpSpPr bwMode="auto">
          <a:xfrm>
            <a:off x="1150938" y="1720850"/>
            <a:ext cx="444500" cy="244475"/>
            <a:chOff x="161" y="1354"/>
            <a:chExt cx="280" cy="154"/>
          </a:xfrm>
        </p:grpSpPr>
        <p:sp>
          <p:nvSpPr>
            <p:cNvPr id="90135" name="Rectangle 241"/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6" name="Text Box 240"/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ARP</a:t>
              </a:r>
            </a:p>
          </p:txBody>
        </p:sp>
      </p:grpSp>
      <p:grpSp>
        <p:nvGrpSpPr>
          <p:cNvPr id="704782" name="Group 270"/>
          <p:cNvGrpSpPr>
            <a:grpSpLocks/>
          </p:cNvGrpSpPr>
          <p:nvPr/>
        </p:nvGrpSpPr>
        <p:grpSpPr bwMode="auto">
          <a:xfrm>
            <a:off x="1177925" y="3187700"/>
            <a:ext cx="1081088" cy="244475"/>
            <a:chOff x="76" y="2296"/>
            <a:chExt cx="681" cy="154"/>
          </a:xfrm>
        </p:grpSpPr>
        <p:sp>
          <p:nvSpPr>
            <p:cNvPr id="90130" name="Rectangle 271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1" name="Rectangle 272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2" name="Rectangle 273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3" name="Rectangle 274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4" name="Text Box 275"/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ARP reply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574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5" dur="2000" fill="hold"/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43" dur="2000" fill="hold"/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64" grpId="0"/>
      <p:bldP spid="704665" grpId="0"/>
      <p:bldP spid="70466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17" name="Group 230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4233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234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5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6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7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359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4239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429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29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1361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424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4259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81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61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262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84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4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1410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11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86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1408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9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88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89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9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1406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7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4270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4271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1404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5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93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73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274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96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76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98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99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0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1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1402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3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4245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1367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68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69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70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1371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51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137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8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9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252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1374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5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6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4020" name="Freeform 236"/>
          <p:cNvSpPr>
            <a:spLocks/>
          </p:cNvSpPr>
          <p:nvPr/>
        </p:nvSpPr>
        <p:spPr bwMode="auto">
          <a:xfrm>
            <a:off x="4751388" y="706438"/>
            <a:ext cx="3759200" cy="2473325"/>
          </a:xfrm>
          <a:custGeom>
            <a:avLst/>
            <a:gdLst>
              <a:gd name="T0" fmla="*/ 2147483647 w 2368"/>
              <a:gd name="T1" fmla="*/ 2147483647 h 1558"/>
              <a:gd name="T2" fmla="*/ 2147483647 w 2368"/>
              <a:gd name="T3" fmla="*/ 2147483647 h 1558"/>
              <a:gd name="T4" fmla="*/ 2147483647 w 2368"/>
              <a:gd name="T5" fmla="*/ 2147483647 h 1558"/>
              <a:gd name="T6" fmla="*/ 2147483647 w 2368"/>
              <a:gd name="T7" fmla="*/ 2147483647 h 1558"/>
              <a:gd name="T8" fmla="*/ 2147483647 w 2368"/>
              <a:gd name="T9" fmla="*/ 2147483647 h 1558"/>
              <a:gd name="T10" fmla="*/ 2147483647 w 2368"/>
              <a:gd name="T11" fmla="*/ 2147483647 h 1558"/>
              <a:gd name="T12" fmla="*/ 2147483647 w 2368"/>
              <a:gd name="T13" fmla="*/ 2147483647 h 1558"/>
              <a:gd name="T14" fmla="*/ 2147483647 w 2368"/>
              <a:gd name="T15" fmla="*/ 2147483647 h 1558"/>
              <a:gd name="T16" fmla="*/ 2147483647 w 2368"/>
              <a:gd name="T17" fmla="*/ 2147483647 h 1558"/>
              <a:gd name="T18" fmla="*/ 2147483647 w 2368"/>
              <a:gd name="T19" fmla="*/ 2147483647 h 1558"/>
              <a:gd name="T20" fmla="*/ 2147483647 w 2368"/>
              <a:gd name="T21" fmla="*/ 2147483647 h 1558"/>
              <a:gd name="T22" fmla="*/ 2147483647 w 2368"/>
              <a:gd name="T23" fmla="*/ 2147483647 h 1558"/>
              <a:gd name="T24" fmla="*/ 2147483647 w 2368"/>
              <a:gd name="T25" fmla="*/ 2147483647 h 1558"/>
              <a:gd name="T26" fmla="*/ 2147483647 w 2368"/>
              <a:gd name="T27" fmla="*/ 2147483647 h 1558"/>
              <a:gd name="T28" fmla="*/ 2147483647 w 2368"/>
              <a:gd name="T29" fmla="*/ 2147483647 h 1558"/>
              <a:gd name="T30" fmla="*/ 2147483647 w 2368"/>
              <a:gd name="T31" fmla="*/ 2147483647 h 1558"/>
              <a:gd name="T32" fmla="*/ 2147483647 w 2368"/>
              <a:gd name="T33" fmla="*/ 2147483647 h 1558"/>
              <a:gd name="T34" fmla="*/ 2147483647 w 2368"/>
              <a:gd name="T35" fmla="*/ 2147483647 h 1558"/>
              <a:gd name="T36" fmla="*/ 2147483647 w 2368"/>
              <a:gd name="T37" fmla="*/ 2147483647 h 1558"/>
              <a:gd name="T38" fmla="*/ 2147483647 w 2368"/>
              <a:gd name="T39" fmla="*/ 2147483647 h 1558"/>
              <a:gd name="T40" fmla="*/ 2147483647 w 2368"/>
              <a:gd name="T41" fmla="*/ 2147483647 h 1558"/>
              <a:gd name="T42" fmla="*/ 2147483647 w 2368"/>
              <a:gd name="T43" fmla="*/ 2147483647 h 1558"/>
              <a:gd name="T44" fmla="*/ 2147483647 w 2368"/>
              <a:gd name="T45" fmla="*/ 2147483647 h 155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214021" name="Group 44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4225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4226" name="Group 46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1348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49" name="Text Box 48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1350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1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2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3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5589" name="Group 53"/>
          <p:cNvGrpSpPr>
            <a:grpSpLocks/>
          </p:cNvGrpSpPr>
          <p:nvPr/>
        </p:nvGrpSpPr>
        <p:grpSpPr bwMode="auto">
          <a:xfrm>
            <a:off x="520700" y="1162050"/>
            <a:ext cx="460375" cy="244475"/>
            <a:chOff x="844" y="3337"/>
            <a:chExt cx="290" cy="154"/>
          </a:xfrm>
        </p:grpSpPr>
        <p:sp>
          <p:nvSpPr>
            <p:cNvPr id="91344" name="Rectangle 54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45" name="Text Box 55"/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chemeClr val="bg1"/>
                  </a:solidFill>
                  <a:latin typeface="Arial" charset="0"/>
                  <a:cs typeface="+mn-cs"/>
                </a:rPr>
                <a:t>DNS</a:t>
              </a:r>
            </a:p>
          </p:txBody>
        </p:sp>
      </p:grpSp>
      <p:grpSp>
        <p:nvGrpSpPr>
          <p:cNvPr id="214023" name="Group 58"/>
          <p:cNvGrpSpPr>
            <a:grpSpLocks/>
          </p:cNvGrpSpPr>
          <p:nvPr/>
        </p:nvGrpSpPr>
        <p:grpSpPr bwMode="auto">
          <a:xfrm>
            <a:off x="460375" y="1387475"/>
            <a:ext cx="561975" cy="244475"/>
            <a:chOff x="740" y="3209"/>
            <a:chExt cx="354" cy="154"/>
          </a:xfrm>
        </p:grpSpPr>
        <p:grpSp>
          <p:nvGrpSpPr>
            <p:cNvPr id="214218" name="Group 59"/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91342" name="Rectangle 6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43" name="Text Box 6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sp>
          <p:nvSpPr>
            <p:cNvPr id="91340" name="Rectangle 62"/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41" name="Rectangle 63"/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14024" name="Group 64"/>
          <p:cNvGrpSpPr>
            <a:grpSpLocks/>
          </p:cNvGrpSpPr>
          <p:nvPr/>
        </p:nvGrpSpPr>
        <p:grpSpPr bwMode="auto">
          <a:xfrm>
            <a:off x="460375" y="1622425"/>
            <a:ext cx="561975" cy="244475"/>
            <a:chOff x="836" y="3305"/>
            <a:chExt cx="354" cy="154"/>
          </a:xfrm>
        </p:grpSpPr>
        <p:grpSp>
          <p:nvGrpSpPr>
            <p:cNvPr id="214212" name="Group 65"/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91337" name="Rectangle 6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38" name="Text Box 6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grpSp>
          <p:nvGrpSpPr>
            <p:cNvPr id="214213" name="Group 68"/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91335" name="Rectangle 69"/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36" name="Rectangle 70"/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214025" name="Group 71"/>
          <p:cNvGrpSpPr>
            <a:grpSpLocks/>
          </p:cNvGrpSpPr>
          <p:nvPr/>
        </p:nvGrpSpPr>
        <p:grpSpPr bwMode="auto">
          <a:xfrm>
            <a:off x="280988" y="1654175"/>
            <a:ext cx="762000" cy="177800"/>
            <a:chOff x="627" y="3377"/>
            <a:chExt cx="480" cy="112"/>
          </a:xfrm>
        </p:grpSpPr>
        <p:sp>
          <p:nvSpPr>
            <p:cNvPr id="91331" name="Rectangle 72"/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32" name="Rectangle 73"/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14026" name="Group 74"/>
          <p:cNvGrpSpPr>
            <a:grpSpLocks/>
          </p:cNvGrpSpPr>
          <p:nvPr/>
        </p:nvGrpSpPr>
        <p:grpSpPr bwMode="auto">
          <a:xfrm>
            <a:off x="85725" y="1885950"/>
            <a:ext cx="1081088" cy="244475"/>
            <a:chOff x="504" y="3523"/>
            <a:chExt cx="681" cy="154"/>
          </a:xfrm>
        </p:grpSpPr>
        <p:grpSp>
          <p:nvGrpSpPr>
            <p:cNvPr id="214197" name="Group 75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201" name="Group 76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204" name="Group 77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29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30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205" name="Group 80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2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2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sp>
            <p:nvSpPr>
              <p:cNvPr id="91323" name="Rectangle 83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24" name="Rectangle 84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319" name="Rectangle 85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20" name="Rectangle 86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21" name="Rectangle 87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1148" name="AutoShape 88"/>
          <p:cNvSpPr>
            <a:spLocks noChangeArrowheads="1"/>
          </p:cNvSpPr>
          <p:nvPr/>
        </p:nvSpPr>
        <p:spPr bwMode="auto">
          <a:xfrm>
            <a:off x="628650" y="1162050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5625" name="Group 89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214184" name="Group 90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188" name="Group 91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191" name="Group 9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16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17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92" name="Group 9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1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1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sp>
            <p:nvSpPr>
              <p:cNvPr id="91310" name="Rectangle 98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11" name="Rectangle 99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306" name="Rectangle 100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07" name="Rectangle 101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08" name="Rectangle 102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05639" name="Rectangle 103"/>
          <p:cNvSpPr>
            <a:spLocks noChangeArrowheads="1"/>
          </p:cNvSpPr>
          <p:nvPr/>
        </p:nvSpPr>
        <p:spPr bwMode="auto">
          <a:xfrm>
            <a:off x="549275" y="4376738"/>
            <a:ext cx="389255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latin typeface="+mn-lt"/>
                <a:ea typeface="+mn-ea"/>
                <a:cs typeface="+mn-cs"/>
              </a:rPr>
              <a:t>IP datagram containing DNS query forwarded via LAN switch from client to 1</a:t>
            </a:r>
            <a:r>
              <a:rPr lang="en-US" sz="2200" i="0" baseline="30000" dirty="0">
                <a:latin typeface="+mn-lt"/>
                <a:ea typeface="+mn-ea"/>
                <a:cs typeface="+mn-cs"/>
              </a:rPr>
              <a:t>st</a:t>
            </a:r>
            <a:r>
              <a:rPr lang="en-US" sz="2200" i="0" dirty="0">
                <a:latin typeface="+mn-lt"/>
                <a:ea typeface="+mn-ea"/>
                <a:cs typeface="+mn-cs"/>
              </a:rPr>
              <a:t> hop router</a:t>
            </a:r>
          </a:p>
        </p:txBody>
      </p:sp>
      <p:sp>
        <p:nvSpPr>
          <p:cNvPr id="705640" name="Rectangle 104"/>
          <p:cNvSpPr>
            <a:spLocks noChangeArrowheads="1"/>
          </p:cNvSpPr>
          <p:nvPr/>
        </p:nvSpPr>
        <p:spPr bwMode="auto">
          <a:xfrm>
            <a:off x="4659313" y="3663950"/>
            <a:ext cx="4386262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latin typeface="+mn-lt"/>
                <a:ea typeface="+mn-ea"/>
                <a:cs typeface="+mn-cs"/>
              </a:rPr>
              <a:t>IP datagram forwarded from campus network into Comcast network, routed (tables created by </a:t>
            </a:r>
            <a:r>
              <a:rPr lang="en-US" sz="2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RIP, OSPF, IS-IS</a:t>
            </a:r>
            <a:r>
              <a:rPr lang="en-US" sz="2200" i="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0" dirty="0">
                <a:latin typeface="+mn-lt"/>
                <a:ea typeface="+mn-ea"/>
                <a:cs typeface="+mn-cs"/>
              </a:rPr>
              <a:t>and/or </a:t>
            </a:r>
            <a:r>
              <a:rPr lang="en-US" sz="2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BGP</a:t>
            </a:r>
            <a:r>
              <a:rPr lang="en-US" sz="2200" i="0" dirty="0">
                <a:latin typeface="+mn-lt"/>
                <a:ea typeface="+mn-ea"/>
                <a:cs typeface="+mn-cs"/>
              </a:rPr>
              <a:t> routing protocols) to DNS server</a:t>
            </a:r>
          </a:p>
        </p:txBody>
      </p:sp>
      <p:sp>
        <p:nvSpPr>
          <p:cNvPr id="705641" name="Rectangle 105"/>
          <p:cNvSpPr>
            <a:spLocks noChangeArrowheads="1"/>
          </p:cNvSpPr>
          <p:nvPr/>
        </p:nvSpPr>
        <p:spPr bwMode="auto">
          <a:xfrm>
            <a:off x="4657725" y="5297488"/>
            <a:ext cx="380206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i="0" dirty="0">
                <a:latin typeface="Gill Sans MT" charset="0"/>
              </a:rPr>
              <a:t>demux</a:t>
            </a:r>
            <a:r>
              <a:rPr lang="en-US" altLang="ja-JP" sz="2200" i="0" dirty="0">
                <a:latin typeface="Gill Sans MT" charset="0"/>
              </a:rPr>
              <a:t>ed to DNS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i="0" dirty="0">
                <a:latin typeface="Gill Sans MT" charset="0"/>
              </a:rPr>
              <a:t>DNS server replies to client with IP address of www.google.com </a:t>
            </a:r>
          </a:p>
        </p:txBody>
      </p:sp>
      <p:grpSp>
        <p:nvGrpSpPr>
          <p:cNvPr id="214032" name="Group 4"/>
          <p:cNvGrpSpPr>
            <a:grpSpLocks/>
          </p:cNvGrpSpPr>
          <p:nvPr/>
        </p:nvGrpSpPr>
        <p:grpSpPr bwMode="auto">
          <a:xfrm>
            <a:off x="5173663" y="2041525"/>
            <a:ext cx="757237" cy="379413"/>
            <a:chOff x="2466" y="2026"/>
            <a:chExt cx="477" cy="282"/>
          </a:xfrm>
        </p:grpSpPr>
        <p:sp>
          <p:nvSpPr>
            <p:cNvPr id="214170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71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72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73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74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81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2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3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75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7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7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76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77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14033" name="Group 19"/>
          <p:cNvGrpSpPr>
            <a:grpSpLocks/>
          </p:cNvGrpSpPr>
          <p:nvPr/>
        </p:nvGrpSpPr>
        <p:grpSpPr bwMode="auto">
          <a:xfrm>
            <a:off x="6538913" y="1787525"/>
            <a:ext cx="757237" cy="379413"/>
            <a:chOff x="2466" y="2026"/>
            <a:chExt cx="477" cy="282"/>
          </a:xfrm>
        </p:grpSpPr>
        <p:sp>
          <p:nvSpPr>
            <p:cNvPr id="214156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57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58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59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60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67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8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9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61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64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5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6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62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63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4034" name="Text Box 34"/>
          <p:cNvSpPr txBox="1">
            <a:spLocks noChangeArrowheads="1"/>
          </p:cNvSpPr>
          <p:nvPr/>
        </p:nvSpPr>
        <p:spPr bwMode="auto">
          <a:xfrm>
            <a:off x="5335588" y="25114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grpSp>
        <p:nvGrpSpPr>
          <p:cNvPr id="214035" name="Group 69"/>
          <p:cNvGrpSpPr>
            <a:grpSpLocks/>
          </p:cNvGrpSpPr>
          <p:nvPr/>
        </p:nvGrpSpPr>
        <p:grpSpPr bwMode="auto">
          <a:xfrm>
            <a:off x="7196138" y="2703513"/>
            <a:ext cx="757237" cy="379412"/>
            <a:chOff x="2466" y="2026"/>
            <a:chExt cx="477" cy="282"/>
          </a:xfrm>
        </p:grpSpPr>
        <p:sp>
          <p:nvSpPr>
            <p:cNvPr id="21414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4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4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4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4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5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4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5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4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4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4036" name="Line 93"/>
          <p:cNvSpPr>
            <a:spLocks noChangeShapeType="1"/>
          </p:cNvSpPr>
          <p:nvPr/>
        </p:nvSpPr>
        <p:spPr bwMode="auto">
          <a:xfrm flipH="1">
            <a:off x="6915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4037" name="Text Box 139"/>
          <p:cNvSpPr txBox="1">
            <a:spLocks noChangeArrowheads="1"/>
          </p:cNvSpPr>
          <p:nvPr/>
        </p:nvSpPr>
        <p:spPr bwMode="auto">
          <a:xfrm>
            <a:off x="7367588" y="746125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14038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4140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41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39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4138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9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0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4136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7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1" name="Group 173"/>
          <p:cNvGrpSpPr>
            <a:grpSpLocks/>
          </p:cNvGrpSpPr>
          <p:nvPr/>
        </p:nvGrpSpPr>
        <p:grpSpPr bwMode="auto">
          <a:xfrm flipH="1" flipV="1">
            <a:off x="7853363" y="2590800"/>
            <a:ext cx="400050" cy="152400"/>
            <a:chOff x="3228" y="1776"/>
            <a:chExt cx="252" cy="96"/>
          </a:xfrm>
        </p:grpSpPr>
        <p:sp>
          <p:nvSpPr>
            <p:cNvPr id="214134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5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2" name="Group 176"/>
          <p:cNvGrpSpPr>
            <a:grpSpLocks/>
          </p:cNvGrpSpPr>
          <p:nvPr/>
        </p:nvGrpSpPr>
        <p:grpSpPr bwMode="auto">
          <a:xfrm flipV="1">
            <a:off x="7029450" y="2609850"/>
            <a:ext cx="295275" cy="114300"/>
            <a:chOff x="3228" y="1776"/>
            <a:chExt cx="252" cy="96"/>
          </a:xfrm>
        </p:grpSpPr>
        <p:sp>
          <p:nvSpPr>
            <p:cNvPr id="214132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3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3" name="Group 179"/>
          <p:cNvGrpSpPr>
            <a:grpSpLocks/>
          </p:cNvGrpSpPr>
          <p:nvPr/>
        </p:nvGrpSpPr>
        <p:grpSpPr bwMode="auto">
          <a:xfrm rot="409689" flipH="1" flipV="1">
            <a:off x="7300913" y="1952625"/>
            <a:ext cx="452437" cy="57150"/>
            <a:chOff x="3228" y="1776"/>
            <a:chExt cx="252" cy="96"/>
          </a:xfrm>
        </p:grpSpPr>
        <p:sp>
          <p:nvSpPr>
            <p:cNvPr id="214130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1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4" name="Group 182"/>
          <p:cNvGrpSpPr>
            <a:grpSpLocks/>
          </p:cNvGrpSpPr>
          <p:nvPr/>
        </p:nvGrpSpPr>
        <p:grpSpPr bwMode="auto">
          <a:xfrm>
            <a:off x="6443663" y="2157413"/>
            <a:ext cx="295275" cy="114300"/>
            <a:chOff x="3228" y="1776"/>
            <a:chExt cx="252" cy="96"/>
          </a:xfrm>
        </p:grpSpPr>
        <p:sp>
          <p:nvSpPr>
            <p:cNvPr id="214128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29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5" name="Group 185"/>
          <p:cNvGrpSpPr>
            <a:grpSpLocks/>
          </p:cNvGrpSpPr>
          <p:nvPr/>
        </p:nvGrpSpPr>
        <p:grpSpPr bwMode="auto">
          <a:xfrm flipH="1">
            <a:off x="7081838" y="2157413"/>
            <a:ext cx="295275" cy="114300"/>
            <a:chOff x="3228" y="1776"/>
            <a:chExt cx="252" cy="96"/>
          </a:xfrm>
        </p:grpSpPr>
        <p:sp>
          <p:nvSpPr>
            <p:cNvPr id="214126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27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05723" name="Group 187"/>
          <p:cNvGrpSpPr>
            <a:grpSpLocks/>
          </p:cNvGrpSpPr>
          <p:nvPr/>
        </p:nvGrpSpPr>
        <p:grpSpPr bwMode="auto">
          <a:xfrm>
            <a:off x="5980113" y="438150"/>
            <a:ext cx="1316037" cy="1314450"/>
            <a:chOff x="931" y="1941"/>
            <a:chExt cx="829" cy="828"/>
          </a:xfrm>
        </p:grpSpPr>
        <p:sp>
          <p:nvSpPr>
            <p:cNvPr id="214118" name="Freeform 188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4119" name="Group 189"/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91241" name="Rectangle 19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2" name="Text Box 191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1243" name="Line 19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4" name="Line 19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5" name="Line 19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6" name="Line 19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5732" name="Group 196"/>
          <p:cNvGrpSpPr>
            <a:grpSpLocks/>
          </p:cNvGrpSpPr>
          <p:nvPr/>
        </p:nvGrpSpPr>
        <p:grpSpPr bwMode="auto">
          <a:xfrm>
            <a:off x="4881563" y="558800"/>
            <a:ext cx="1081087" cy="1217613"/>
            <a:chOff x="1404" y="3105"/>
            <a:chExt cx="681" cy="767"/>
          </a:xfrm>
        </p:grpSpPr>
        <p:grpSp>
          <p:nvGrpSpPr>
            <p:cNvPr id="214083" name="Group 197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4088" name="Group 198"/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214113" name="Group 199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91237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8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sp>
              <p:nvSpPr>
                <p:cNvPr id="91235" name="Rectangle 202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36" name="Rectangle 203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089" name="Group 204"/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214107" name="Group 205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232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3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08" name="Group 208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23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90" name="Group 211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1226" name="Rectangle 212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27" name="Rectangle 213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091" name="Group 21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4092" name="Group 215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214096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214099" name="Group 2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91224" name="Rectangle 2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  <p:sp>
                    <p:nvSpPr>
                      <p:cNvPr id="91225" name="Text Box 2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chemeClr val="bg1"/>
                            </a:solidFill>
                            <a:latin typeface="Arial" charset="0"/>
                            <a:cs typeface="+mn-cs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214100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1222" name="Rectangl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  <p:sp>
                    <p:nvSpPr>
                      <p:cNvPr id="91223" name="Rectangle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91218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19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91214" name="Rectangle 225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15" name="Rectangle 226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16" name="Rectangle 227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91205" name="AutoShape 228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85" name="Group 229"/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91207" name="Rectangle 23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8" name="Text Box 23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</p:grpSp>
      <p:grpSp>
        <p:nvGrpSpPr>
          <p:cNvPr id="214048" name="Group 248"/>
          <p:cNvGrpSpPr>
            <a:grpSpLocks/>
          </p:cNvGrpSpPr>
          <p:nvPr/>
        </p:nvGrpSpPr>
        <p:grpSpPr bwMode="auto">
          <a:xfrm>
            <a:off x="7150100" y="963613"/>
            <a:ext cx="373063" cy="687387"/>
            <a:chOff x="4140" y="429"/>
            <a:chExt cx="1425" cy="2396"/>
          </a:xfrm>
        </p:grpSpPr>
        <p:sp>
          <p:nvSpPr>
            <p:cNvPr id="214051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73" name="Rectangle 149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53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054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76" name="Rectangle 152"/>
            <p:cNvSpPr>
              <a:spLocks noChangeArrowheads="1"/>
            </p:cNvSpPr>
            <p:nvPr/>
          </p:nvSpPr>
          <p:spPr bwMode="auto">
            <a:xfrm>
              <a:off x="4213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56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02" name="AutoShape 154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3" name="AutoShape 155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78" name="Rectangle 156"/>
            <p:cNvSpPr>
              <a:spLocks noChangeArrowheads="1"/>
            </p:cNvSpPr>
            <p:nvPr/>
          </p:nvSpPr>
          <p:spPr bwMode="auto">
            <a:xfrm>
              <a:off x="4225" y="1021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58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00" name="AutoShape 158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1" name="AutoShape 159"/>
              <p:cNvSpPr>
                <a:spLocks noChangeArrowheads="1"/>
              </p:cNvSpPr>
              <p:nvPr/>
            </p:nvSpPr>
            <p:spPr bwMode="auto">
              <a:xfrm>
                <a:off x="628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80" name="Rectangle 160"/>
            <p:cNvSpPr>
              <a:spLocks noChangeArrowheads="1"/>
            </p:cNvSpPr>
            <p:nvPr/>
          </p:nvSpPr>
          <p:spPr bwMode="auto">
            <a:xfrm>
              <a:off x="4219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81" name="Rectangle 161"/>
            <p:cNvSpPr>
              <a:spLocks noChangeArrowheads="1"/>
            </p:cNvSpPr>
            <p:nvPr/>
          </p:nvSpPr>
          <p:spPr bwMode="auto">
            <a:xfrm>
              <a:off x="4231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61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198" name="AutoShape 163"/>
              <p:cNvSpPr>
                <a:spLocks noChangeArrowheads="1"/>
              </p:cNvSpPr>
              <p:nvPr/>
            </p:nvSpPr>
            <p:spPr bwMode="auto">
              <a:xfrm>
                <a:off x="613" y="2586"/>
                <a:ext cx="725" cy="12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199" name="AutoShape 164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214062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4063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196" name="AutoShape 16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197" name="AutoShape 168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85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7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65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066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88" name="Oval 172"/>
            <p:cNvSpPr>
              <a:spLocks noChangeArrowheads="1"/>
            </p:cNvSpPr>
            <p:nvPr/>
          </p:nvSpPr>
          <p:spPr bwMode="auto">
            <a:xfrm>
              <a:off x="5516" y="2609"/>
              <a:ext cx="49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68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0" name="AutoShape 174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1" name="AutoShape 175"/>
            <p:cNvSpPr>
              <a:spLocks noChangeArrowheads="1"/>
            </p:cNvSpPr>
            <p:nvPr/>
          </p:nvSpPr>
          <p:spPr bwMode="auto">
            <a:xfrm>
              <a:off x="4207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2" name="Oval 176"/>
            <p:cNvSpPr>
              <a:spLocks noChangeArrowheads="1"/>
            </p:cNvSpPr>
            <p:nvPr/>
          </p:nvSpPr>
          <p:spPr bwMode="auto">
            <a:xfrm>
              <a:off x="4310" y="2382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3" name="Oval 177"/>
            <p:cNvSpPr>
              <a:spLocks noChangeArrowheads="1"/>
            </p:cNvSpPr>
            <p:nvPr/>
          </p:nvSpPr>
          <p:spPr bwMode="auto">
            <a:xfrm>
              <a:off x="4486" y="2382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1194" name="Oval 178"/>
            <p:cNvSpPr>
              <a:spLocks noChangeArrowheads="1"/>
            </p:cNvSpPr>
            <p:nvPr/>
          </p:nvSpPr>
          <p:spPr bwMode="auto">
            <a:xfrm>
              <a:off x="4661" y="2382"/>
              <a:ext cx="158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5" name="Rectangle 179"/>
            <p:cNvSpPr>
              <a:spLocks noChangeArrowheads="1"/>
            </p:cNvSpPr>
            <p:nvPr/>
          </p:nvSpPr>
          <p:spPr bwMode="auto">
            <a:xfrm>
              <a:off x="5062" y="1835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1170" name="Rectangle 3"/>
          <p:cNvSpPr>
            <a:spLocks noGrp="1" noChangeArrowheads="1"/>
          </p:cNvSpPr>
          <p:nvPr>
            <p:ph type="title"/>
          </p:nvPr>
        </p:nvSpPr>
        <p:spPr>
          <a:xfrm>
            <a:off x="246063" y="-39688"/>
            <a:ext cx="8034337" cy="1003301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using DNS</a:t>
            </a:r>
          </a:p>
        </p:txBody>
      </p:sp>
    </p:spTree>
    <p:extLst>
      <p:ext uri="{BB962C8B-B14F-4D97-AF65-F5344CB8AC3E}">
        <p14:creationId xmlns:p14="http://schemas.microsoft.com/office/powerpoint/2010/main" val="25777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995 L 0.32587 -0.01018 L 0.22726 0.146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78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156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70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39" grpId="0"/>
      <p:bldP spid="705640" grpId="0"/>
      <p:bldP spid="70564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41" name="Group 231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526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6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6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7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7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9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527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532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2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2395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3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527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529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1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29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29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1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9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244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30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244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2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30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244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530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530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243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3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30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30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3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31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3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243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27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240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0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40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40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240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8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241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528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240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0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5044" name="Freeform 293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15045" name="Freeform 292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216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693150" cy="942975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life…TCP connection carrying HTTP</a:t>
            </a:r>
          </a:p>
        </p:txBody>
      </p:sp>
      <p:grpSp>
        <p:nvGrpSpPr>
          <p:cNvPr id="706603" name="Group 43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5259" name="Freeform 44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5260" name="Group 45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2382" name="Rectangle 4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83" name="Text Box 47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2384" name="Line 4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5" name="Line 4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6" name="Line 5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7" name="Line 5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6885" name="Group 325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215255" name="Group 52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2378" name="Rectangle 5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79" name="Text Box 5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sp>
          <p:nvSpPr>
            <p:cNvPr id="92377" name="AutoShape 85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6660" name="Rectangle 100"/>
          <p:cNvSpPr>
            <a:spLocks noChangeArrowheads="1"/>
          </p:cNvSpPr>
          <p:nvPr/>
        </p:nvSpPr>
        <p:spPr bwMode="auto">
          <a:xfrm>
            <a:off x="5208588" y="31686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to send HTTP request, client first opens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TCP socket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 to web server</a:t>
            </a:r>
          </a:p>
        </p:txBody>
      </p:sp>
      <p:sp>
        <p:nvSpPr>
          <p:cNvPr id="706661" name="Rectangle 101"/>
          <p:cNvSpPr>
            <a:spLocks noChangeArrowheads="1"/>
          </p:cNvSpPr>
          <p:nvPr/>
        </p:nvSpPr>
        <p:spPr bwMode="auto">
          <a:xfrm>
            <a:off x="5186363" y="4054475"/>
            <a:ext cx="377825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TCP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SYN segment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(step 1 in 3-way handshake) 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cs typeface="+mn-cs"/>
              </a:rPr>
              <a:t>inter-domain routed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 to web server</a:t>
            </a:r>
          </a:p>
        </p:txBody>
      </p:sp>
      <p:sp>
        <p:nvSpPr>
          <p:cNvPr id="706662" name="Rectangle 102"/>
          <p:cNvSpPr>
            <a:spLocks noChangeArrowheads="1"/>
          </p:cNvSpPr>
          <p:nvPr/>
        </p:nvSpPr>
        <p:spPr bwMode="auto">
          <a:xfrm>
            <a:off x="5189538" y="5892800"/>
            <a:ext cx="40687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TCP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connection established!</a:t>
            </a:r>
          </a:p>
        </p:txBody>
      </p:sp>
      <p:grpSp>
        <p:nvGrpSpPr>
          <p:cNvPr id="215052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5253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4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3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5251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2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4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5249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0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5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5235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5236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37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5238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5239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246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7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8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5240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243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4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5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5241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42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5056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5057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15058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grpSp>
        <p:nvGrpSpPr>
          <p:cNvPr id="215059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5233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4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60" name="Group 197"/>
          <p:cNvGrpSpPr>
            <a:grpSpLocks/>
          </p:cNvGrpSpPr>
          <p:nvPr/>
        </p:nvGrpSpPr>
        <p:grpSpPr bwMode="auto">
          <a:xfrm flipH="1">
            <a:off x="3608388" y="5649913"/>
            <a:ext cx="295275" cy="114300"/>
            <a:chOff x="3228" y="1776"/>
            <a:chExt cx="252" cy="96"/>
          </a:xfrm>
        </p:grpSpPr>
        <p:sp>
          <p:nvSpPr>
            <p:cNvPr id="215231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2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61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5229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0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2183" name="Line 290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74" name="Group 314"/>
          <p:cNvGrpSpPr>
            <a:grpSpLocks/>
          </p:cNvGrpSpPr>
          <p:nvPr/>
        </p:nvGrpSpPr>
        <p:grpSpPr bwMode="auto">
          <a:xfrm>
            <a:off x="79375" y="1900238"/>
            <a:ext cx="1081088" cy="244475"/>
            <a:chOff x="410" y="1508"/>
            <a:chExt cx="681" cy="154"/>
          </a:xfrm>
        </p:grpSpPr>
        <p:sp>
          <p:nvSpPr>
            <p:cNvPr id="92341" name="Rectangle 99"/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2" name="Rectangle 95"/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3" name="Rectangle 96"/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4" name="Rectangle 97"/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5" name="Rectangle 98"/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225" name="Group 310"/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92347" name="Rectangle 311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8" name="Rectangle 312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9" name="Text Box 313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</p:grpSp>
      <p:grpSp>
        <p:nvGrpSpPr>
          <p:cNvPr id="706886" name="Group 326"/>
          <p:cNvGrpSpPr>
            <a:grpSpLocks/>
          </p:cNvGrpSpPr>
          <p:nvPr/>
        </p:nvGrpSpPr>
        <p:grpSpPr bwMode="auto">
          <a:xfrm>
            <a:off x="307975" y="4241800"/>
            <a:ext cx="1081088" cy="782638"/>
            <a:chOff x="59" y="863"/>
            <a:chExt cx="681" cy="493"/>
          </a:xfrm>
        </p:grpSpPr>
        <p:grpSp>
          <p:nvGrpSpPr>
            <p:cNvPr id="215199" name="Group 6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39" name="Rectangle 6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0" name="Rectangle 7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200" name="Group 30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36" name="Rectangle 59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7" name="Rectangle 60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8" name="Text Box 297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201" name="Group 302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33" name="Rectangle 303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4" name="Rectangle 304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5" name="Text Box 305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202" name="Group 315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324" name="Rectangle 316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5" name="Rectangle 317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6" name="Rectangle 318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7" name="Rectangle 319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8" name="Rectangle 320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08" name="Group 321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30" name="Rectangle 322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31" name="Rectangle 323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32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000000"/>
                      </a:solidFill>
                      <a:latin typeface="Arial" charset="0"/>
                      <a:cs typeface="+mn-cs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06896" name="Group 336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5191" name="Freeform 328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5192" name="Group 329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2314" name="Rectangle 33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15" name="Text Box 331"/>
              <p:cNvSpPr txBox="1">
                <a:spLocks noChangeArrowheads="1"/>
              </p:cNvSpPr>
              <p:nvPr/>
            </p:nvSpPr>
            <p:spPr bwMode="auto">
              <a:xfrm>
                <a:off x="646" y="2954"/>
                <a:ext cx="371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600" i="0" dirty="0">
                  <a:solidFill>
                    <a:srgbClr val="000000"/>
                  </a:solidFill>
                  <a:latin typeface="Arial" charset="0"/>
                  <a:cs typeface="+mn-cs"/>
                </a:endParaRP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2316" name="Line 33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7" name="Line 33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8" name="Line 33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9" name="Line 33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6897" name="Group 337"/>
          <p:cNvGrpSpPr>
            <a:grpSpLocks/>
          </p:cNvGrpSpPr>
          <p:nvPr/>
        </p:nvGrpSpPr>
        <p:grpSpPr bwMode="auto">
          <a:xfrm>
            <a:off x="79375" y="1355725"/>
            <a:ext cx="1081088" cy="782638"/>
            <a:chOff x="59" y="863"/>
            <a:chExt cx="681" cy="493"/>
          </a:xfrm>
        </p:grpSpPr>
        <p:grpSp>
          <p:nvGrpSpPr>
            <p:cNvPr id="215170" name="Group 33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10" name="Rectangle 33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11" name="Rectangle 34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71" name="Group 34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07" name="Rectangle 342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8" name="Rectangle 343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9" name="Text Box 344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172" name="Group 345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04" name="Rectangle 346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5" name="Rectangle 347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6" name="Text Box 348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173" name="Group 349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295" name="Rectangle 350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6" name="Rectangle 351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7" name="Rectangle 352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8" name="Rectangle 353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9" name="Rectangle 354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179" name="Group 355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01" name="Rectangle 356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02" name="Rectangle 357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03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000000"/>
                      </a:solidFill>
                      <a:latin typeface="Arial" charset="0"/>
                      <a:cs typeface="+mn-cs"/>
                    </a:rPr>
                    <a:t>SYN</a:t>
                  </a:r>
                </a:p>
              </p:txBody>
            </p:sp>
          </p:grpSp>
        </p:grpSp>
      </p:grpSp>
      <p:sp>
        <p:nvSpPr>
          <p:cNvPr id="92188" name="Rectangle 359"/>
          <p:cNvSpPr>
            <a:spLocks noChangeArrowheads="1"/>
          </p:cNvSpPr>
          <p:nvPr/>
        </p:nvSpPr>
        <p:spPr bwMode="auto">
          <a:xfrm>
            <a:off x="979488" y="44529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1000" i="0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grpSp>
        <p:nvGrpSpPr>
          <p:cNvPr id="706951" name="Group 391"/>
          <p:cNvGrpSpPr>
            <a:grpSpLocks/>
          </p:cNvGrpSpPr>
          <p:nvPr/>
        </p:nvGrpSpPr>
        <p:grpSpPr bwMode="auto">
          <a:xfrm>
            <a:off x="306388" y="4241800"/>
            <a:ext cx="1081087" cy="782638"/>
            <a:chOff x="2675" y="3676"/>
            <a:chExt cx="681" cy="493"/>
          </a:xfrm>
        </p:grpSpPr>
        <p:grpSp>
          <p:nvGrpSpPr>
            <p:cNvPr id="215150" name="Group 361"/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92289" name="Rectangle 362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0" name="Rectangle 363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51" name="Group 382"/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92286" name="Rectangle 365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7" name="Rectangle 366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8" name="Text Box 367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sp>
          <p:nvSpPr>
            <p:cNvPr id="92273" name="Rectangle 373"/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4" name="Rectangle 374"/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5" name="Rectangle 375"/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6" name="Rectangle 376"/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7" name="Rectangle 377"/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57" name="Group 383"/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92283" name="Rectangle 384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4" name="Rectangle 385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5" name="Text Box 386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grpSp>
          <p:nvGrpSpPr>
            <p:cNvPr id="215158" name="Group 387"/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92280" name="Rectangle 388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1" name="Rectangle 389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2" name="Text Box 390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grpSp>
        <p:nvGrpSpPr>
          <p:cNvPr id="706983" name="Group 423"/>
          <p:cNvGrpSpPr>
            <a:grpSpLocks/>
          </p:cNvGrpSpPr>
          <p:nvPr/>
        </p:nvGrpSpPr>
        <p:grpSpPr bwMode="auto">
          <a:xfrm>
            <a:off x="82550" y="1354138"/>
            <a:ext cx="1081088" cy="782637"/>
            <a:chOff x="2613" y="3554"/>
            <a:chExt cx="681" cy="493"/>
          </a:xfrm>
        </p:grpSpPr>
        <p:grpSp>
          <p:nvGrpSpPr>
            <p:cNvPr id="215130" name="Group 393"/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92269" name="Rectangle 39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70" name="Rectangle 39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31" name="Group 396"/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92266" name="Rectangle 397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7" name="Rectangle 398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8" name="Text Box 399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sp>
          <p:nvSpPr>
            <p:cNvPr id="92253" name="Rectangle 400"/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4" name="Rectangle 401"/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5" name="Rectangle 402"/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6" name="Rectangle 403"/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7" name="Rectangle 404"/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37" name="Group 405"/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92263" name="Rectangle 406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4" name="Rectangle 407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5" name="Text Box 408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grpSp>
          <p:nvGrpSpPr>
            <p:cNvPr id="215138" name="Group 409"/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92260" name="Rectangle 410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1" name="Rectangle 411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2" name="Text Box 412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grpSp>
        <p:nvGrpSpPr>
          <p:cNvPr id="706982" name="Group 422"/>
          <p:cNvGrpSpPr>
            <a:grpSpLocks/>
          </p:cNvGrpSpPr>
          <p:nvPr/>
        </p:nvGrpSpPr>
        <p:grpSpPr bwMode="auto">
          <a:xfrm>
            <a:off x="311150" y="4772025"/>
            <a:ext cx="1081088" cy="244475"/>
            <a:chOff x="2709" y="3989"/>
            <a:chExt cx="681" cy="154"/>
          </a:xfrm>
        </p:grpSpPr>
        <p:sp>
          <p:nvSpPr>
            <p:cNvPr id="92242" name="Rectangle 413"/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3" name="Rectangle 414"/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4" name="Rectangle 415"/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5" name="Rectangle 416"/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6" name="Rectangle 417"/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26" name="Group 418"/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92248" name="Rectangle 419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49" name="Rectangle 420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50" name="Text Box 421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sp>
        <p:nvSpPr>
          <p:cNvPr id="706984" name="Rectangle 424"/>
          <p:cNvSpPr>
            <a:spLocks noChangeArrowheads="1"/>
          </p:cNvSpPr>
          <p:nvPr/>
        </p:nvSpPr>
        <p:spPr bwMode="auto">
          <a:xfrm>
            <a:off x="5183188" y="4916488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server responds with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TCP SYNACK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(step 2 in 3-way handshake)</a:t>
            </a:r>
          </a:p>
        </p:txBody>
      </p:sp>
      <p:grpSp>
        <p:nvGrpSpPr>
          <p:cNvPr id="215072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5107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5108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109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5110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5111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118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9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20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5112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115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6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7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5113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114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15073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507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97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7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07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00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6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7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2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24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5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4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05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22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3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508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508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20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1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9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8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09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12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9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14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5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6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7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221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9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30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259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06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63" dur="2000" fill="hold"/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70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0" grpId="0"/>
      <p:bldP spid="706661" grpId="0"/>
      <p:bldP spid="706662" grpId="0"/>
      <p:bldP spid="7069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Introduction, services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Errors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Detection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Correction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Multiple access protocols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FF0000"/>
                </a:solidFill>
                <a:latin typeface="Gill Sans MT" charset="0"/>
                <a:cs typeface="+mn-cs"/>
              </a:rPr>
              <a:t>LANs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  <a:defRPr/>
            </a:pPr>
            <a:r>
              <a:rPr lang="en-US" dirty="0">
                <a:latin typeface="Gill Sans MT" charset="0"/>
                <a:cs typeface="+mn-cs"/>
              </a:rPr>
              <a:t>Link virtualization: MPLS</a:t>
            </a:r>
          </a:p>
          <a:p>
            <a:pPr marL="514350" indent="-514350">
              <a:buFont typeface="+mj-lt"/>
              <a:buAutoNum type="arabicPeriod" startAt="5"/>
              <a:defRPr/>
            </a:pPr>
            <a:r>
              <a:rPr lang="en-US" dirty="0">
                <a:latin typeface="Gill Sans MT" charset="0"/>
                <a:cs typeface="+mn-cs"/>
              </a:rPr>
              <a:t>Data center networking</a:t>
            </a:r>
          </a:p>
          <a:p>
            <a:pPr marL="453150" indent="-514350">
              <a:buFont typeface="+mj-lt"/>
              <a:buAutoNum type="arabicPeriod" startAt="5"/>
              <a:defRPr/>
            </a:pPr>
            <a:r>
              <a:rPr lang="en-US" dirty="0">
                <a:latin typeface="Gill Sans MT" charset="0"/>
                <a:cs typeface="+mn-cs"/>
              </a:rPr>
              <a:t>Another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887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5" name="Group 300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631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31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43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631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637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37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3440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1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31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31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632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633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6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4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34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6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348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9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6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348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6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6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348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634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635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348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7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5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35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7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5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7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7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7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8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348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8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32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344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4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4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4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345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3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345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633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345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6068" name="Freeform 2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16069" name="Freeform 3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3191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361363" cy="973138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A day in the life… HTTP request/reply </a:t>
            </a:r>
          </a:p>
        </p:txBody>
      </p:sp>
      <p:grpSp>
        <p:nvGrpSpPr>
          <p:cNvPr id="216071" name="Group 3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6304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6305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3427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28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3429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0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1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2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7628" name="Group 44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216300" name="Group 45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3423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24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sp>
          <p:nvSpPr>
            <p:cNvPr id="93422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7633" name="Rectangle 49"/>
          <p:cNvSpPr>
            <a:spLocks noChangeArrowheads="1"/>
          </p:cNvSpPr>
          <p:nvPr/>
        </p:nvSpPr>
        <p:spPr bwMode="auto">
          <a:xfrm>
            <a:off x="5183188" y="31051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HTTP request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sent into TCP socket</a:t>
            </a:r>
          </a:p>
        </p:txBody>
      </p:sp>
      <p:sp>
        <p:nvSpPr>
          <p:cNvPr id="707634" name="Rectangle 50"/>
          <p:cNvSpPr>
            <a:spLocks noChangeArrowheads="1"/>
          </p:cNvSpPr>
          <p:nvPr/>
        </p:nvSpPr>
        <p:spPr bwMode="auto">
          <a:xfrm>
            <a:off x="5176838" y="3797300"/>
            <a:ext cx="378777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IP datagram containing HTTP request routed to www.google.com</a:t>
            </a:r>
          </a:p>
        </p:txBody>
      </p:sp>
      <p:sp>
        <p:nvSpPr>
          <p:cNvPr id="707635" name="Rectangle 51"/>
          <p:cNvSpPr>
            <a:spLocks noChangeArrowheads="1"/>
          </p:cNvSpPr>
          <p:nvPr/>
        </p:nvSpPr>
        <p:spPr bwMode="auto">
          <a:xfrm>
            <a:off x="5189538" y="5702300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IP datagram containing HTTP reply routed back to client</a:t>
            </a:r>
          </a:p>
        </p:txBody>
      </p:sp>
      <p:grpSp>
        <p:nvGrpSpPr>
          <p:cNvPr id="216076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6298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9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7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6296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7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8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6294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5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9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6280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6281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282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6283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6284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291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2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3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6285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288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89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0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6286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287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6080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6081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16082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grpSp>
        <p:nvGrpSpPr>
          <p:cNvPr id="216083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6278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79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84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6276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77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3206" name="Line 112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6086" name="Group 145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6268" name="Freeform 146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6269" name="Group 147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3391" name="Rectangle 1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92" name="Text Box 14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3393" name="Line 1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4" name="Line 1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5" name="Line 1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6" name="Line 1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707813" name="Rectangle 229"/>
          <p:cNvSpPr>
            <a:spLocks noChangeArrowheads="1"/>
          </p:cNvSpPr>
          <p:nvPr/>
        </p:nvSpPr>
        <p:spPr bwMode="auto">
          <a:xfrm>
            <a:off x="5183188" y="4735513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server responds with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HTTP reply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(containing web page)</a:t>
            </a:r>
          </a:p>
        </p:txBody>
      </p:sp>
      <p:grpSp>
        <p:nvGrpSpPr>
          <p:cNvPr id="707941" name="Group 357"/>
          <p:cNvGrpSpPr>
            <a:grpSpLocks/>
          </p:cNvGrpSpPr>
          <p:nvPr/>
        </p:nvGrpSpPr>
        <p:grpSpPr bwMode="auto">
          <a:xfrm>
            <a:off x="88900" y="1363663"/>
            <a:ext cx="1081088" cy="1058862"/>
            <a:chOff x="56" y="859"/>
            <a:chExt cx="681" cy="667"/>
          </a:xfrm>
        </p:grpSpPr>
        <p:grpSp>
          <p:nvGrpSpPr>
            <p:cNvPr id="216237" name="Group 230"/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216263" name="Group 231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87" name="Rectangle 232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8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sp>
            <p:nvSpPr>
              <p:cNvPr id="93385" name="Rectangle 234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86" name="Rectangle 235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238" name="Group 236"/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216257" name="Group 237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82" name="Rectangle 238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grpSp>
            <p:nvGrpSpPr>
              <p:cNvPr id="216258" name="Group 240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80" name="Rectangle 241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1" name="Rectangle 242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239" name="Group 243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3376" name="Rectangle 24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77" name="Rectangle 24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240" name="Group 246"/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216242" name="Group 247"/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216246" name="Group 248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249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374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375" name="Text Box 2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>
                          <a:solidFill>
                            <a:srgbClr val="FFFFFF"/>
                          </a:solidFill>
                          <a:latin typeface="Arial" charset="0"/>
                          <a:cs typeface="+mn-cs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250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372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373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93368" name="Rectangle 255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69" name="Rectangle 256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364" name="Rectangle 257"/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65" name="Rectangle 258"/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66" name="Rectangle 259"/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362" name="AutoShape 356"/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7973" name="Group 389"/>
          <p:cNvGrpSpPr>
            <a:grpSpLocks/>
          </p:cNvGrpSpPr>
          <p:nvPr/>
        </p:nvGrpSpPr>
        <p:grpSpPr bwMode="auto">
          <a:xfrm>
            <a:off x="92075" y="1890713"/>
            <a:ext cx="1081088" cy="244475"/>
            <a:chOff x="0" y="2762"/>
            <a:chExt cx="681" cy="154"/>
          </a:xfrm>
        </p:grpSpPr>
        <p:sp>
          <p:nvSpPr>
            <p:cNvPr id="93345" name="Rectangle 388"/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225" name="Group 376"/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216228" name="Group 377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231" name="Group 37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56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57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32" name="Group 38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54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55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93350" name="Rectangle 384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51" name="Rectangle 385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347" name="Rectangle 386"/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348" name="Rectangle 387"/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7975" name="Group 391"/>
          <p:cNvGrpSpPr>
            <a:grpSpLocks/>
          </p:cNvGrpSpPr>
          <p:nvPr/>
        </p:nvGrpSpPr>
        <p:grpSpPr bwMode="auto">
          <a:xfrm>
            <a:off x="411163" y="4051300"/>
            <a:ext cx="1081087" cy="949325"/>
            <a:chOff x="2231" y="3555"/>
            <a:chExt cx="681" cy="598"/>
          </a:xfrm>
        </p:grpSpPr>
        <p:grpSp>
          <p:nvGrpSpPr>
            <p:cNvPr id="216190" name="Group 392"/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216194" name="Group 393"/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216219" name="Group 39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93343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44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sp>
              <p:nvSpPr>
                <p:cNvPr id="93341" name="Rectangle 397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42" name="Rectangle 398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6195" name="Group 399"/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216213" name="Group 400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38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39" name="Text Box 4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14" name="Group 40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36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37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6196" name="Group 406"/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93332" name="Rectangle 407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33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6197" name="Group 409"/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216198" name="Group 410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216202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216205" name="Group 4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93330" name="Rectangle 4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93331" name="Text Box 4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216206" name="Group 4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3328" name="Rectangle 4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93329" name="Rectangle 4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93324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25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93320" name="Rectangle 420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21" name="Rectangle 421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22" name="Rectangle 422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191" name="Group 423"/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93313" name="Rectangle 424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14" name="Text Box 425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</p:grpSp>
      <p:grpSp>
        <p:nvGrpSpPr>
          <p:cNvPr id="708061" name="Group 477"/>
          <p:cNvGrpSpPr>
            <a:grpSpLocks/>
          </p:cNvGrpSpPr>
          <p:nvPr/>
        </p:nvGrpSpPr>
        <p:grpSpPr bwMode="auto">
          <a:xfrm>
            <a:off x="76200" y="1119188"/>
            <a:ext cx="1081088" cy="1016000"/>
            <a:chOff x="2256" y="3531"/>
            <a:chExt cx="681" cy="640"/>
          </a:xfrm>
        </p:grpSpPr>
        <p:grpSp>
          <p:nvGrpSpPr>
            <p:cNvPr id="216157" name="Group 321"/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216185" name="Group 322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09" name="Rectangle 323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10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sp>
            <p:nvSpPr>
              <p:cNvPr id="93307" name="Rectangle 325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08" name="Rectangle 326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158" name="Group 327"/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216179" name="Group 328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04" name="Rectangle 32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05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grpSp>
            <p:nvGrpSpPr>
              <p:cNvPr id="216180" name="Group 331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02" name="Rectangle 332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03" name="Rectangle 333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159" name="Group 334"/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93298" name="Rectangle 33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99" name="Rectangle 33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160" name="Group 360"/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93296" name="Rectangle 361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97" name="Text Box 362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grpSp>
          <p:nvGrpSpPr>
            <p:cNvPr id="216161" name="Group 461"/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93283" name="Rectangle 457"/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163" name="Group 445"/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216166" name="Group 446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169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294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295" name="Text Box 4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>
                          <a:solidFill>
                            <a:srgbClr val="FFFFFF"/>
                          </a:solidFill>
                          <a:latin typeface="Arial" charset="0"/>
                          <a:cs typeface="+mn-cs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170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292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293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93288" name="Rectangle 453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289" name="Rectangle 454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285" name="Rectangle 455"/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86" name="Rectangle 456"/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</p:grpSp>
      <p:grpSp>
        <p:nvGrpSpPr>
          <p:cNvPr id="708046" name="Group 462"/>
          <p:cNvGrpSpPr>
            <a:grpSpLocks/>
          </p:cNvGrpSpPr>
          <p:nvPr/>
        </p:nvGrpSpPr>
        <p:grpSpPr bwMode="auto">
          <a:xfrm>
            <a:off x="414338" y="4756150"/>
            <a:ext cx="1081087" cy="244475"/>
            <a:chOff x="-341" y="3180"/>
            <a:chExt cx="681" cy="154"/>
          </a:xfrm>
        </p:grpSpPr>
        <p:sp>
          <p:nvSpPr>
            <p:cNvPr id="93265" name="Rectangle 463"/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45" name="Group 464"/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216148" name="Group 465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151" name="Group 4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276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277" name="Text Box 4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152" name="Group 4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274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275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93270" name="Rectangle 472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71" name="Rectangle 473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67" name="Rectangle 474"/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68" name="Rectangle 475"/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8064" name="Rectangle 480"/>
          <p:cNvSpPr>
            <a:spLocks noChangeArrowheads="1"/>
          </p:cNvSpPr>
          <p:nvPr/>
        </p:nvSpPr>
        <p:spPr bwMode="auto">
          <a:xfrm>
            <a:off x="3436947" y="959649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page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finally (!!!)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displayed</a:t>
            </a:r>
          </a:p>
        </p:txBody>
      </p:sp>
      <p:grpSp>
        <p:nvGrpSpPr>
          <p:cNvPr id="216095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6112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34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14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115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37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17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63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4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39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19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61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2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41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42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22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59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0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6123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6124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57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58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46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26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127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49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29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51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2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3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4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3255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6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216096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609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609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10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610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610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10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1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1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610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10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0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0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610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10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260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0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0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3" grpId="0"/>
      <p:bldP spid="707634" grpId="0"/>
      <p:bldP spid="707635" grpId="0"/>
      <p:bldP spid="707813" grpId="0"/>
      <p:bldP spid="708064" grpId="0"/>
      <p:bldP spid="708064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Data-Link Layer: Summary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93115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principles behind data link layer services: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 detection, correction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sharing a broadcast channel: multiple access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link layer addressing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instantiation and implementation of various link layer technologies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switched LANS, VLANs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virtualized networks as a link layer: MPLS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synthesis: a day in the life of a web request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24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switch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1071563"/>
            <a:ext cx="8001000" cy="4640262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link-layer device takes an active role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store, forward Ethernet frames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examine incoming frame</a:t>
            </a:r>
            <a:r>
              <a:rPr lang="ja-JP" altLang="en-US" sz="2800">
                <a:latin typeface="Gill Sans MT" charset="0"/>
              </a:rPr>
              <a:t>’</a:t>
            </a:r>
            <a:r>
              <a:rPr lang="en-US" sz="2800" dirty="0">
                <a:latin typeface="Gill Sans MT" charset="0"/>
              </a:rPr>
              <a:t>s MAC address, 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selectively</a:t>
            </a:r>
            <a:r>
              <a:rPr lang="en-US" sz="2800" dirty="0">
                <a:latin typeface="Gill Sans MT" charset="0"/>
              </a:rPr>
              <a:t> forward  frame to one-or-more outgoing links when frame is to be forwarded on segment, uses CSMA/CD to access segment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transparent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hosts are unaware of presence of switches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plug-and-play, self-learning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switches do not need to be configured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63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36525"/>
            <a:ext cx="846931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Switch: </a:t>
            </a:r>
            <a:r>
              <a:rPr lang="en-US" sz="3600" i="1" dirty="0">
                <a:latin typeface="Gill Sans MT" charset="0"/>
                <a:cs typeface="+mj-cs"/>
              </a:rPr>
              <a:t>multiple</a:t>
            </a:r>
            <a:r>
              <a:rPr lang="en-US" sz="3600" dirty="0">
                <a:latin typeface="Gill Sans MT" charset="0"/>
                <a:cs typeface="+mj-cs"/>
              </a:rPr>
              <a:t> simultaneous transmissions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393825"/>
            <a:ext cx="4503737" cy="45767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hosts have dedicated, direct connection to switch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switches buffer packets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Ethernet protocol used on </a:t>
            </a:r>
            <a:r>
              <a:rPr lang="en-US" sz="2400" i="1" dirty="0">
                <a:latin typeface="Gill Sans MT" charset="0"/>
                <a:cs typeface="+mn-cs"/>
              </a:rPr>
              <a:t>each</a:t>
            </a:r>
            <a:r>
              <a:rPr lang="en-US" sz="2400" dirty="0">
                <a:latin typeface="Gill Sans MT" charset="0"/>
                <a:cs typeface="+mn-cs"/>
              </a:rPr>
              <a:t> incoming link, but no collisions; full duplex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each link is its own collision domain</a:t>
            </a:r>
          </a:p>
          <a:p>
            <a:pPr>
              <a:lnSpc>
                <a:spcPct val="90000"/>
              </a:lnSpc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switching: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A-to-A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 and B-to-B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 can transmit simultaneously, without collisions </a:t>
            </a:r>
          </a:p>
        </p:txBody>
      </p:sp>
      <p:grpSp>
        <p:nvGrpSpPr>
          <p:cNvPr id="162821" name="Group 1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2472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dirty="0">
                  <a:latin typeface="Arial" charset="0"/>
                  <a:cs typeface="Arial" charset="0"/>
                </a:rPr>
                <a:t>)</a:t>
              </a:r>
              <a:r>
                <a:rPr lang="en-US" i="0" dirty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2824" name="Group 34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2474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2475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76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2477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78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2479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80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81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82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83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62835" name="Group 45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0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7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7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7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2836" name="Group 46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6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6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77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283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286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286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162839" name="Group 49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0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6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286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62489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2841" name="Group 51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6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5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5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2842" name="Group 52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5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5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63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2492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93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94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495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2496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2497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2498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2499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857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Switch forwarding table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398588"/>
            <a:ext cx="4878387" cy="4805362"/>
          </a:xfrm>
        </p:spPr>
        <p:txBody>
          <a:bodyPr/>
          <a:lstStyle/>
          <a:p>
            <a:pPr marL="0" indent="0">
              <a:lnSpc>
                <a:spcPts val="3000"/>
              </a:lnSpc>
              <a:buFont typeface="Wingdings" charset="0"/>
              <a:buNone/>
              <a:defRPr/>
            </a:pPr>
            <a:r>
              <a:rPr lang="en-US" i="1" u="sng" dirty="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how does switch know A</a:t>
            </a:r>
            <a:r>
              <a:rPr lang="ja-JP" altLang="en-US" dirty="0">
                <a:latin typeface="Gill Sans MT" charset="0"/>
                <a:cs typeface="+mn-cs"/>
              </a:rPr>
              <a:t>’</a:t>
            </a:r>
            <a:r>
              <a:rPr lang="en-US" dirty="0">
                <a:latin typeface="Gill Sans MT" charset="0"/>
                <a:cs typeface="+mn-cs"/>
              </a:rPr>
              <a:t> reachable via interface 4, B</a:t>
            </a:r>
            <a:r>
              <a:rPr lang="ja-JP" altLang="en-US" dirty="0">
                <a:latin typeface="Gill Sans MT" charset="0"/>
                <a:cs typeface="+mn-cs"/>
              </a:rPr>
              <a:t>’</a:t>
            </a:r>
            <a:r>
              <a:rPr lang="en-US" dirty="0">
                <a:latin typeface="Gill Sans MT" charset="0"/>
                <a:cs typeface="+mn-cs"/>
              </a:rPr>
              <a:t> reachable via interface 5?</a:t>
            </a:r>
          </a:p>
        </p:txBody>
      </p:sp>
      <p:grpSp>
        <p:nvGrpSpPr>
          <p:cNvPr id="164869" name="Group 34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3496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dirty="0">
                  <a:latin typeface="Arial" charset="0"/>
                  <a:cs typeface="Arial" charset="0"/>
                </a:rPr>
                <a:t>)</a:t>
              </a:r>
              <a:r>
                <a:rPr lang="en-US" i="0" dirty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4874" name="Group 36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3498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3499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0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3501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2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3503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4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05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06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07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64885" name="Group 47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2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2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2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2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4886" name="Group 48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1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1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79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50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488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491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491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164889" name="Group 51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2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1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491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63513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4891" name="Group 53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8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0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0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4892" name="Group 54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0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0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65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3516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17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18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3519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3520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3521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3522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3523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477838" y="2566988"/>
            <a:ext cx="4878387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ts val="3000"/>
              </a:lnSpc>
              <a:buSzPct val="100000"/>
              <a:buFont typeface="Wingdings" charset="2"/>
              <a:buChar char="§"/>
              <a:defRPr/>
            </a:pPr>
            <a:r>
              <a:rPr lang="en-US" i="1" u="sng" dirty="0">
                <a:solidFill>
                  <a:srgbClr val="CC0000"/>
                </a:solidFill>
                <a:latin typeface="Gill Sans MT" charset="0"/>
              </a:rPr>
              <a:t>A: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  </a:t>
            </a:r>
            <a:r>
              <a:rPr lang="en-US" dirty="0">
                <a:latin typeface="Gill Sans MT" charset="0"/>
              </a:rPr>
              <a:t>each switch has a 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switch table,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each entry: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(MAC address of host, interface to reach host, time stamp)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looks like a routing table!</a:t>
            </a: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536575" y="5043488"/>
            <a:ext cx="5040313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75000"/>
              </a:lnSpc>
              <a:buFont typeface="Wingdings" charset="0"/>
              <a:buNone/>
              <a:defRPr/>
            </a:pPr>
            <a:r>
              <a:rPr lang="en-US" u="sng" dirty="0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how are entries created, maintained in switch table?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something like a routing protocol?</a:t>
            </a:r>
          </a:p>
        </p:txBody>
      </p:sp>
    </p:spTree>
    <p:extLst>
      <p:ext uri="{BB962C8B-B14F-4D97-AF65-F5344CB8AC3E}">
        <p14:creationId xmlns:p14="http://schemas.microsoft.com/office/powerpoint/2010/main" val="350309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13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5565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66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7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5568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9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5570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71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2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3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4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6950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00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85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86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7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66951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6698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8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7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166953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6697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697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6954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75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6697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65580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6956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86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7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7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66957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66966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68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69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8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5583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4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5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86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5587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5588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5589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5590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Switch: self-learning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339850"/>
            <a:ext cx="3935412" cy="4114800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switch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learns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which hosts can be reached through which interfaces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when frame received, switch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learns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 location of sender: incoming LAN segment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records sender/location pair in switch table</a:t>
            </a:r>
          </a:p>
        </p:txBody>
      </p:sp>
      <p:grpSp>
        <p:nvGrpSpPr>
          <p:cNvPr id="420900" name="Group 36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5561" name="Rectangle 32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2" name="Text Box 33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3" name="Line 34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64" name="Line 35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20905" name="Group 41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5557" name="Line 37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8" name="Line 38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9" name="Text Box 39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5560" name="Text Box 40"/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Dest: A</a:t>
              </a:r>
              <a:r>
                <a:rPr lang="ja-JP" alt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sz="16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20911" name="Group 47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5552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53" name="Text Box 42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5554" name="Line 44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5" name="Line 45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6" name="Line 46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20912" name="Text Box 48"/>
          <p:cNvSpPr txBox="1">
            <a:spLocks noChangeArrowheads="1"/>
          </p:cNvSpPr>
          <p:nvPr/>
        </p:nvSpPr>
        <p:spPr bwMode="auto">
          <a:xfrm>
            <a:off x="6464300" y="5326063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420917" name="Group 53"/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5549" name="Text Box 49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50" name="Text Box 50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51" name="Text Box 51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69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Switch: frame filtering/forwarding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370013"/>
            <a:ext cx="8201025" cy="5095875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when  frame received at switch:</a:t>
            </a:r>
            <a:br>
              <a:rPr lang="en-US" dirty="0">
                <a:latin typeface="Gill Sans MT" charset="0"/>
                <a:cs typeface="+mn-cs"/>
              </a:rPr>
            </a:br>
            <a:endParaRPr lang="en-US" dirty="0">
              <a:latin typeface="Gill Sans MT" charset="0"/>
              <a:cs typeface="+mn-cs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1. record incoming link, MAC address of sending host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2. index switch table using MAC destination address</a:t>
            </a:r>
            <a:endParaRPr lang="en-US" b="1" dirty="0">
              <a:solidFill>
                <a:schemeClr val="accent2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3. if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entry found for destination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then {</a:t>
            </a:r>
          </a:p>
          <a:p>
            <a:pPr lvl="1">
              <a:buFont typeface="Wingdings" charset="0"/>
              <a:buNone/>
              <a:defRPr/>
            </a:pPr>
            <a:r>
              <a:rPr lang="en-US" b="1" dirty="0">
                <a:solidFill>
                  <a:srgbClr val="000099"/>
                </a:solidFill>
                <a:latin typeface="Gill Sans MT" charset="0"/>
              </a:rPr>
              <a:t>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if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destination on segment from which frame arrived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then</a:t>
            </a:r>
            <a:r>
              <a:rPr lang="en-US" dirty="0">
                <a:latin typeface="Gill Sans MT" charset="0"/>
              </a:rPr>
              <a:t> drop frame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else</a:t>
            </a:r>
            <a:r>
              <a:rPr lang="en-US" dirty="0">
                <a:latin typeface="Gill Sans MT" charset="0"/>
              </a:rPr>
              <a:t> forward frame on interface indicated by entry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}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  </a:t>
            </a:r>
            <a:endParaRPr lang="en-US" dirty="0">
              <a:latin typeface="Gill Sans MT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else</a:t>
            </a:r>
            <a:r>
              <a:rPr lang="en-US" dirty="0">
                <a:latin typeface="Gill Sans MT" charset="0"/>
              </a:rPr>
              <a:t> flood  /* forward on all interfaces except arriving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                     interface */</a:t>
            </a:r>
          </a:p>
          <a:p>
            <a:pPr lvl="3">
              <a:buFontTx/>
              <a:buNone/>
              <a:defRPr/>
            </a:pPr>
            <a:r>
              <a:rPr lang="en-US" sz="2400" dirty="0">
                <a:latin typeface="Times New Roman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344695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17735</TotalTime>
  <Words>2705</Words>
  <Application>Microsoft Macintosh PowerPoint</Application>
  <PresentationFormat>On-screen Show (4:3)</PresentationFormat>
  <Paragraphs>779</Paragraphs>
  <Slides>41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Comic Sans MS</vt:lpstr>
      <vt:lpstr>Gill Sans MT</vt:lpstr>
      <vt:lpstr>Microsoft Sans Serif</vt:lpstr>
      <vt:lpstr>Times New Roman</vt:lpstr>
      <vt:lpstr>Wingdings</vt:lpstr>
      <vt:lpstr>ZapfDingbats</vt:lpstr>
      <vt:lpstr>Default Design</vt:lpstr>
      <vt:lpstr>PowerPoint Presentation</vt:lpstr>
      <vt:lpstr>PowerPoint Presentation</vt:lpstr>
      <vt:lpstr>Link layer and LANs</vt:lpstr>
      <vt:lpstr>Link layer, LANs: outline</vt:lpstr>
      <vt:lpstr>Ethernet switch</vt:lpstr>
      <vt:lpstr>Switch: multiple simultaneous transmissions</vt:lpstr>
      <vt:lpstr>Switch forwarding table</vt:lpstr>
      <vt:lpstr>Switch: self-learning</vt:lpstr>
      <vt:lpstr>Switch: frame filtering/forwarding</vt:lpstr>
      <vt:lpstr>Self-learning, forwarding example</vt:lpstr>
      <vt:lpstr>Interconnecting switches</vt:lpstr>
      <vt:lpstr>Self-learning multi-switch example</vt:lpstr>
      <vt:lpstr>Institutional network</vt:lpstr>
      <vt:lpstr>Switches vs. routers</vt:lpstr>
      <vt:lpstr>Link layer, LANs: outline</vt:lpstr>
      <vt:lpstr>VLANs: motivation</vt:lpstr>
      <vt:lpstr>VLANs</vt:lpstr>
      <vt:lpstr>Port-based VLAN</vt:lpstr>
      <vt:lpstr>VLANS spanning multiple switches</vt:lpstr>
      <vt:lpstr>PowerPoint Presentation</vt:lpstr>
      <vt:lpstr>Link layer, LANs: outline</vt:lpstr>
      <vt:lpstr>Multiprotocol label switching (MPLS)</vt:lpstr>
      <vt:lpstr>MPLS capable routers</vt:lpstr>
      <vt:lpstr>MPLS versus IP paths</vt:lpstr>
      <vt:lpstr>MPLS versus IP paths</vt:lpstr>
      <vt:lpstr>MPLS signaling</vt:lpstr>
      <vt:lpstr>MPLS forwarding tables</vt:lpstr>
      <vt:lpstr>Link layer, LANs: outline</vt:lpstr>
      <vt:lpstr>Data center networks </vt:lpstr>
      <vt:lpstr>PowerPoint Presentation</vt:lpstr>
      <vt:lpstr>PowerPoint Presentation</vt:lpstr>
      <vt:lpstr>Link layer, LANs: outline</vt:lpstr>
      <vt:lpstr>Synthesis: a day in the life of a web request</vt:lpstr>
      <vt:lpstr>A day in the life: scenario</vt:lpstr>
      <vt:lpstr>A day in the life… connecting to the Internet</vt:lpstr>
      <vt:lpstr>A day in the life… connecting to the Internet</vt:lpstr>
      <vt:lpstr>A day in the life… ARP (before DNS, before HTTP)</vt:lpstr>
      <vt:lpstr>A day in the life… using DNS</vt:lpstr>
      <vt:lpstr>A day in the life…TCP connection carrying HTTP</vt:lpstr>
      <vt:lpstr>A day in the life… HTTP request/reply </vt:lpstr>
      <vt:lpstr>Data-Link Layer: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crypto morph</cp:lastModifiedBy>
  <cp:revision>523</cp:revision>
  <dcterms:created xsi:type="dcterms:W3CDTF">1999-10-08T19:08:27Z</dcterms:created>
  <dcterms:modified xsi:type="dcterms:W3CDTF">2021-03-08T18:03:38Z</dcterms:modified>
</cp:coreProperties>
</file>