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3" r:id="rId5"/>
    <p:sldId id="264" r:id="rId6"/>
    <p:sldId id="261" r:id="rId7"/>
    <p:sldId id="258" r:id="rId8"/>
    <p:sldId id="268" r:id="rId9"/>
    <p:sldId id="266" r:id="rId10"/>
    <p:sldId id="270" r:id="rId11"/>
    <p:sldId id="265" r:id="rId12"/>
    <p:sldId id="271" r:id="rId13"/>
    <p:sldId id="269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13/11/2018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43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13/11/2018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160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13/11/2018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55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13/11/2018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5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13/11/2018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36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13/11/2018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6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13/11/2018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894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13/11/2018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28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13/11/2018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96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13/11/2018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01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13/11/2018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81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CE42-59A5-4AFA-AC98-564C5986D6A1}" type="datetimeFigureOut">
              <a:rPr lang="en-SG" smtClean="0"/>
              <a:t>13/11/2018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4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842" y="854661"/>
            <a:ext cx="7299158" cy="2926652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SG" b="1" dirty="0"/>
              <a:t>The Future of Transport:</a:t>
            </a:r>
            <a:br>
              <a:rPr lang="en-SG" b="1" dirty="0"/>
            </a:br>
            <a:r>
              <a:rPr lang="en-SG" b="1" dirty="0" err="1">
                <a:solidFill>
                  <a:srgbClr val="FF0000"/>
                </a:solidFill>
              </a:rPr>
              <a:t>quickER</a:t>
            </a:r>
            <a:endParaRPr lang="en-SG" sz="29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4" y="5077610"/>
            <a:ext cx="5734050" cy="780266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SG" b="1" dirty="0"/>
              <a:t>Daniel </a:t>
            </a:r>
            <a:r>
              <a:rPr lang="en-SG" b="1" dirty="0" err="1"/>
              <a:t>Toh</a:t>
            </a:r>
            <a:r>
              <a:rPr lang="en-SG" b="1" dirty="0"/>
              <a:t>, Mario </a:t>
            </a:r>
            <a:r>
              <a:rPr lang="en-SG" b="1" dirty="0" err="1"/>
              <a:t>Tanijaya</a:t>
            </a:r>
            <a:r>
              <a:rPr lang="en-SG" b="1" dirty="0"/>
              <a:t>, Matthew Kan</a:t>
            </a:r>
          </a:p>
          <a:p>
            <a:r>
              <a:rPr lang="en-SG" b="1" dirty="0"/>
              <a:t> from Team Optimus Prime</a:t>
            </a:r>
          </a:p>
        </p:txBody>
      </p:sp>
    </p:spTree>
    <p:extLst>
      <p:ext uri="{BB962C8B-B14F-4D97-AF65-F5344CB8AC3E}">
        <p14:creationId xmlns:p14="http://schemas.microsoft.com/office/powerpoint/2010/main" val="422838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0F95F-B932-4D5E-8816-CF20FA96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quickER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DE0659-B8E8-49CD-AA0F-F7FE3131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waiting times that change based on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Travelling times calculated with geometry with latitude and longitude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Displays the sum of times and suggests the hospitals that can treat the patient the quickest.</a:t>
            </a:r>
          </a:p>
          <a:p>
            <a:endParaRPr lang="en-US" dirty="0"/>
          </a:p>
          <a:p>
            <a:r>
              <a:rPr lang="en-US" dirty="0"/>
              <a:t>Also links to google maps for directions to </a:t>
            </a:r>
            <a:r>
              <a:rPr lang="en-US"/>
              <a:t>the hospital.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3073F7-4C8B-47D8-8BC2-00BCAC72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Demo of </a:t>
            </a:r>
            <a:r>
              <a:rPr lang="en-US" sz="5400" dirty="0" err="1"/>
              <a:t>quickER</a:t>
            </a:r>
            <a:r>
              <a:rPr lang="en-US" sz="5400" dirty="0"/>
              <a:t> algorithm in C++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9643295-C90C-4C96-9F09-39E61DFE5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latitude and longitude of IDEAS hub is ~(1.30239,103.77783)</a:t>
            </a:r>
          </a:p>
        </p:txBody>
      </p:sp>
    </p:spTree>
    <p:extLst>
      <p:ext uri="{BB962C8B-B14F-4D97-AF65-F5344CB8AC3E}">
        <p14:creationId xmlns:p14="http://schemas.microsoft.com/office/powerpoint/2010/main" val="299042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F39E909-9992-4DC1-880A-F6CC198D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Potential App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8D901D-43B1-409D-B85D-0037550AD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6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Work /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0892" cy="4351338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Obtain real time ER waiting times for all the public hospitals instead of simulated data</a:t>
            </a:r>
          </a:p>
          <a:p>
            <a:endParaRPr lang="en-SG" dirty="0"/>
          </a:p>
          <a:p>
            <a:r>
              <a:rPr lang="en-SG" dirty="0"/>
              <a:t>Incorporate Google Maps for calculating travelling time</a:t>
            </a:r>
          </a:p>
          <a:p>
            <a:pPr lvl="1"/>
            <a:r>
              <a:rPr lang="en-SG" dirty="0"/>
              <a:t>Will factor in traffic conditions</a:t>
            </a:r>
          </a:p>
          <a:p>
            <a:pPr lvl="1"/>
            <a:endParaRPr lang="en-SG" dirty="0"/>
          </a:p>
          <a:p>
            <a:r>
              <a:rPr lang="en-SG" dirty="0"/>
              <a:t>Making the app</a:t>
            </a:r>
          </a:p>
          <a:p>
            <a:endParaRPr lang="en-SG" dirty="0"/>
          </a:p>
          <a:p>
            <a:r>
              <a:rPr lang="en-SG" dirty="0"/>
              <a:t>Using the same idea for other facilities (</a:t>
            </a:r>
            <a:r>
              <a:rPr lang="en-SG" dirty="0" err="1"/>
              <a:t>e.g</a:t>
            </a:r>
            <a:r>
              <a:rPr lang="en-SG" dirty="0"/>
              <a:t> restaurants)</a:t>
            </a:r>
          </a:p>
          <a:p>
            <a:endParaRPr lang="en-SG" dirty="0"/>
          </a:p>
          <a:p>
            <a:r>
              <a:rPr lang="en-SG" dirty="0"/>
              <a:t>Connecting the app to transport services such as Grab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806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0DD548-458D-44E8-8C59-BE34A80F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0325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A4909-AC49-4960-9972-202CB733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1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quickER</a:t>
            </a:r>
            <a:r>
              <a:rPr lang="en-US" dirty="0"/>
              <a:t> helps patients plan their trip to emergency rooms to receive treatment </a:t>
            </a:r>
            <a:r>
              <a:rPr lang="en-US" dirty="0" err="1"/>
              <a:t>quickER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8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 dirty="0"/>
              <a:t>Problem</a:t>
            </a:r>
            <a:r>
              <a:rPr lang="en-SG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SG" dirty="0"/>
              <a:t>The Emergency Rooms (ER) of the public hospitals in Singapore are very busy.</a:t>
            </a:r>
          </a:p>
          <a:p>
            <a:endParaRPr lang="en-SG" dirty="0"/>
          </a:p>
          <a:p>
            <a:r>
              <a:rPr lang="en-SG" dirty="0"/>
              <a:t>The waiting time to see a doctor in the ER can range from 0 mins to 8 hours. </a:t>
            </a:r>
          </a:p>
          <a:p>
            <a:endParaRPr lang="en-SG" dirty="0">
              <a:solidFill>
                <a:srgbClr val="FF0000"/>
              </a:solidFill>
            </a:endParaRPr>
          </a:p>
          <a:p>
            <a:r>
              <a:rPr lang="en-SG" dirty="0"/>
              <a:t>According to the Ministry of Health, waiting times are a major source of complaint and dissatisfaction was highest in the ER.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51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CF506-7F27-4CEA-AE64-8349B128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E33A5-C88A-44B9-A6B6-0253170D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Ageing 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elderly in the future</a:t>
            </a:r>
          </a:p>
          <a:p>
            <a:pPr lvl="1"/>
            <a:r>
              <a:rPr lang="en-US" dirty="0"/>
              <a:t>Vulnerable to illnesses and accidents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Longer waiting times</a:t>
            </a:r>
          </a:p>
          <a:p>
            <a:endParaRPr lang="en-US" dirty="0"/>
          </a:p>
          <a:p>
            <a:r>
              <a:rPr lang="en-US" dirty="0"/>
              <a:t>Better planning needed to facilitate faster treatment times for everyone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57505E1-14D0-4D71-9AF4-C0213AE5134B}"/>
              </a:ext>
            </a:extLst>
          </p:cNvPr>
          <p:cNvGrpSpPr/>
          <p:nvPr/>
        </p:nvGrpSpPr>
        <p:grpSpPr>
          <a:xfrm>
            <a:off x="6373905" y="190948"/>
            <a:ext cx="4615031" cy="6476103"/>
            <a:chOff x="4486274" y="1779286"/>
            <a:chExt cx="3280111" cy="46096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35329" t="21521" r="35132" b="4679"/>
            <a:stretch/>
          </p:blipFill>
          <p:spPr>
            <a:xfrm>
              <a:off x="4486274" y="1779286"/>
              <a:ext cx="3280111" cy="460968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730541" y="4201296"/>
              <a:ext cx="1499937" cy="3611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/>
            <p:cNvSpPr/>
            <p:nvPr/>
          </p:nvSpPr>
          <p:spPr>
            <a:xfrm>
              <a:off x="4687803" y="4883818"/>
              <a:ext cx="2671011" cy="32084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9" y="2048696"/>
            <a:ext cx="5282900" cy="2668532"/>
          </a:xfrm>
        </p:spPr>
        <p:txBody>
          <a:bodyPr>
            <a:normAutofit/>
          </a:bodyPr>
          <a:lstStyle/>
          <a:p>
            <a:r>
              <a:rPr lang="en-SG" dirty="0"/>
              <a:t>Patients complain on FB about long waiting times of &gt;7 hours to see a doctor in ER </a:t>
            </a:r>
          </a:p>
        </p:txBody>
      </p:sp>
    </p:spTree>
    <p:extLst>
      <p:ext uri="{BB962C8B-B14F-4D97-AF65-F5344CB8AC3E}">
        <p14:creationId xmlns:p14="http://schemas.microsoft.com/office/powerpoint/2010/main" val="227930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SG" dirty="0"/>
              <a:t>9 Public Hospitals in Singapore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613262"/>
            <a:ext cx="10515600" cy="4351338"/>
          </a:xfrm>
        </p:spPr>
        <p:txBody>
          <a:bodyPr>
            <a:normAutofit/>
          </a:bodyPr>
          <a:lstStyle/>
          <a:p>
            <a:endParaRPr lang="en-SG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26" y="4460976"/>
            <a:ext cx="2863684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615" y="1298027"/>
            <a:ext cx="2566988" cy="192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93" y="1851900"/>
            <a:ext cx="2859771" cy="184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D2228A-5489-4266-A553-2C85E6FED6F3}"/>
              </a:ext>
            </a:extLst>
          </p:cNvPr>
          <p:cNvSpPr txBox="1"/>
          <p:nvPr/>
        </p:nvSpPr>
        <p:spPr>
          <a:xfrm>
            <a:off x="9548394" y="3288633"/>
            <a:ext cx="263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National University Hospital (NUH)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8D91406-12A4-46E9-B855-0293B77839B3}"/>
              </a:ext>
            </a:extLst>
          </p:cNvPr>
          <p:cNvSpPr/>
          <p:nvPr/>
        </p:nvSpPr>
        <p:spPr>
          <a:xfrm>
            <a:off x="6536869" y="3687409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Changi General Hospital (CGH)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60AA51-32AE-4A37-9E51-BB958A90C2D6}"/>
              </a:ext>
            </a:extLst>
          </p:cNvPr>
          <p:cNvSpPr/>
          <p:nvPr/>
        </p:nvSpPr>
        <p:spPr>
          <a:xfrm>
            <a:off x="9688371" y="6047932"/>
            <a:ext cx="2476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/>
              <a:t>Khoo Teck </a:t>
            </a:r>
            <a:r>
              <a:rPr lang="en-SG" dirty="0" err="1"/>
              <a:t>Puat</a:t>
            </a:r>
            <a:r>
              <a:rPr lang="en-SG" dirty="0"/>
              <a:t> Hospital (KTPH)</a:t>
            </a:r>
          </a:p>
        </p:txBody>
      </p:sp>
      <p:pic>
        <p:nvPicPr>
          <p:cNvPr id="1030" name="Picture 6" descr="Image result for khoo teck puat hospital (ktph)">
            <a:extLst>
              <a:ext uri="{FF2B5EF4-FFF2-40B4-BE49-F238E27FC236}">
                <a16:creationId xmlns:a16="http://schemas.microsoft.com/office/drawing/2014/main" xmlns="" id="{648B7DE0-69CD-4825-815F-0296BB37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606" y="4204782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2C6FEF2-F6C4-4C1E-9B6A-30850120C553}"/>
              </a:ext>
            </a:extLst>
          </p:cNvPr>
          <p:cNvSpPr/>
          <p:nvPr/>
        </p:nvSpPr>
        <p:spPr>
          <a:xfrm>
            <a:off x="6651226" y="6308826"/>
            <a:ext cx="2976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Tan Tock Seng Hospital (TTSH)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E10987E-207D-48CD-AB17-B7BC4D481E1E}"/>
              </a:ext>
            </a:extLst>
          </p:cNvPr>
          <p:cNvSpPr/>
          <p:nvPr/>
        </p:nvSpPr>
        <p:spPr>
          <a:xfrm>
            <a:off x="7349770" y="866717"/>
            <a:ext cx="4947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Woodlands Hospital (currently under construction)</a:t>
            </a:r>
          </a:p>
        </p:txBody>
      </p:sp>
      <p:pic>
        <p:nvPicPr>
          <p:cNvPr id="1032" name="Picture 8" descr="Image result for Singapore General Hospital (SGH)">
            <a:extLst>
              <a:ext uri="{FF2B5EF4-FFF2-40B4-BE49-F238E27FC236}">
                <a16:creationId xmlns:a16="http://schemas.microsoft.com/office/drawing/2014/main" xmlns="" id="{F69C1F03-64D5-4894-BEDA-D428E5E8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00" y="2444800"/>
            <a:ext cx="3276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7B00CE3-DC48-4245-A1F9-A5AF77596D1B}"/>
              </a:ext>
            </a:extLst>
          </p:cNvPr>
          <p:cNvSpPr/>
          <p:nvPr/>
        </p:nvSpPr>
        <p:spPr>
          <a:xfrm>
            <a:off x="3097372" y="6334633"/>
            <a:ext cx="339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Sengkang General Hospital (SKGH)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DB54AF3-7037-4802-A3F4-0E5D1B38605B}"/>
              </a:ext>
            </a:extLst>
          </p:cNvPr>
          <p:cNvSpPr/>
          <p:nvPr/>
        </p:nvSpPr>
        <p:spPr>
          <a:xfrm>
            <a:off x="3226470" y="3826037"/>
            <a:ext cx="3318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Singapore General Hospital (SGH)</a:t>
            </a:r>
          </a:p>
        </p:txBody>
      </p:sp>
      <p:pic>
        <p:nvPicPr>
          <p:cNvPr id="1034" name="Picture 10" descr="Image result for skgh picture">
            <a:extLst>
              <a:ext uri="{FF2B5EF4-FFF2-40B4-BE49-F238E27FC236}">
                <a16:creationId xmlns:a16="http://schemas.microsoft.com/office/drawing/2014/main" xmlns="" id="{8388771E-85A5-4F57-8EDB-E2D215CE0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928" y="461440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kh">
            <a:extLst>
              <a:ext uri="{FF2B5EF4-FFF2-40B4-BE49-F238E27FC236}">
                <a16:creationId xmlns:a16="http://schemas.microsoft.com/office/drawing/2014/main" xmlns="" id="{2BA8F944-26D9-4155-8628-E679691BA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" y="4672318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F520DC-F289-4F55-A00D-6F0C1C0F038C}"/>
              </a:ext>
            </a:extLst>
          </p:cNvPr>
          <p:cNvSpPr txBox="1"/>
          <p:nvPr/>
        </p:nvSpPr>
        <p:spPr>
          <a:xfrm>
            <a:off x="28855" y="6226617"/>
            <a:ext cx="292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KK Women’s and Children’s Hospital (KKH)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FAAF41-0F0B-4D46-A45C-C0C71FA08B8E}"/>
              </a:ext>
            </a:extLst>
          </p:cNvPr>
          <p:cNvSpPr/>
          <p:nvPr/>
        </p:nvSpPr>
        <p:spPr>
          <a:xfrm>
            <a:off x="104159" y="3835450"/>
            <a:ext cx="296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Ng Teng Fong Hospital (NTFH)</a:t>
            </a:r>
          </a:p>
        </p:txBody>
      </p:sp>
      <p:pic>
        <p:nvPicPr>
          <p:cNvPr id="1042" name="Picture 18" descr="Image result for ntfgh">
            <a:extLst>
              <a:ext uri="{FF2B5EF4-FFF2-40B4-BE49-F238E27FC236}">
                <a16:creationId xmlns:a16="http://schemas.microsoft.com/office/drawing/2014/main" xmlns="" id="{FDAEA4E4-EBA0-4445-9F63-F94D0B2C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4" y="2264911"/>
            <a:ext cx="2629719" cy="15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35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Current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71625"/>
            <a:ext cx="7715250" cy="497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200" dirty="0"/>
              <a:t>Only Tan Tock Seng Hospital displays its ER waiting time on its website in real time (https://www.ttsh.com.sg/emergency/#queue)</a:t>
            </a:r>
          </a:p>
          <a:p>
            <a:pPr marL="0" indent="0">
              <a:buNone/>
            </a:pPr>
            <a:r>
              <a:rPr lang="en-SG" sz="2200" dirty="0"/>
              <a:t>	</a:t>
            </a:r>
          </a:p>
          <a:p>
            <a:pPr marL="0" indent="0">
              <a:buNone/>
            </a:pPr>
            <a:r>
              <a:rPr lang="en-SG" sz="2200" dirty="0"/>
              <a:t>Ng </a:t>
            </a:r>
            <a:r>
              <a:rPr lang="en-SG" sz="2200" dirty="0" err="1"/>
              <a:t>Teng</a:t>
            </a:r>
            <a:r>
              <a:rPr lang="en-SG" sz="2200" dirty="0"/>
              <a:t> Fong Hospital has a video image of his waiting area as a visual gauge of the number of patients waiting (https://www.ntfgh.com.sg/Patients_and_Visitors/Emergency_Department_Queue_Viewer.aspx) </a:t>
            </a:r>
          </a:p>
          <a:p>
            <a:pPr marL="0" indent="0">
              <a:buNone/>
            </a:pPr>
            <a:r>
              <a:rPr lang="en-SG" sz="2200" dirty="0"/>
              <a:t>	</a:t>
            </a:r>
          </a:p>
          <a:p>
            <a:pPr marL="0" indent="0">
              <a:buNone/>
            </a:pPr>
            <a:r>
              <a:rPr lang="en-SG" sz="2200" dirty="0"/>
              <a:t>KTPH, SGH and SKH have a queue viewer on their websites but the queue viewer is not working. </a:t>
            </a:r>
          </a:p>
          <a:p>
            <a:pPr marL="0" indent="0">
              <a:buNone/>
            </a:pPr>
            <a:endParaRPr lang="en-SG" sz="2200" dirty="0"/>
          </a:p>
          <a:p>
            <a:pPr marL="0" indent="0">
              <a:buNone/>
            </a:pPr>
            <a:r>
              <a:rPr lang="en-SG" sz="2200" dirty="0"/>
              <a:t>CGH, KKH and NUH do not have a queue viewer.</a:t>
            </a:r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665" t="20602" r="25515" b="50456"/>
          <a:stretch/>
        </p:blipFill>
        <p:spPr>
          <a:xfrm>
            <a:off x="8799094" y="1571625"/>
            <a:ext cx="3236348" cy="35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 dirty="0"/>
              <a:t> Aim of </a:t>
            </a:r>
            <a:r>
              <a:rPr lang="en-SG" dirty="0" err="1"/>
              <a:t>quickER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Display the waiting times for all the ERs in all the public hospitals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Compute the travelling time to all the ERs from the patient’s location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Calculate and display the total time required 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Help the patient to make an informed decision about which ER to seek treatment at</a:t>
            </a:r>
          </a:p>
        </p:txBody>
      </p:sp>
    </p:spTree>
    <p:extLst>
      <p:ext uri="{BB962C8B-B14F-4D97-AF65-F5344CB8AC3E}">
        <p14:creationId xmlns:p14="http://schemas.microsoft.com/office/powerpoint/2010/main" val="275882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dirty="0"/>
              <a:t>Patient lives in Clementi</a:t>
            </a:r>
          </a:p>
          <a:p>
            <a:pPr marL="0" indent="0">
              <a:buNone/>
            </a:pPr>
            <a:r>
              <a:rPr lang="en-SG" dirty="0"/>
              <a:t>Nearest 2 ERs are NUH and NTFH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>
                <a:solidFill>
                  <a:srgbClr val="0070C0"/>
                </a:solidFill>
              </a:rPr>
              <a:t>Waiting Time in NUH is 45 minutes</a:t>
            </a:r>
          </a:p>
          <a:p>
            <a:pPr marL="0" indent="0">
              <a:buNone/>
            </a:pPr>
            <a:r>
              <a:rPr lang="en-SG" dirty="0">
                <a:solidFill>
                  <a:srgbClr val="0070C0"/>
                </a:solidFill>
              </a:rPr>
              <a:t>Driving Time to NUH is 7 minutes</a:t>
            </a:r>
          </a:p>
          <a:p>
            <a:pPr marL="0" indent="0">
              <a:buNone/>
            </a:pPr>
            <a:r>
              <a:rPr lang="en-SG" dirty="0">
                <a:solidFill>
                  <a:srgbClr val="0070C0"/>
                </a:solidFill>
              </a:rPr>
              <a:t>Total Time is 52 minutes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>
                <a:solidFill>
                  <a:srgbClr val="C00000"/>
                </a:solidFill>
              </a:rPr>
              <a:t>Waiting Time in NTFH is 30 mins</a:t>
            </a:r>
          </a:p>
          <a:p>
            <a:pPr marL="0" indent="0">
              <a:buNone/>
            </a:pPr>
            <a:r>
              <a:rPr lang="en-SG" dirty="0">
                <a:solidFill>
                  <a:srgbClr val="C00000"/>
                </a:solidFill>
              </a:rPr>
              <a:t>Driving Time to NTFH is 8 minutes</a:t>
            </a:r>
          </a:p>
          <a:p>
            <a:pPr marL="0" indent="0">
              <a:buNone/>
            </a:pPr>
            <a:r>
              <a:rPr lang="en-SG" dirty="0">
                <a:solidFill>
                  <a:srgbClr val="C00000"/>
                </a:solidFill>
              </a:rPr>
              <a:t>Total Time is 38 minutes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Patient chooses to go to NTFH for treatment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141" t="20139" r="14453" b="13611"/>
          <a:stretch/>
        </p:blipFill>
        <p:spPr>
          <a:xfrm>
            <a:off x="7113309" y="187292"/>
            <a:ext cx="4535765" cy="3141730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219" t="18750" r="18281" b="21667"/>
          <a:stretch/>
        </p:blipFill>
        <p:spPr>
          <a:xfrm>
            <a:off x="7113309" y="3573100"/>
            <a:ext cx="4535765" cy="3200400"/>
          </a:xfrm>
          <a:prstGeom prst="rect">
            <a:avLst/>
          </a:prstGeom>
          <a:ln w="635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0474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297</TotalTime>
  <Words>460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 Future of Transport: quickER</vt:lpstr>
      <vt:lpstr>quickER helps patients plan their trip to emergency rooms to receive treatment quickER.</vt:lpstr>
      <vt:lpstr>Problem </vt:lpstr>
      <vt:lpstr>Problem </vt:lpstr>
      <vt:lpstr>Patients complain on FB about long waiting times of &gt;7 hours to see a doctor in ER </vt:lpstr>
      <vt:lpstr>9 Public Hospitals in Singapore</vt:lpstr>
      <vt:lpstr>Current Situation</vt:lpstr>
      <vt:lpstr> Aim of quickER</vt:lpstr>
      <vt:lpstr>   Example</vt:lpstr>
      <vt:lpstr>How quickER works</vt:lpstr>
      <vt:lpstr>Demo of quickER algorithm in C++</vt:lpstr>
      <vt:lpstr>Potential App Design</vt:lpstr>
      <vt:lpstr>Future Work / Improvements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Medicine</dc:title>
  <dc:creator>RKC Kan</dc:creator>
  <cp:lastModifiedBy>RKC Kan</cp:lastModifiedBy>
  <cp:revision>52</cp:revision>
  <dcterms:created xsi:type="dcterms:W3CDTF">2018-11-02T04:18:01Z</dcterms:created>
  <dcterms:modified xsi:type="dcterms:W3CDTF">2018-11-13T12:10:49Z</dcterms:modified>
</cp:coreProperties>
</file>