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1" r:id="rId14"/>
    <p:sldId id="302"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303" r:id="rId43"/>
    <p:sldId id="304" r:id="rId44"/>
    <p:sldId id="298" r:id="rId45"/>
    <p:sldId id="299"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etbrains.com/help/idea/enabling-hibernate-support.html" TargetMode="External"/><Relationship Id="rId2" Type="http://schemas.openxmlformats.org/officeDocument/2006/relationships/hyperlink" Target="https://netbeans.org/kb/docs/java/hibernate-java-se.html" TargetMode="External"/><Relationship Id="rId1" Type="http://schemas.openxmlformats.org/officeDocument/2006/relationships/slideLayout" Target="../slideLayouts/slideLayout2.xml"/><Relationship Id="rId4" Type="http://schemas.openxmlformats.org/officeDocument/2006/relationships/hyperlink" Target="http://www.alwa.info/2017/09/28/How-to-install-Hibernate-in-IntelliJ-IDE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ES" dirty="0"/>
              <a:t>UD3: Herramientas  de mapeo objeto  relacional (ORM)</a:t>
            </a:r>
          </a:p>
        </p:txBody>
      </p:sp>
      <p:sp>
        <p:nvSpPr>
          <p:cNvPr id="3" name="Subtítulo 2"/>
          <p:cNvSpPr>
            <a:spLocks noGrp="1"/>
          </p:cNvSpPr>
          <p:nvPr>
            <p:ph type="subTitle" idx="1"/>
          </p:nvPr>
        </p:nvSpPr>
        <p:spPr>
          <a:xfrm>
            <a:off x="1150155" y="4455620"/>
            <a:ext cx="10058400" cy="1143000"/>
          </a:xfrm>
        </p:spPr>
        <p:txBody>
          <a:bodyPr/>
          <a:lstStyle/>
          <a:p>
            <a:r>
              <a:rPr lang="es-ES_tradnl" dirty="0" smtClean="0"/>
              <a:t>AD									      3ºDAM</a:t>
            </a:r>
            <a:endParaRPr lang="es-ES" dirty="0"/>
          </a:p>
        </p:txBody>
      </p:sp>
    </p:spTree>
    <p:extLst>
      <p:ext uri="{BB962C8B-B14F-4D97-AF65-F5344CB8AC3E}">
        <p14:creationId xmlns:p14="http://schemas.microsoft.com/office/powerpoint/2010/main" val="3833683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12700" algn="ctr">
              <a:spcBef>
                <a:spcPts val="100"/>
              </a:spcBef>
            </a:pPr>
            <a:r>
              <a:rPr lang="es-ES_tradnl" kern="0" spc="-120" dirty="0"/>
              <a:t>Arquitectura </a:t>
            </a:r>
            <a:r>
              <a:rPr lang="es-ES_tradnl" kern="0" spc="-120" dirty="0" smtClean="0"/>
              <a:t>Hibernate</a:t>
            </a:r>
            <a:br>
              <a:rPr lang="es-ES_tradnl" kern="0" spc="-120" dirty="0" smtClean="0"/>
            </a:br>
            <a:r>
              <a:rPr lang="es-ES_tradnl" sz="4000" kern="0" spc="-120" dirty="0" smtClean="0"/>
              <a:t>- Interfaces -</a:t>
            </a:r>
            <a:endParaRPr lang="es-ES_tradnl" sz="4000" kern="0" dirty="0"/>
          </a:p>
        </p:txBody>
      </p:sp>
      <p:sp>
        <p:nvSpPr>
          <p:cNvPr id="3" name="Marcador de contenido 2"/>
          <p:cNvSpPr>
            <a:spLocks noGrp="1"/>
          </p:cNvSpPr>
          <p:nvPr>
            <p:ph idx="1"/>
          </p:nvPr>
        </p:nvSpPr>
        <p:spPr>
          <a:xfrm>
            <a:off x="982980" y="1737012"/>
            <a:ext cx="10916920" cy="5012266"/>
          </a:xfrm>
        </p:spPr>
        <p:txBody>
          <a:bodyPr>
            <a:normAutofit/>
          </a:bodyPr>
          <a:lstStyle/>
          <a:p>
            <a:pPr algn="just">
              <a:lnSpc>
                <a:spcPct val="100000"/>
              </a:lnSpc>
              <a:spcBef>
                <a:spcPts val="0"/>
              </a:spcBef>
              <a:buFont typeface="Wingdings" panose="05000000000000000000" pitchFamily="2" charset="2"/>
              <a:buChar char="§"/>
            </a:pPr>
            <a:r>
              <a:rPr lang="es-ES" b="1" dirty="0" smtClean="0"/>
              <a:t>SessionFactory</a:t>
            </a:r>
            <a:endParaRPr lang="es-ES" dirty="0" smtClean="0"/>
          </a:p>
          <a:p>
            <a:pPr lvl="1" algn="just">
              <a:lnSpc>
                <a:spcPct val="100000"/>
              </a:lnSpc>
              <a:spcBef>
                <a:spcPts val="0"/>
              </a:spcBef>
              <a:spcAft>
                <a:spcPts val="0"/>
              </a:spcAft>
              <a:buFont typeface="Wingdings" panose="05000000000000000000" pitchFamily="2" charset="2"/>
              <a:buChar char="§"/>
            </a:pPr>
            <a:r>
              <a:rPr lang="es-ES" dirty="0" smtClean="0"/>
              <a:t>Permite </a:t>
            </a:r>
            <a:r>
              <a:rPr lang="es-ES" dirty="0"/>
              <a:t>obtener instancias </a:t>
            </a:r>
            <a:r>
              <a:rPr lang="es-ES" dirty="0" err="1" smtClean="0"/>
              <a:t>Session</a:t>
            </a:r>
            <a:endParaRPr lang="es-ES" dirty="0" smtClean="0"/>
          </a:p>
          <a:p>
            <a:pPr lvl="1" algn="just">
              <a:lnSpc>
                <a:spcPct val="100000"/>
              </a:lnSpc>
              <a:spcBef>
                <a:spcPts val="0"/>
              </a:spcBef>
              <a:spcAft>
                <a:spcPts val="0"/>
              </a:spcAft>
              <a:buFont typeface="Wingdings" panose="05000000000000000000" pitchFamily="2" charset="2"/>
              <a:buChar char="§"/>
            </a:pPr>
            <a:r>
              <a:rPr lang="es-ES" dirty="0" smtClean="0"/>
              <a:t>Se </a:t>
            </a:r>
            <a:r>
              <a:rPr lang="es-ES" dirty="0"/>
              <a:t>comparte entre muchos hilos de </a:t>
            </a:r>
            <a:r>
              <a:rPr lang="es-ES" dirty="0" smtClean="0"/>
              <a:t>ejecución.</a:t>
            </a:r>
          </a:p>
          <a:p>
            <a:pPr lvl="1" algn="just">
              <a:lnSpc>
                <a:spcPct val="100000"/>
              </a:lnSpc>
              <a:spcBef>
                <a:spcPts val="0"/>
              </a:spcBef>
              <a:spcAft>
                <a:spcPts val="0"/>
              </a:spcAft>
              <a:buFont typeface="Wingdings" panose="05000000000000000000" pitchFamily="2" charset="2"/>
              <a:buChar char="§"/>
            </a:pPr>
            <a:r>
              <a:rPr lang="es-ES" dirty="0" smtClean="0"/>
              <a:t>Normalmente </a:t>
            </a:r>
            <a:r>
              <a:rPr lang="es-ES" dirty="0"/>
              <a:t>hay una única SessionFactory para toda la aplicación, creada durante la inicialización de la misma. </a:t>
            </a:r>
            <a:endParaRPr lang="es-ES" dirty="0" smtClean="0"/>
          </a:p>
          <a:p>
            <a:pPr lvl="1" algn="just">
              <a:lnSpc>
                <a:spcPct val="100000"/>
              </a:lnSpc>
              <a:spcBef>
                <a:spcPts val="0"/>
              </a:spcBef>
              <a:spcAft>
                <a:spcPts val="0"/>
              </a:spcAft>
              <a:buFont typeface="Wingdings" panose="05000000000000000000" pitchFamily="2" charset="2"/>
              <a:buChar char="§"/>
            </a:pPr>
            <a:r>
              <a:rPr lang="es-ES" dirty="0" smtClean="0"/>
              <a:t>Si </a:t>
            </a:r>
            <a:r>
              <a:rPr lang="es-ES" dirty="0"/>
              <a:t>la aplicación accede a varias BBDD se necesitará una SessionFactory por cada </a:t>
            </a:r>
            <a:r>
              <a:rPr lang="es-ES" dirty="0" smtClean="0"/>
              <a:t>BD.</a:t>
            </a:r>
          </a:p>
          <a:p>
            <a:pPr algn="just">
              <a:lnSpc>
                <a:spcPct val="100000"/>
              </a:lnSpc>
              <a:spcBef>
                <a:spcPts val="600"/>
              </a:spcBef>
              <a:buFont typeface="Wingdings" panose="05000000000000000000" pitchFamily="2" charset="2"/>
              <a:buChar char="§"/>
            </a:pPr>
            <a:r>
              <a:rPr lang="es-ES" b="1" dirty="0"/>
              <a:t>Configuration</a:t>
            </a:r>
          </a:p>
          <a:p>
            <a:pPr lvl="1" algn="just">
              <a:lnSpc>
                <a:spcPct val="100000"/>
              </a:lnSpc>
              <a:spcBef>
                <a:spcPts val="0"/>
              </a:spcBef>
              <a:spcAft>
                <a:spcPts val="0"/>
              </a:spcAft>
              <a:buFont typeface="Wingdings" panose="05000000000000000000" pitchFamily="2" charset="2"/>
              <a:buChar char="§"/>
            </a:pPr>
            <a:r>
              <a:rPr lang="es-ES" dirty="0" smtClean="0"/>
              <a:t>Se </a:t>
            </a:r>
            <a:r>
              <a:rPr lang="es-ES" dirty="0"/>
              <a:t>utiliza para configurar </a:t>
            </a:r>
            <a:r>
              <a:rPr lang="es-ES" dirty="0" smtClean="0"/>
              <a:t>Hibernate</a:t>
            </a:r>
          </a:p>
          <a:p>
            <a:pPr lvl="1" algn="just">
              <a:lnSpc>
                <a:spcPct val="100000"/>
              </a:lnSpc>
              <a:spcBef>
                <a:spcPts val="0"/>
              </a:spcBef>
              <a:spcAft>
                <a:spcPts val="0"/>
              </a:spcAft>
              <a:buFont typeface="Wingdings" panose="05000000000000000000" pitchFamily="2" charset="2"/>
              <a:buChar char="§"/>
            </a:pPr>
            <a:r>
              <a:rPr lang="es-ES" dirty="0" smtClean="0"/>
              <a:t>Indica </a:t>
            </a:r>
            <a:r>
              <a:rPr lang="es-ES" dirty="0"/>
              <a:t>el mapeado de los objetos y propiedades específicas de </a:t>
            </a:r>
            <a:r>
              <a:rPr lang="es-ES" dirty="0" smtClean="0"/>
              <a:t>Hibernate.</a:t>
            </a:r>
          </a:p>
          <a:p>
            <a:pPr algn="just">
              <a:lnSpc>
                <a:spcPct val="100000"/>
              </a:lnSpc>
              <a:spcBef>
                <a:spcPts val="600"/>
              </a:spcBef>
              <a:buFont typeface="Wingdings" panose="05000000000000000000" pitchFamily="2" charset="2"/>
              <a:buChar char="§"/>
            </a:pPr>
            <a:r>
              <a:rPr lang="es-ES" b="1" dirty="0"/>
              <a:t>Query</a:t>
            </a:r>
          </a:p>
          <a:p>
            <a:pPr lvl="1" algn="just">
              <a:lnSpc>
                <a:spcPct val="100000"/>
              </a:lnSpc>
              <a:spcBef>
                <a:spcPts val="0"/>
              </a:spcBef>
              <a:spcAft>
                <a:spcPts val="0"/>
              </a:spcAft>
              <a:buFont typeface="Wingdings" panose="05000000000000000000" pitchFamily="2" charset="2"/>
              <a:buChar char="§"/>
            </a:pPr>
            <a:r>
              <a:rPr lang="es-ES" dirty="0" smtClean="0"/>
              <a:t>Permite </a:t>
            </a:r>
            <a:r>
              <a:rPr lang="es-ES" dirty="0"/>
              <a:t>realizar consultas a la base de </a:t>
            </a:r>
            <a:r>
              <a:rPr lang="es-ES" dirty="0" smtClean="0"/>
              <a:t>datos</a:t>
            </a:r>
          </a:p>
          <a:p>
            <a:pPr lvl="1" algn="just">
              <a:lnSpc>
                <a:spcPct val="100000"/>
              </a:lnSpc>
              <a:spcBef>
                <a:spcPts val="0"/>
              </a:spcBef>
              <a:spcAft>
                <a:spcPts val="0"/>
              </a:spcAft>
              <a:buFont typeface="Wingdings" panose="05000000000000000000" pitchFamily="2" charset="2"/>
              <a:buChar char="§"/>
            </a:pPr>
            <a:r>
              <a:rPr lang="es-ES" dirty="0" smtClean="0"/>
              <a:t>Las </a:t>
            </a:r>
            <a:r>
              <a:rPr lang="es-ES" dirty="0"/>
              <a:t>consultas se escriben en </a:t>
            </a:r>
            <a:r>
              <a:rPr lang="es-ES" dirty="0" smtClean="0"/>
              <a:t>HQL</a:t>
            </a:r>
          </a:p>
          <a:p>
            <a:pPr lvl="1" algn="just">
              <a:lnSpc>
                <a:spcPct val="100000"/>
              </a:lnSpc>
              <a:spcBef>
                <a:spcPts val="0"/>
              </a:spcBef>
              <a:spcAft>
                <a:spcPts val="0"/>
              </a:spcAft>
              <a:buFont typeface="Wingdings" panose="05000000000000000000" pitchFamily="2" charset="2"/>
              <a:buChar char="§"/>
            </a:pPr>
            <a:r>
              <a:rPr lang="es-ES" dirty="0" smtClean="0"/>
              <a:t>Una </a:t>
            </a:r>
            <a:r>
              <a:rPr lang="es-ES" dirty="0"/>
              <a:t>instancia Query se utiliza para enlazar los parámetros de  la consulta, limitar el número de resultados devueltos por la  consulta y para ejecutar dicha </a:t>
            </a:r>
            <a:r>
              <a:rPr lang="es-ES" dirty="0" smtClean="0"/>
              <a:t>consulta.</a:t>
            </a:r>
          </a:p>
          <a:p>
            <a:pPr algn="just">
              <a:lnSpc>
                <a:spcPct val="100000"/>
              </a:lnSpc>
              <a:spcBef>
                <a:spcPts val="600"/>
              </a:spcBef>
              <a:buFont typeface="Wingdings" panose="05000000000000000000" pitchFamily="2" charset="2"/>
              <a:buChar char="§"/>
            </a:pPr>
            <a:r>
              <a:rPr lang="es-ES" b="1" dirty="0"/>
              <a:t>Transaction</a:t>
            </a:r>
          </a:p>
          <a:p>
            <a:pPr lvl="1" algn="just">
              <a:lnSpc>
                <a:spcPct val="100000"/>
              </a:lnSpc>
              <a:spcBef>
                <a:spcPts val="0"/>
              </a:spcBef>
              <a:spcAft>
                <a:spcPts val="0"/>
              </a:spcAft>
              <a:buFont typeface="Wingdings" panose="05000000000000000000" pitchFamily="2" charset="2"/>
              <a:buChar char="§"/>
            </a:pPr>
            <a:r>
              <a:rPr lang="es-ES" dirty="0" smtClean="0"/>
              <a:t>Cualquier </a:t>
            </a:r>
            <a:r>
              <a:rPr lang="es-ES" dirty="0"/>
              <a:t>error que ocurra entre el inicio y final de la  transacción producirá un fallo.</a:t>
            </a:r>
          </a:p>
          <a:p>
            <a:pPr lvl="1" algn="just">
              <a:lnSpc>
                <a:spcPct val="100000"/>
              </a:lnSpc>
              <a:spcBef>
                <a:spcPts val="0"/>
              </a:spcBef>
              <a:spcAft>
                <a:spcPts val="0"/>
              </a:spcAft>
              <a:buFont typeface="Wingdings" panose="05000000000000000000" pitchFamily="2" charset="2"/>
              <a:buChar char="§"/>
            </a:pPr>
            <a:endParaRPr lang="es-ES" sz="2000" dirty="0"/>
          </a:p>
        </p:txBody>
      </p:sp>
    </p:spTree>
    <p:extLst>
      <p:ext uri="{BB962C8B-B14F-4D97-AF65-F5344CB8AC3E}">
        <p14:creationId xmlns:p14="http://schemas.microsoft.com/office/powerpoint/2010/main" val="1784245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71700" y="1883834"/>
            <a:ext cx="6858000" cy="4162181"/>
          </a:xfrm>
          <a:prstGeom prst="rect">
            <a:avLst/>
          </a:prstGeom>
        </p:spPr>
      </p:pic>
      <p:sp>
        <p:nvSpPr>
          <p:cNvPr id="6" name="Título 1"/>
          <p:cNvSpPr>
            <a:spLocks noGrp="1"/>
          </p:cNvSpPr>
          <p:nvPr>
            <p:ph type="title"/>
          </p:nvPr>
        </p:nvSpPr>
        <p:spPr>
          <a:xfrm>
            <a:off x="1097280" y="286603"/>
            <a:ext cx="10058400" cy="1450757"/>
          </a:xfrm>
        </p:spPr>
        <p:txBody>
          <a:bodyPr/>
          <a:lstStyle/>
          <a:p>
            <a:pPr marL="12700" algn="ctr">
              <a:spcBef>
                <a:spcPts val="100"/>
              </a:spcBef>
            </a:pPr>
            <a:r>
              <a:rPr lang="es-ES_tradnl" kern="0" spc="-120" dirty="0"/>
              <a:t>Arquitectura </a:t>
            </a:r>
            <a:r>
              <a:rPr lang="es-ES_tradnl" kern="0" spc="-120" dirty="0" smtClean="0"/>
              <a:t>Hibernate</a:t>
            </a:r>
            <a:br>
              <a:rPr lang="es-ES_tradnl" kern="0" spc="-120" dirty="0" smtClean="0"/>
            </a:br>
            <a:r>
              <a:rPr lang="es-ES_tradnl" sz="4000" kern="0" spc="-120" dirty="0" smtClean="0"/>
              <a:t>- Interfaces -</a:t>
            </a:r>
            <a:endParaRPr lang="es-ES_tradnl" sz="4000" kern="0" dirty="0"/>
          </a:p>
        </p:txBody>
      </p:sp>
    </p:spTree>
    <p:extLst>
      <p:ext uri="{BB962C8B-B14F-4D97-AF65-F5344CB8AC3E}">
        <p14:creationId xmlns:p14="http://schemas.microsoft.com/office/powerpoint/2010/main" val="253673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kern="0" spc="-120" dirty="0"/>
              <a:t>Instalación y configuración de Hibernate</a:t>
            </a:r>
          </a:p>
        </p:txBody>
      </p:sp>
      <p:sp>
        <p:nvSpPr>
          <p:cNvPr id="40" name="Marcador de contenido 2"/>
          <p:cNvSpPr>
            <a:spLocks noGrp="1"/>
          </p:cNvSpPr>
          <p:nvPr>
            <p:ph idx="1"/>
          </p:nvPr>
        </p:nvSpPr>
        <p:spPr>
          <a:xfrm>
            <a:off x="1097280" y="1845734"/>
            <a:ext cx="10058400" cy="4023360"/>
          </a:xfrm>
        </p:spPr>
        <p:txBody>
          <a:bodyPr/>
          <a:lstStyle/>
          <a:p>
            <a:pPr>
              <a:buFont typeface="Wingdings" panose="05000000000000000000" pitchFamily="2" charset="2"/>
              <a:buChar char="§"/>
            </a:pPr>
            <a:r>
              <a:rPr lang="es-ES_tradnl" dirty="0" smtClean="0"/>
              <a:t>Configuración de Hibernate en Eclipse </a:t>
            </a:r>
            <a:r>
              <a:rPr lang="es-ES_tradnl" dirty="0" err="1" smtClean="0"/>
              <a:t>Mars</a:t>
            </a:r>
            <a:endParaRPr lang="es-ES_tradnl" dirty="0" smtClean="0"/>
          </a:p>
          <a:p>
            <a:pPr lvl="1">
              <a:buFont typeface="Wingdings" panose="05000000000000000000" pitchFamily="2" charset="2"/>
              <a:buChar char="§"/>
            </a:pPr>
            <a:r>
              <a:rPr lang="es-ES_tradnl" dirty="0" smtClean="0"/>
              <a:t>Seguir los pasos de la presentación adjuntada en el Moodle.</a:t>
            </a:r>
          </a:p>
          <a:p>
            <a:pPr>
              <a:buFont typeface="Wingdings" panose="05000000000000000000" pitchFamily="2" charset="2"/>
              <a:buChar char="§"/>
            </a:pPr>
            <a:r>
              <a:rPr lang="es-ES_tradnl" dirty="0" smtClean="0"/>
              <a:t>Configuración de Hibernate en </a:t>
            </a:r>
            <a:r>
              <a:rPr lang="es-ES_tradnl" dirty="0" err="1" smtClean="0"/>
              <a:t>Netbeans</a:t>
            </a:r>
            <a:endParaRPr lang="es-ES_tradnl" dirty="0" smtClean="0"/>
          </a:p>
          <a:p>
            <a:pPr lvl="1">
              <a:buFont typeface="Wingdings" panose="05000000000000000000" pitchFamily="2" charset="2"/>
              <a:buChar char="§"/>
            </a:pPr>
            <a:r>
              <a:rPr lang="es-ES_tradnl" dirty="0" smtClean="0"/>
              <a:t>Seguir los siguientes pasos </a:t>
            </a:r>
            <a:r>
              <a:rPr lang="es-ES_tradnl" dirty="0">
                <a:hlinkClick r:id="rId2"/>
              </a:rPr>
              <a:t>Configuración Hibernate en </a:t>
            </a:r>
            <a:r>
              <a:rPr lang="es-ES_tradnl" dirty="0" err="1" smtClean="0">
                <a:hlinkClick r:id="rId2"/>
              </a:rPr>
              <a:t>Netbeans</a:t>
            </a:r>
            <a:endParaRPr lang="es-ES_tradnl" dirty="0" smtClean="0"/>
          </a:p>
          <a:p>
            <a:pPr lvl="1">
              <a:buFont typeface="Wingdings" panose="05000000000000000000" pitchFamily="2" charset="2"/>
              <a:buChar char="§"/>
            </a:pPr>
            <a:r>
              <a:rPr lang="es-ES_tradnl" dirty="0" smtClean="0"/>
              <a:t>La versión recomendada es la 8.2 con el </a:t>
            </a:r>
            <a:r>
              <a:rPr lang="es-ES_tradnl" dirty="0" err="1" smtClean="0"/>
              <a:t>jre</a:t>
            </a:r>
            <a:r>
              <a:rPr lang="es-ES_tradnl" dirty="0" smtClean="0"/>
              <a:t> 1.8</a:t>
            </a:r>
          </a:p>
          <a:p>
            <a:pPr lvl="1">
              <a:buFont typeface="Wingdings" panose="05000000000000000000" pitchFamily="2" charset="2"/>
              <a:buChar char="§"/>
            </a:pPr>
            <a:r>
              <a:rPr lang="es-ES_tradnl" dirty="0" smtClean="0"/>
              <a:t>Es recomendable utilizar la clase </a:t>
            </a:r>
            <a:r>
              <a:rPr lang="es-ES_tradnl" dirty="0" err="1" smtClean="0"/>
              <a:t>HibenateUtil</a:t>
            </a:r>
            <a:r>
              <a:rPr lang="es-ES_tradnl" dirty="0" smtClean="0"/>
              <a:t> tal y como aparece en las diapositivas</a:t>
            </a:r>
            <a:endParaRPr lang="es-ES" dirty="0"/>
          </a:p>
          <a:p>
            <a:pPr>
              <a:buFont typeface="Wingdings" panose="05000000000000000000" pitchFamily="2" charset="2"/>
              <a:buChar char="§"/>
            </a:pPr>
            <a:r>
              <a:rPr lang="es-ES_tradnl" dirty="0"/>
              <a:t>Configuración de Hibernate en </a:t>
            </a:r>
            <a:r>
              <a:rPr lang="es-ES_tradnl" dirty="0" err="1" smtClean="0"/>
              <a:t>Intellij</a:t>
            </a:r>
            <a:endParaRPr lang="es-ES_tradnl" dirty="0" smtClean="0"/>
          </a:p>
          <a:p>
            <a:pPr lvl="1">
              <a:buFont typeface="Wingdings" panose="05000000000000000000" pitchFamily="2" charset="2"/>
              <a:buChar char="§"/>
            </a:pPr>
            <a:r>
              <a:rPr lang="es-ES_tradnl" dirty="0" smtClean="0"/>
              <a:t>Seguir los siguientes pasos: </a:t>
            </a:r>
            <a:r>
              <a:rPr lang="es-ES" dirty="0" smtClean="0">
                <a:hlinkClick r:id="rId3"/>
              </a:rPr>
              <a:t>Configuración de Hibernate en </a:t>
            </a:r>
            <a:r>
              <a:rPr lang="es-ES" dirty="0" err="1" smtClean="0">
                <a:hlinkClick r:id="rId3"/>
              </a:rPr>
              <a:t>Intellij</a:t>
            </a:r>
            <a:r>
              <a:rPr lang="es-ES" dirty="0" smtClean="0">
                <a:hlinkClick r:id="rId3"/>
              </a:rPr>
              <a:t> (opción 1) </a:t>
            </a:r>
            <a:r>
              <a:rPr lang="es-ES" dirty="0" smtClean="0"/>
              <a:t> o </a:t>
            </a:r>
            <a:r>
              <a:rPr lang="es-ES" dirty="0" smtClean="0">
                <a:hlinkClick r:id="rId4"/>
              </a:rPr>
              <a:t>Configuración de Hibernate en </a:t>
            </a:r>
            <a:r>
              <a:rPr lang="es-ES" dirty="0" err="1" smtClean="0">
                <a:hlinkClick r:id="rId4"/>
              </a:rPr>
              <a:t>Intellij</a:t>
            </a:r>
            <a:r>
              <a:rPr lang="es-ES" dirty="0" smtClean="0">
                <a:hlinkClick r:id="rId4"/>
              </a:rPr>
              <a:t> (opción 2)</a:t>
            </a:r>
            <a:r>
              <a:rPr lang="es-ES_tradnl" dirty="0"/>
              <a:t>	</a:t>
            </a:r>
            <a:r>
              <a:rPr lang="es-ES_tradnl" dirty="0" smtClean="0"/>
              <a:t>		</a:t>
            </a:r>
          </a:p>
          <a:p>
            <a:pPr lvl="1">
              <a:buFont typeface="Wingdings" panose="05000000000000000000" pitchFamily="2" charset="2"/>
              <a:buChar char="§"/>
            </a:pPr>
            <a:r>
              <a:rPr lang="es-ES_tradnl" dirty="0"/>
              <a:t>Es recomendable utilizar la clase </a:t>
            </a:r>
            <a:r>
              <a:rPr lang="es-ES_tradnl" dirty="0" err="1"/>
              <a:t>HibenateUtil</a:t>
            </a:r>
            <a:r>
              <a:rPr lang="es-ES_tradnl" dirty="0"/>
              <a:t> tal y como aparece en las diapositivas</a:t>
            </a:r>
            <a:endParaRPr lang="es-ES" dirty="0"/>
          </a:p>
          <a:p>
            <a:pPr lvl="1">
              <a:buFont typeface="Wingdings" panose="05000000000000000000" pitchFamily="2" charset="2"/>
              <a:buChar char="§"/>
            </a:pPr>
            <a:endParaRPr lang="es-ES_tradnl" dirty="0"/>
          </a:p>
          <a:p>
            <a:pPr marL="0" indent="0">
              <a:buNone/>
            </a:pPr>
            <a:endParaRPr lang="es-ES" dirty="0"/>
          </a:p>
        </p:txBody>
      </p:sp>
    </p:spTree>
    <p:extLst>
      <p:ext uri="{BB962C8B-B14F-4D97-AF65-F5344CB8AC3E}">
        <p14:creationId xmlns:p14="http://schemas.microsoft.com/office/powerpoint/2010/main" val="2882219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kern="0" spc="-120" dirty="0"/>
              <a:t>Instalación y configuración de </a:t>
            </a:r>
            <a:r>
              <a:rPr lang="es-ES" kern="0" spc="-120" dirty="0" smtClean="0"/>
              <a:t>Hibernate</a:t>
            </a:r>
            <a:br>
              <a:rPr lang="es-ES" kern="0" spc="-120" dirty="0" smtClean="0"/>
            </a:br>
            <a:r>
              <a:rPr lang="es-ES" sz="4000" kern="0" spc="-120" dirty="0" smtClean="0"/>
              <a:t>- Clase </a:t>
            </a:r>
            <a:r>
              <a:rPr lang="es-ES" sz="4000" kern="0" spc="-120" dirty="0" err="1" smtClean="0"/>
              <a:t>HibernateUtil</a:t>
            </a:r>
            <a:r>
              <a:rPr lang="es-ES" sz="4000" kern="0" spc="-120" dirty="0" smtClean="0"/>
              <a:t> -</a:t>
            </a:r>
            <a:endParaRPr lang="es-ES" sz="4000" dirty="0"/>
          </a:p>
        </p:txBody>
      </p:sp>
      <p:sp>
        <p:nvSpPr>
          <p:cNvPr id="3" name="Marcador de contenido 2"/>
          <p:cNvSpPr>
            <a:spLocks noGrp="1"/>
          </p:cNvSpPr>
          <p:nvPr>
            <p:ph idx="1"/>
          </p:nvPr>
        </p:nvSpPr>
        <p:spPr/>
        <p:txBody>
          <a:bodyPr/>
          <a:lstStyle/>
          <a:p>
            <a:pPr algn="just">
              <a:buFont typeface="Wingdings" panose="05000000000000000000" pitchFamily="2" charset="2"/>
              <a:buChar char="§"/>
            </a:pPr>
            <a:r>
              <a:rPr lang="es-ES_tradnl" dirty="0" smtClean="0"/>
              <a:t>La clase HibernateUtil proporciona una instancia de la clase SessionFactory a partir del fichero de configuración </a:t>
            </a:r>
            <a:r>
              <a:rPr lang="es-ES_tradnl" dirty="0" err="1" smtClean="0"/>
              <a:t>xml</a:t>
            </a:r>
            <a:r>
              <a:rPr lang="es-ES_tradnl" dirty="0" smtClean="0"/>
              <a:t> de Hibernate creado durante la fase de configuración de Hibernate.</a:t>
            </a:r>
          </a:p>
          <a:p>
            <a:pPr algn="just">
              <a:buFont typeface="Wingdings" panose="05000000000000000000" pitchFamily="2" charset="2"/>
              <a:buChar char="§"/>
            </a:pPr>
            <a:r>
              <a:rPr lang="es-ES_tradnl" dirty="0" smtClean="0"/>
              <a:t>Se debe instanciar la clase SessionFactory por cada BBDD a la que nos queramos conectar.</a:t>
            </a:r>
          </a:p>
          <a:p>
            <a:pPr algn="just">
              <a:buFont typeface="Wingdings" panose="05000000000000000000" pitchFamily="2" charset="2"/>
              <a:buChar char="§"/>
            </a:pPr>
            <a:r>
              <a:rPr lang="es-ES_tradnl" dirty="0" smtClean="0"/>
              <a:t>A partir de la instancia de la </a:t>
            </a:r>
            <a:r>
              <a:rPr lang="es-ES_tradnl" dirty="0"/>
              <a:t>clase SessionFactory </a:t>
            </a:r>
            <a:r>
              <a:rPr lang="es-ES_tradnl" dirty="0" smtClean="0"/>
              <a:t>podremos instanciar objetos de la clase </a:t>
            </a:r>
            <a:r>
              <a:rPr lang="es-ES_tradnl" dirty="0" err="1" smtClean="0"/>
              <a:t>Session</a:t>
            </a:r>
            <a:r>
              <a:rPr lang="es-ES_tradnl" dirty="0" smtClean="0"/>
              <a:t> que nos permitirán interactuar con la BBDD.</a:t>
            </a:r>
            <a:endParaRPr lang="es-ES" dirty="0"/>
          </a:p>
        </p:txBody>
      </p:sp>
    </p:spTree>
    <p:extLst>
      <p:ext uri="{BB962C8B-B14F-4D97-AF65-F5344CB8AC3E}">
        <p14:creationId xmlns:p14="http://schemas.microsoft.com/office/powerpoint/2010/main" val="3575721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5586" y="1799990"/>
            <a:ext cx="8222085" cy="4023360"/>
          </a:xfrm>
        </p:spPr>
        <p:txBody>
          <a:bodyPr>
            <a:noAutofit/>
          </a:bodyPr>
          <a:lstStyle/>
          <a:p>
            <a:pPr>
              <a:spcBef>
                <a:spcPts val="0"/>
              </a:spcBef>
            </a:pPr>
            <a:r>
              <a:rPr lang="es-ES" sz="1150" dirty="0"/>
              <a:t>package tema3_ORM.util</a:t>
            </a:r>
            <a:r>
              <a:rPr lang="es-ES" sz="1150" dirty="0" smtClean="0"/>
              <a:t>;</a:t>
            </a:r>
            <a:endParaRPr lang="es-ES" sz="1150" dirty="0"/>
          </a:p>
          <a:p>
            <a:pPr>
              <a:spcBef>
                <a:spcPts val="0"/>
              </a:spcBef>
            </a:pPr>
            <a:r>
              <a:rPr lang="es-ES" sz="1150" dirty="0" err="1"/>
              <a:t>import</a:t>
            </a:r>
            <a:r>
              <a:rPr lang="es-ES" sz="1150" dirty="0"/>
              <a:t> </a:t>
            </a:r>
            <a:r>
              <a:rPr lang="es-ES" sz="1150" dirty="0" err="1" smtClean="0"/>
              <a:t>org.hibernate.SessionFactory</a:t>
            </a:r>
            <a:r>
              <a:rPr lang="es-ES" sz="1150" dirty="0" smtClean="0"/>
              <a:t>;</a:t>
            </a:r>
          </a:p>
          <a:p>
            <a:pPr>
              <a:spcBef>
                <a:spcPts val="0"/>
              </a:spcBef>
            </a:pPr>
            <a:r>
              <a:rPr lang="es-ES" sz="1150" dirty="0" err="1" smtClean="0"/>
              <a:t>import</a:t>
            </a:r>
            <a:r>
              <a:rPr lang="es-ES" sz="1150" dirty="0" smtClean="0"/>
              <a:t> </a:t>
            </a:r>
            <a:r>
              <a:rPr lang="es-ES" sz="1150" dirty="0" err="1" smtClean="0"/>
              <a:t>org.hibernate.boot.registry.StandardServiceRegistryBuilder</a:t>
            </a:r>
            <a:r>
              <a:rPr lang="es-ES" sz="1150" dirty="0" smtClean="0"/>
              <a:t>;</a:t>
            </a:r>
          </a:p>
          <a:p>
            <a:pPr>
              <a:spcBef>
                <a:spcPts val="0"/>
              </a:spcBef>
            </a:pPr>
            <a:r>
              <a:rPr lang="es-ES" sz="1150" dirty="0" err="1" smtClean="0"/>
              <a:t>import</a:t>
            </a:r>
            <a:r>
              <a:rPr lang="es-ES" sz="1150" dirty="0" smtClean="0"/>
              <a:t> </a:t>
            </a:r>
            <a:r>
              <a:rPr lang="es-ES" sz="1150" dirty="0" err="1"/>
              <a:t>org.hibernate.cfg.Configuration</a:t>
            </a:r>
            <a:r>
              <a:rPr lang="es-ES" sz="1150" dirty="0" smtClean="0"/>
              <a:t>;</a:t>
            </a:r>
          </a:p>
          <a:p>
            <a:pPr>
              <a:spcBef>
                <a:spcPts val="0"/>
              </a:spcBef>
            </a:pPr>
            <a:endParaRPr lang="es-ES" sz="1150" dirty="0"/>
          </a:p>
          <a:p>
            <a:pPr>
              <a:spcBef>
                <a:spcPts val="0"/>
              </a:spcBef>
            </a:pPr>
            <a:r>
              <a:rPr lang="es-ES" sz="1150" dirty="0" err="1"/>
              <a:t>public</a:t>
            </a:r>
            <a:r>
              <a:rPr lang="es-ES" sz="1150" dirty="0"/>
              <a:t> </a:t>
            </a:r>
            <a:r>
              <a:rPr lang="es-ES" sz="1150" dirty="0" err="1"/>
              <a:t>class</a:t>
            </a:r>
            <a:r>
              <a:rPr lang="es-ES" sz="1150" dirty="0"/>
              <a:t> </a:t>
            </a:r>
            <a:r>
              <a:rPr lang="es-ES" sz="1150" dirty="0" err="1"/>
              <a:t>HibernateUtil</a:t>
            </a:r>
            <a:r>
              <a:rPr lang="es-ES" sz="1150" dirty="0"/>
              <a:t> {</a:t>
            </a:r>
          </a:p>
          <a:p>
            <a:pPr>
              <a:spcBef>
                <a:spcPts val="0"/>
              </a:spcBef>
            </a:pPr>
            <a:r>
              <a:rPr lang="es-ES" sz="1150" dirty="0"/>
              <a:t>	</a:t>
            </a:r>
            <a:r>
              <a:rPr lang="es-ES" sz="1150" dirty="0" err="1"/>
              <a:t>private</a:t>
            </a:r>
            <a:r>
              <a:rPr lang="es-ES" sz="1150" dirty="0"/>
              <a:t> </a:t>
            </a:r>
            <a:r>
              <a:rPr lang="es-ES" sz="1150" dirty="0" err="1"/>
              <a:t>static</a:t>
            </a:r>
            <a:r>
              <a:rPr lang="es-ES" sz="1150" dirty="0"/>
              <a:t> final SessionFactory </a:t>
            </a:r>
            <a:r>
              <a:rPr lang="es-ES" sz="1150" dirty="0" err="1"/>
              <a:t>sessionFactory</a:t>
            </a:r>
            <a:r>
              <a:rPr lang="es-ES" sz="1150" dirty="0"/>
              <a:t> = </a:t>
            </a:r>
            <a:r>
              <a:rPr lang="es-ES" sz="1150" dirty="0" err="1"/>
              <a:t>buildSessionFactory</a:t>
            </a:r>
            <a:r>
              <a:rPr lang="es-ES" sz="1150" dirty="0"/>
              <a:t>();</a:t>
            </a:r>
          </a:p>
          <a:p>
            <a:pPr>
              <a:spcBef>
                <a:spcPts val="0"/>
              </a:spcBef>
            </a:pPr>
            <a:r>
              <a:rPr lang="es-ES" sz="1150" dirty="0"/>
              <a:t>	</a:t>
            </a:r>
            <a:r>
              <a:rPr lang="es-ES" sz="1150" dirty="0" err="1"/>
              <a:t>private</a:t>
            </a:r>
            <a:r>
              <a:rPr lang="es-ES" sz="1150" dirty="0"/>
              <a:t> </a:t>
            </a:r>
            <a:r>
              <a:rPr lang="es-ES" sz="1150" dirty="0" err="1"/>
              <a:t>static</a:t>
            </a:r>
            <a:r>
              <a:rPr lang="es-ES" sz="1150" dirty="0"/>
              <a:t> SessionFactory </a:t>
            </a:r>
            <a:r>
              <a:rPr lang="es-ES" sz="1150" dirty="0" err="1"/>
              <a:t>buildSessionFactory</a:t>
            </a:r>
            <a:r>
              <a:rPr lang="es-ES" sz="1150" dirty="0"/>
              <a:t>()</a:t>
            </a:r>
          </a:p>
          <a:p>
            <a:pPr>
              <a:spcBef>
                <a:spcPts val="0"/>
              </a:spcBef>
            </a:pPr>
            <a:r>
              <a:rPr lang="es-ES" sz="1150" dirty="0"/>
              <a:t>	{</a:t>
            </a:r>
          </a:p>
          <a:p>
            <a:pPr>
              <a:spcBef>
                <a:spcPts val="0"/>
              </a:spcBef>
            </a:pPr>
            <a:r>
              <a:rPr lang="es-ES" sz="1150" dirty="0"/>
              <a:t>		try {</a:t>
            </a:r>
          </a:p>
          <a:p>
            <a:pPr>
              <a:spcBef>
                <a:spcPts val="0"/>
              </a:spcBef>
            </a:pPr>
            <a:r>
              <a:rPr lang="es-ES" sz="1150" dirty="0"/>
              <a:t>			</a:t>
            </a:r>
            <a:r>
              <a:rPr lang="es-ES" sz="1150" dirty="0" err="1"/>
              <a:t>return</a:t>
            </a:r>
            <a:r>
              <a:rPr lang="es-ES" sz="1150" dirty="0"/>
              <a:t> new Configuration().configure().</a:t>
            </a:r>
            <a:r>
              <a:rPr lang="es-ES" sz="1150" dirty="0" err="1"/>
              <a:t>buildSessionFactory</a:t>
            </a:r>
            <a:r>
              <a:rPr lang="es-ES" sz="1150" dirty="0"/>
              <a:t>(</a:t>
            </a:r>
          </a:p>
          <a:p>
            <a:pPr>
              <a:spcBef>
                <a:spcPts val="0"/>
              </a:spcBef>
            </a:pPr>
            <a:r>
              <a:rPr lang="es-ES" sz="1150" dirty="0"/>
              <a:t>			new </a:t>
            </a:r>
            <a:r>
              <a:rPr lang="es-ES" sz="1150" dirty="0" err="1"/>
              <a:t>StandardServiceRegistryBuilder</a:t>
            </a:r>
            <a:r>
              <a:rPr lang="es-ES" sz="1150" dirty="0"/>
              <a:t>().configure().</a:t>
            </a:r>
            <a:r>
              <a:rPr lang="es-ES" sz="1150" dirty="0" err="1"/>
              <a:t>build</a:t>
            </a:r>
            <a:r>
              <a:rPr lang="es-ES" sz="1150" dirty="0"/>
              <a:t> ());</a:t>
            </a:r>
          </a:p>
          <a:p>
            <a:pPr marL="1471400" lvl="8" indent="0">
              <a:spcBef>
                <a:spcPts val="0"/>
              </a:spcBef>
              <a:buNone/>
            </a:pPr>
            <a:r>
              <a:rPr lang="es-ES" sz="1150" dirty="0" smtClean="0"/>
              <a:t>	} </a:t>
            </a:r>
            <a:endParaRPr lang="es-ES" sz="1150" dirty="0"/>
          </a:p>
          <a:p>
            <a:pPr>
              <a:spcBef>
                <a:spcPts val="0"/>
              </a:spcBef>
            </a:pPr>
            <a:r>
              <a:rPr lang="es-ES" sz="1150" dirty="0"/>
              <a:t>		catch (</a:t>
            </a:r>
            <a:r>
              <a:rPr lang="es-ES" sz="1150" dirty="0" err="1"/>
              <a:t>Throwable</a:t>
            </a:r>
            <a:r>
              <a:rPr lang="es-ES" sz="1150" dirty="0"/>
              <a:t> ex) </a:t>
            </a:r>
          </a:p>
          <a:p>
            <a:pPr>
              <a:spcBef>
                <a:spcPts val="0"/>
              </a:spcBef>
            </a:pPr>
            <a:r>
              <a:rPr lang="es-ES" sz="1150" dirty="0"/>
              <a:t>		{</a:t>
            </a:r>
          </a:p>
          <a:p>
            <a:pPr>
              <a:spcBef>
                <a:spcPts val="0"/>
              </a:spcBef>
            </a:pPr>
            <a:r>
              <a:rPr lang="es-ES" sz="1150" dirty="0"/>
              <a:t>			</a:t>
            </a:r>
            <a:r>
              <a:rPr lang="es-ES" sz="1150" dirty="0" err="1"/>
              <a:t>System.err.println</a:t>
            </a:r>
            <a:r>
              <a:rPr lang="es-ES" sz="1150" dirty="0"/>
              <a:t>("</a:t>
            </a:r>
            <a:r>
              <a:rPr lang="es-ES" sz="1150" dirty="0" err="1"/>
              <a:t>Initial</a:t>
            </a:r>
            <a:r>
              <a:rPr lang="es-ES" sz="1150" dirty="0"/>
              <a:t> SessionFactory </a:t>
            </a:r>
            <a:r>
              <a:rPr lang="es-ES" sz="1150" dirty="0" err="1"/>
              <a:t>creation</a:t>
            </a:r>
            <a:r>
              <a:rPr lang="es-ES" sz="1150" dirty="0"/>
              <a:t> </a:t>
            </a:r>
            <a:r>
              <a:rPr lang="es-ES" sz="1150" dirty="0" err="1"/>
              <a:t>failed</a:t>
            </a:r>
            <a:r>
              <a:rPr lang="es-ES" sz="1150" dirty="0"/>
              <a:t>." + ex);</a:t>
            </a:r>
          </a:p>
          <a:p>
            <a:pPr>
              <a:spcBef>
                <a:spcPts val="0"/>
              </a:spcBef>
            </a:pPr>
            <a:r>
              <a:rPr lang="es-ES" sz="1150" dirty="0"/>
              <a:t>			</a:t>
            </a:r>
            <a:r>
              <a:rPr lang="es-ES" sz="1150" dirty="0" err="1"/>
              <a:t>throw</a:t>
            </a:r>
            <a:r>
              <a:rPr lang="es-ES" sz="1150" dirty="0"/>
              <a:t> new </a:t>
            </a:r>
            <a:r>
              <a:rPr lang="es-ES" sz="1150" dirty="0" err="1"/>
              <a:t>ExceptionInInitializerError</a:t>
            </a:r>
            <a:r>
              <a:rPr lang="es-ES" sz="1150" dirty="0"/>
              <a:t>(ex);</a:t>
            </a:r>
          </a:p>
          <a:p>
            <a:pPr>
              <a:spcBef>
                <a:spcPts val="0"/>
              </a:spcBef>
            </a:pPr>
            <a:r>
              <a:rPr lang="es-ES" sz="1150" dirty="0"/>
              <a:t>		}</a:t>
            </a:r>
          </a:p>
          <a:p>
            <a:pPr>
              <a:spcBef>
                <a:spcPts val="0"/>
              </a:spcBef>
            </a:pPr>
            <a:r>
              <a:rPr lang="es-ES" sz="1150" dirty="0"/>
              <a:t>	</a:t>
            </a:r>
            <a:r>
              <a:rPr lang="es-ES" sz="1150" dirty="0" smtClean="0"/>
              <a:t>}</a:t>
            </a:r>
            <a:endParaRPr lang="es-ES" sz="1150" dirty="0"/>
          </a:p>
          <a:p>
            <a:pPr>
              <a:spcBef>
                <a:spcPts val="0"/>
              </a:spcBef>
            </a:pPr>
            <a:r>
              <a:rPr lang="es-ES" sz="1150" dirty="0"/>
              <a:t>	</a:t>
            </a:r>
            <a:r>
              <a:rPr lang="es-ES" sz="1150" dirty="0" err="1"/>
              <a:t>public</a:t>
            </a:r>
            <a:r>
              <a:rPr lang="es-ES" sz="1150" dirty="0"/>
              <a:t> </a:t>
            </a:r>
            <a:r>
              <a:rPr lang="es-ES" sz="1150" dirty="0" err="1"/>
              <a:t>static</a:t>
            </a:r>
            <a:r>
              <a:rPr lang="es-ES" sz="1150" dirty="0"/>
              <a:t> SessionFactory </a:t>
            </a:r>
            <a:r>
              <a:rPr lang="es-ES" sz="1150" dirty="0" err="1"/>
              <a:t>getSessionFactory</a:t>
            </a:r>
            <a:r>
              <a:rPr lang="es-ES" sz="1150" dirty="0"/>
              <a:t>() </a:t>
            </a:r>
          </a:p>
          <a:p>
            <a:pPr>
              <a:spcBef>
                <a:spcPts val="0"/>
              </a:spcBef>
            </a:pPr>
            <a:r>
              <a:rPr lang="es-ES" sz="1150" dirty="0"/>
              <a:t>	{</a:t>
            </a:r>
          </a:p>
          <a:p>
            <a:pPr>
              <a:spcBef>
                <a:spcPts val="0"/>
              </a:spcBef>
            </a:pPr>
            <a:r>
              <a:rPr lang="es-ES" sz="1150" dirty="0"/>
              <a:t>		</a:t>
            </a:r>
            <a:r>
              <a:rPr lang="es-ES" sz="1150" dirty="0" err="1"/>
              <a:t>return</a:t>
            </a:r>
            <a:r>
              <a:rPr lang="es-ES" sz="1150" dirty="0"/>
              <a:t> </a:t>
            </a:r>
            <a:r>
              <a:rPr lang="es-ES" sz="1150" dirty="0" err="1"/>
              <a:t>sessionFactory</a:t>
            </a:r>
            <a:r>
              <a:rPr lang="es-ES" sz="1150" dirty="0"/>
              <a:t>;</a:t>
            </a:r>
          </a:p>
          <a:p>
            <a:pPr>
              <a:spcBef>
                <a:spcPts val="0"/>
              </a:spcBef>
            </a:pPr>
            <a:r>
              <a:rPr lang="es-ES" sz="1150" dirty="0"/>
              <a:t>	}</a:t>
            </a:r>
          </a:p>
          <a:p>
            <a:pPr>
              <a:spcBef>
                <a:spcPts val="0"/>
              </a:spcBef>
            </a:pPr>
            <a:r>
              <a:rPr lang="es-ES" sz="1150" dirty="0"/>
              <a:t>}</a:t>
            </a:r>
          </a:p>
        </p:txBody>
      </p:sp>
      <p:sp>
        <p:nvSpPr>
          <p:cNvPr id="6" name="Título 1"/>
          <p:cNvSpPr>
            <a:spLocks noGrp="1"/>
          </p:cNvSpPr>
          <p:nvPr>
            <p:ph type="title"/>
          </p:nvPr>
        </p:nvSpPr>
        <p:spPr>
          <a:xfrm>
            <a:off x="1097280" y="286603"/>
            <a:ext cx="10058400" cy="1450757"/>
          </a:xfrm>
        </p:spPr>
        <p:txBody>
          <a:bodyPr/>
          <a:lstStyle/>
          <a:p>
            <a:pPr algn="ctr"/>
            <a:r>
              <a:rPr lang="es-ES" kern="0" spc="-120" dirty="0"/>
              <a:t>Instalación y configuración de </a:t>
            </a:r>
            <a:r>
              <a:rPr lang="es-ES" kern="0" spc="-120" dirty="0" smtClean="0"/>
              <a:t>Hibernate</a:t>
            </a:r>
            <a:br>
              <a:rPr lang="es-ES" kern="0" spc="-120" dirty="0" smtClean="0"/>
            </a:br>
            <a:r>
              <a:rPr lang="es-ES" sz="4000" kern="0" spc="-120" dirty="0" smtClean="0"/>
              <a:t>- Clase </a:t>
            </a:r>
            <a:r>
              <a:rPr lang="es-ES" sz="4000" kern="0" spc="-120" dirty="0" err="1" smtClean="0"/>
              <a:t>HibernateUtil</a:t>
            </a:r>
            <a:r>
              <a:rPr lang="es-ES" sz="4000" kern="0" spc="-120" dirty="0" smtClean="0"/>
              <a:t> -</a:t>
            </a:r>
            <a:endParaRPr lang="es-ES" sz="4000" dirty="0"/>
          </a:p>
        </p:txBody>
      </p:sp>
    </p:spTree>
    <p:extLst>
      <p:ext uri="{BB962C8B-B14F-4D97-AF65-F5344CB8AC3E}">
        <p14:creationId xmlns:p14="http://schemas.microsoft.com/office/powerpoint/2010/main" val="285379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12700" algn="ctr">
              <a:lnSpc>
                <a:spcPct val="100000"/>
              </a:lnSpc>
              <a:spcBef>
                <a:spcPts val="1140"/>
              </a:spcBef>
              <a:tabLst>
                <a:tab pos="453390" algn="l"/>
              </a:tabLst>
            </a:pPr>
            <a:r>
              <a:rPr lang="es-ES" dirty="0"/>
              <a:t>Estructura </a:t>
            </a:r>
            <a:r>
              <a:rPr lang="es-ES" spc="225" dirty="0"/>
              <a:t>de</a:t>
            </a:r>
            <a:r>
              <a:rPr lang="es-ES" spc="-60" dirty="0"/>
              <a:t> </a:t>
            </a:r>
            <a:r>
              <a:rPr lang="es-ES" spc="-5" dirty="0"/>
              <a:t>los  </a:t>
            </a:r>
            <a:r>
              <a:rPr lang="es-ES" spc="35" dirty="0"/>
              <a:t>fichero </a:t>
            </a:r>
            <a:r>
              <a:rPr lang="es-ES" spc="225" dirty="0"/>
              <a:t>de</a:t>
            </a:r>
            <a:r>
              <a:rPr lang="es-ES" spc="-65" dirty="0"/>
              <a:t> </a:t>
            </a:r>
            <a:r>
              <a:rPr lang="es-ES" spc="85" dirty="0"/>
              <a:t>mapeo</a:t>
            </a:r>
            <a:endParaRPr lang="es-ES" dirty="0">
              <a:latin typeface="Arial"/>
              <a:cs typeface="Arial"/>
            </a:endParaRPr>
          </a:p>
        </p:txBody>
      </p:sp>
      <p:pic>
        <p:nvPicPr>
          <p:cNvPr id="4" name="Imagen 3"/>
          <p:cNvPicPr>
            <a:picLocks noChangeAspect="1"/>
          </p:cNvPicPr>
          <p:nvPr/>
        </p:nvPicPr>
        <p:blipFill>
          <a:blip r:embed="rId2"/>
          <a:stretch>
            <a:fillRect/>
          </a:stretch>
        </p:blipFill>
        <p:spPr>
          <a:xfrm>
            <a:off x="366596" y="2046286"/>
            <a:ext cx="4820920" cy="4100513"/>
          </a:xfrm>
          <a:prstGeom prst="rect">
            <a:avLst/>
          </a:prstGeom>
        </p:spPr>
      </p:pic>
      <p:pic>
        <p:nvPicPr>
          <p:cNvPr id="6" name="Imagen 5"/>
          <p:cNvPicPr>
            <a:picLocks noChangeAspect="1"/>
          </p:cNvPicPr>
          <p:nvPr/>
        </p:nvPicPr>
        <p:blipFill>
          <a:blip r:embed="rId3"/>
          <a:stretch>
            <a:fillRect/>
          </a:stretch>
        </p:blipFill>
        <p:spPr>
          <a:xfrm>
            <a:off x="5275198" y="1946078"/>
            <a:ext cx="6474709" cy="3891051"/>
          </a:xfrm>
          <a:prstGeom prst="rect">
            <a:avLst/>
          </a:prstGeom>
        </p:spPr>
      </p:pic>
    </p:spTree>
    <p:extLst>
      <p:ext uri="{BB962C8B-B14F-4D97-AF65-F5344CB8AC3E}">
        <p14:creationId xmlns:p14="http://schemas.microsoft.com/office/powerpoint/2010/main" val="3655491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Clases persistentes</a:t>
            </a:r>
            <a:endParaRPr lang="es-ES" dirty="0"/>
          </a:p>
        </p:txBody>
      </p:sp>
      <p:pic>
        <p:nvPicPr>
          <p:cNvPr id="4" name="Marcador de contenido 3"/>
          <p:cNvPicPr>
            <a:picLocks noGrp="1" noChangeAspect="1"/>
          </p:cNvPicPr>
          <p:nvPr>
            <p:ph idx="1"/>
          </p:nvPr>
        </p:nvPicPr>
        <p:blipFill>
          <a:blip r:embed="rId2"/>
          <a:stretch>
            <a:fillRect/>
          </a:stretch>
        </p:blipFill>
        <p:spPr>
          <a:xfrm>
            <a:off x="6445773" y="1896367"/>
            <a:ext cx="5348220" cy="4022725"/>
          </a:xfrm>
          <a:prstGeom prst="rect">
            <a:avLst/>
          </a:prstGeom>
        </p:spPr>
      </p:pic>
      <p:sp>
        <p:nvSpPr>
          <p:cNvPr id="5" name="Rectángulo 4"/>
          <p:cNvSpPr/>
          <p:nvPr/>
        </p:nvSpPr>
        <p:spPr>
          <a:xfrm>
            <a:off x="426182" y="2217704"/>
            <a:ext cx="5700298" cy="2667397"/>
          </a:xfrm>
          <a:prstGeom prst="rect">
            <a:avLst/>
          </a:prstGeom>
        </p:spPr>
        <p:txBody>
          <a:bodyPr wrap="square">
            <a:spAutoFit/>
          </a:bodyPr>
          <a:lstStyle/>
          <a:p>
            <a:pPr marL="91440" marR="508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s-ES" sz="2000" dirty="0">
                <a:solidFill>
                  <a:schemeClr val="tx1">
                    <a:lumMod val="75000"/>
                    <a:lumOff val="25000"/>
                  </a:schemeClr>
                </a:solidFill>
              </a:rPr>
              <a:t>Una </a:t>
            </a:r>
            <a:r>
              <a:rPr lang="es-ES" sz="2000" b="1" dirty="0">
                <a:solidFill>
                  <a:schemeClr val="tx1">
                    <a:lumMod val="75000"/>
                    <a:lumOff val="25000"/>
                  </a:schemeClr>
                </a:solidFill>
              </a:rPr>
              <a:t>clase persistente equivale a una tabla </a:t>
            </a:r>
            <a:r>
              <a:rPr lang="es-ES" sz="2000" dirty="0">
                <a:solidFill>
                  <a:schemeClr val="tx1">
                    <a:lumMod val="75000"/>
                    <a:lumOff val="25000"/>
                  </a:schemeClr>
                </a:solidFill>
              </a:rPr>
              <a:t>en una base de datos y </a:t>
            </a:r>
            <a:r>
              <a:rPr lang="es-ES" sz="2000" b="1" dirty="0">
                <a:solidFill>
                  <a:schemeClr val="tx1">
                    <a:lumMod val="75000"/>
                    <a:lumOff val="25000"/>
                  </a:schemeClr>
                </a:solidFill>
              </a:rPr>
              <a:t>un registro o fila es un  objeto </a:t>
            </a:r>
            <a:r>
              <a:rPr lang="es-ES" sz="2000" dirty="0">
                <a:solidFill>
                  <a:schemeClr val="tx1">
                    <a:lumMod val="75000"/>
                    <a:lumOff val="25000"/>
                  </a:schemeClr>
                </a:solidFill>
              </a:rPr>
              <a:t>persistente de esa clase</a:t>
            </a:r>
            <a:r>
              <a:rPr lang="es-ES" sz="2000" dirty="0" smtClean="0">
                <a:solidFill>
                  <a:schemeClr val="tx1">
                    <a:lumMod val="75000"/>
                    <a:lumOff val="25000"/>
                  </a:schemeClr>
                </a:solidFill>
              </a:rPr>
              <a:t>.</a:t>
            </a:r>
            <a:endParaRPr lang="es-ES" sz="2000" dirty="0">
              <a:solidFill>
                <a:schemeClr val="tx1">
                  <a:lumMod val="75000"/>
                  <a:lumOff val="25000"/>
                </a:schemeClr>
              </a:solidFill>
            </a:endParaRPr>
          </a:p>
          <a:p>
            <a:pPr marL="91440" marR="508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s-ES" sz="2000" dirty="0">
                <a:solidFill>
                  <a:schemeClr val="tx1">
                    <a:lumMod val="75000"/>
                    <a:lumOff val="25000"/>
                  </a:schemeClr>
                </a:solidFill>
              </a:rPr>
              <a:t>A clases Empleados.java y Departamentos.java que hemos generado se les llama </a:t>
            </a:r>
            <a:r>
              <a:rPr lang="es-ES" sz="2000" b="1" dirty="0">
                <a:solidFill>
                  <a:schemeClr val="tx1">
                    <a:lumMod val="75000"/>
                    <a:lumOff val="25000"/>
                  </a:schemeClr>
                </a:solidFill>
              </a:rPr>
              <a:t>clases persistentes </a:t>
            </a:r>
            <a:r>
              <a:rPr lang="es-ES" sz="2000" dirty="0">
                <a:solidFill>
                  <a:schemeClr val="tx1">
                    <a:lumMod val="75000"/>
                    <a:lumOff val="25000"/>
                  </a:schemeClr>
                </a:solidFill>
              </a:rPr>
              <a:t>y deben implementar la interfaz </a:t>
            </a:r>
            <a:r>
              <a:rPr lang="es-ES" sz="2000" dirty="0" err="1">
                <a:solidFill>
                  <a:schemeClr val="tx1">
                    <a:lumMod val="75000"/>
                    <a:lumOff val="25000"/>
                  </a:schemeClr>
                </a:solidFill>
              </a:rPr>
              <a:t>Serializable</a:t>
            </a:r>
            <a:r>
              <a:rPr lang="es-ES" sz="2000" dirty="0" smtClean="0">
                <a:solidFill>
                  <a:schemeClr val="tx1">
                    <a:lumMod val="75000"/>
                    <a:lumOff val="25000"/>
                  </a:schemeClr>
                </a:solidFill>
              </a:rPr>
              <a:t>.</a:t>
            </a:r>
            <a:endParaRPr lang="es-ES" sz="2000" dirty="0">
              <a:solidFill>
                <a:schemeClr val="tx1">
                  <a:lumMod val="75000"/>
                  <a:lumOff val="25000"/>
                </a:schemeClr>
              </a:solidFill>
            </a:endParaRPr>
          </a:p>
          <a:p>
            <a:pPr marL="91440" marR="508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s-ES" sz="2000" dirty="0">
                <a:solidFill>
                  <a:schemeClr val="tx1">
                    <a:lumMod val="75000"/>
                    <a:lumOff val="25000"/>
                  </a:schemeClr>
                </a:solidFill>
              </a:rPr>
              <a:t>Para más información ver las clases Empleados.java y Departamentos.java que hemos generado.</a:t>
            </a:r>
          </a:p>
        </p:txBody>
      </p:sp>
    </p:spTree>
    <p:extLst>
      <p:ext uri="{BB962C8B-B14F-4D97-AF65-F5344CB8AC3E}">
        <p14:creationId xmlns:p14="http://schemas.microsoft.com/office/powerpoint/2010/main" val="3731212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49680" y="263639"/>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gn="ctr">
              <a:spcBef>
                <a:spcPts val="100"/>
              </a:spcBef>
            </a:pPr>
            <a:r>
              <a:rPr lang="es-ES" kern="0" spc="-60" dirty="0" smtClean="0"/>
              <a:t>Sesiones </a:t>
            </a:r>
            <a:r>
              <a:rPr lang="es-ES" kern="0" dirty="0" smtClean="0"/>
              <a:t>y</a:t>
            </a:r>
            <a:r>
              <a:rPr lang="es-ES" kern="0" spc="-20" dirty="0" smtClean="0"/>
              <a:t> </a:t>
            </a:r>
            <a:r>
              <a:rPr lang="es-ES" kern="0" spc="60" dirty="0" smtClean="0"/>
              <a:t>objetos </a:t>
            </a:r>
            <a:r>
              <a:rPr lang="es-ES" kern="0" spc="40" dirty="0" smtClean="0"/>
              <a:t>Hibernate</a:t>
            </a:r>
            <a:endParaRPr lang="es-ES" sz="6000" kern="0" dirty="0"/>
          </a:p>
        </p:txBody>
      </p:sp>
      <p:sp>
        <p:nvSpPr>
          <p:cNvPr id="5" name="Rectángulo 4"/>
          <p:cNvSpPr/>
          <p:nvPr/>
        </p:nvSpPr>
        <p:spPr>
          <a:xfrm>
            <a:off x="1011686" y="1852182"/>
            <a:ext cx="10296394" cy="4264757"/>
          </a:xfrm>
          <a:prstGeom prst="rect">
            <a:avLst/>
          </a:prstGeom>
        </p:spPr>
        <p:txBody>
          <a:bodyPr wrap="square">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s-ES_tradnl" sz="2000" dirty="0" smtClean="0">
                <a:solidFill>
                  <a:schemeClr val="tx1">
                    <a:lumMod val="75000"/>
                    <a:lumOff val="25000"/>
                  </a:schemeClr>
                </a:solidFill>
              </a:rPr>
              <a:t>Para poder utilizar los mecanismos de persistencia de Hibernate se debe inicializar el entorno Hibernate  y obtener un objeto </a:t>
            </a:r>
            <a:r>
              <a:rPr lang="es-ES_tradnl" sz="2000" dirty="0" err="1" smtClean="0">
                <a:solidFill>
                  <a:schemeClr val="tx1">
                    <a:lumMod val="75000"/>
                    <a:lumOff val="25000"/>
                  </a:schemeClr>
                </a:solidFill>
              </a:rPr>
              <a:t>Session</a:t>
            </a:r>
            <a:r>
              <a:rPr lang="es-ES_tradnl" sz="2000" dirty="0" smtClean="0">
                <a:solidFill>
                  <a:schemeClr val="tx1">
                    <a:lumMod val="75000"/>
                    <a:lumOff val="25000"/>
                  </a:schemeClr>
                </a:solidFill>
              </a:rPr>
              <a:t> utilizando la clase </a:t>
            </a:r>
            <a:r>
              <a:rPr lang="es-ES_tradnl" sz="2000" b="1" dirty="0" smtClean="0"/>
              <a:t>SessionFactory. </a:t>
            </a:r>
            <a:r>
              <a:rPr lang="es-ES_tradnl" sz="2000" dirty="0" smtClean="0"/>
              <a:t>En este proceso podemos diferenciar 3 partes:</a:t>
            </a:r>
          </a:p>
          <a:p>
            <a:pPr marL="548640" lvl="1" indent="-91440" algn="just" defTabSz="914400">
              <a:lnSpc>
                <a:spcPct val="90000"/>
              </a:lnSpc>
              <a:spcBef>
                <a:spcPts val="600"/>
              </a:spcBef>
              <a:spcAft>
                <a:spcPts val="200"/>
              </a:spcAft>
              <a:buClr>
                <a:schemeClr val="accent1"/>
              </a:buClr>
              <a:buSzPct val="100000"/>
              <a:buFont typeface="Wingdings" panose="05000000000000000000" pitchFamily="2" charset="2"/>
              <a:buChar char="§"/>
            </a:pPr>
            <a:r>
              <a:rPr lang="es-ES_tradnl" dirty="0" smtClean="0">
                <a:solidFill>
                  <a:schemeClr val="tx1">
                    <a:lumMod val="75000"/>
                    <a:lumOff val="25000"/>
                  </a:schemeClr>
                </a:solidFill>
              </a:rPr>
              <a:t>La parte del código en la que se carga el fichero de configuración hibernate.cfg.xml </a:t>
            </a:r>
            <a:r>
              <a:rPr lang="es-ES_tradnl" sz="1400" dirty="0" smtClean="0">
                <a:solidFill>
                  <a:schemeClr val="tx1">
                    <a:lumMod val="75000"/>
                    <a:lumOff val="25000"/>
                  </a:schemeClr>
                </a:solidFill>
              </a:rPr>
              <a:t>(va en el HibernateUtil) </a:t>
            </a:r>
          </a:p>
          <a:p>
            <a:pPr lvl="2"/>
            <a:r>
              <a:rPr lang="es-ES_tradnl" sz="1600" dirty="0" smtClean="0">
                <a:solidFill>
                  <a:srgbClr val="931A68"/>
                </a:solidFill>
                <a:latin typeface="Courier New"/>
                <a:cs typeface="Courier New"/>
              </a:rPr>
              <a:t>	</a:t>
            </a:r>
            <a:r>
              <a:rPr lang="es-ES_tradnl" sz="1400" dirty="0" smtClean="0">
                <a:solidFill>
                  <a:srgbClr val="931A68"/>
                </a:solidFill>
                <a:latin typeface="Courier New"/>
                <a:cs typeface="Courier New"/>
              </a:rPr>
              <a:t>// </a:t>
            </a:r>
            <a:r>
              <a:rPr lang="es-ES_tradnl" sz="1400" dirty="0">
                <a:solidFill>
                  <a:srgbClr val="931A68"/>
                </a:solidFill>
                <a:latin typeface="Courier New"/>
                <a:cs typeface="Courier New"/>
              </a:rPr>
              <a:t>Inicializa el entorno Hibernate</a:t>
            </a:r>
          </a:p>
          <a:p>
            <a:pPr lvl="2">
              <a:spcBef>
                <a:spcPts val="40"/>
              </a:spcBef>
            </a:pPr>
            <a:r>
              <a:rPr lang="es-ES_tradnl" sz="1400" dirty="0" smtClean="0">
                <a:solidFill>
                  <a:srgbClr val="931A68"/>
                </a:solidFill>
                <a:latin typeface="Courier New"/>
                <a:cs typeface="Courier New"/>
              </a:rPr>
              <a:t>	// </a:t>
            </a:r>
            <a:r>
              <a:rPr lang="es-ES_tradnl" sz="1400" dirty="0">
                <a:solidFill>
                  <a:srgbClr val="931A68"/>
                </a:solidFill>
                <a:latin typeface="Courier New"/>
                <a:cs typeface="Courier New"/>
              </a:rPr>
              <a:t>Carga el fichero de configuración hibernate.cfg.xml</a:t>
            </a:r>
            <a:endParaRPr lang="es-ES" sz="1400" dirty="0">
              <a:solidFill>
                <a:srgbClr val="931A68"/>
              </a:solidFill>
              <a:latin typeface="Courier New"/>
              <a:cs typeface="Courier New"/>
            </a:endParaRPr>
          </a:p>
          <a:p>
            <a:pPr lvl="2">
              <a:spcBef>
                <a:spcPts val="40"/>
              </a:spcBef>
            </a:pPr>
            <a:r>
              <a:rPr lang="es-ES" sz="1400" dirty="0" smtClean="0">
                <a:solidFill>
                  <a:srgbClr val="931A68"/>
                </a:solidFill>
                <a:latin typeface="Courier New"/>
                <a:cs typeface="Courier New"/>
              </a:rPr>
              <a:t>	Configuration </a:t>
            </a:r>
            <a:r>
              <a:rPr lang="es-ES" sz="1400" dirty="0" err="1">
                <a:solidFill>
                  <a:srgbClr val="931A68"/>
                </a:solidFill>
                <a:latin typeface="Courier New"/>
                <a:cs typeface="Courier New"/>
              </a:rPr>
              <a:t>cfg</a:t>
            </a:r>
            <a:r>
              <a:rPr lang="es-ES" sz="1400" dirty="0">
                <a:solidFill>
                  <a:srgbClr val="931A68"/>
                </a:solidFill>
                <a:latin typeface="Courier New"/>
                <a:cs typeface="Courier New"/>
              </a:rPr>
              <a:t> =	new Configuration().configure</a:t>
            </a:r>
            <a:r>
              <a:rPr lang="es-ES" sz="1400" dirty="0" smtClean="0">
                <a:solidFill>
                  <a:srgbClr val="931A68"/>
                </a:solidFill>
                <a:latin typeface="Courier New"/>
                <a:cs typeface="Courier New"/>
              </a:rPr>
              <a:t>();</a:t>
            </a:r>
            <a:endParaRPr lang="es-ES_tradnl" sz="1400" dirty="0" smtClean="0">
              <a:solidFill>
                <a:schemeClr val="tx1">
                  <a:lumMod val="75000"/>
                  <a:lumOff val="25000"/>
                </a:schemeClr>
              </a:solidFill>
            </a:endParaRPr>
          </a:p>
          <a:p>
            <a:pPr marL="548640" lvl="1" indent="-91440" algn="just" defTabSz="914400">
              <a:lnSpc>
                <a:spcPct val="90000"/>
              </a:lnSpc>
              <a:spcBef>
                <a:spcPts val="1200"/>
              </a:spcBef>
              <a:spcAft>
                <a:spcPts val="600"/>
              </a:spcAft>
              <a:buClr>
                <a:schemeClr val="accent1"/>
              </a:buClr>
              <a:buSzPct val="100000"/>
              <a:buFont typeface="Wingdings" panose="05000000000000000000" pitchFamily="2" charset="2"/>
              <a:buChar char="§"/>
            </a:pPr>
            <a:r>
              <a:rPr lang="es-ES_tradnl" dirty="0" smtClean="0">
                <a:solidFill>
                  <a:schemeClr val="tx1">
                    <a:lumMod val="75000"/>
                    <a:lumOff val="25000"/>
                  </a:schemeClr>
                </a:solidFill>
              </a:rPr>
              <a:t>La parte del código en el que se crea el SessionFactory (Recordad que debe haber un SessionFactory por cada almacén (base) de datos </a:t>
            </a:r>
            <a:r>
              <a:rPr lang="es-ES_tradnl" sz="1400" dirty="0">
                <a:solidFill>
                  <a:schemeClr val="tx1">
                    <a:lumMod val="75000"/>
                    <a:lumOff val="25000"/>
                  </a:schemeClr>
                </a:solidFill>
              </a:rPr>
              <a:t>(va en el </a:t>
            </a:r>
            <a:r>
              <a:rPr lang="es-ES_tradnl" sz="1400" dirty="0" err="1">
                <a:solidFill>
                  <a:schemeClr val="tx1">
                    <a:lumMod val="75000"/>
                    <a:lumOff val="25000"/>
                  </a:schemeClr>
                </a:solidFill>
              </a:rPr>
              <a:t>HibernateUtil</a:t>
            </a:r>
            <a:r>
              <a:rPr lang="es-ES_tradnl" sz="1400" dirty="0" smtClean="0">
                <a:solidFill>
                  <a:schemeClr val="tx1">
                    <a:lumMod val="75000"/>
                    <a:lumOff val="25000"/>
                  </a:schemeClr>
                </a:solidFill>
              </a:rPr>
              <a:t>)</a:t>
            </a:r>
            <a:r>
              <a:rPr lang="es-ES_tradnl" dirty="0" smtClean="0">
                <a:solidFill>
                  <a:schemeClr val="tx1">
                    <a:lumMod val="75000"/>
                    <a:lumOff val="25000"/>
                  </a:schemeClr>
                </a:solidFill>
              </a:rPr>
              <a:t>).</a:t>
            </a:r>
            <a:endParaRPr lang="es-ES" dirty="0">
              <a:solidFill>
                <a:srgbClr val="931A68"/>
              </a:solidFill>
              <a:latin typeface="Courier New"/>
              <a:cs typeface="Courier New"/>
            </a:endParaRPr>
          </a:p>
          <a:p>
            <a:pPr lvl="3">
              <a:spcBef>
                <a:spcPts val="40"/>
              </a:spcBef>
            </a:pPr>
            <a:r>
              <a:rPr lang="es-ES_tradnl" sz="1400" dirty="0">
                <a:solidFill>
                  <a:srgbClr val="931A68"/>
                </a:solidFill>
                <a:latin typeface="Courier New"/>
                <a:cs typeface="Courier New"/>
              </a:rPr>
              <a:t>// Crea el ejemplar de SessionFactory</a:t>
            </a:r>
          </a:p>
          <a:p>
            <a:pPr lvl="3">
              <a:spcBef>
                <a:spcPts val="40"/>
              </a:spcBef>
            </a:pPr>
            <a:r>
              <a:rPr lang="es-ES_tradnl" sz="1400" dirty="0">
                <a:solidFill>
                  <a:srgbClr val="931A68"/>
                </a:solidFill>
                <a:latin typeface="Courier New"/>
                <a:cs typeface="Courier New"/>
              </a:rPr>
              <a:t>SessionFactory </a:t>
            </a:r>
            <a:r>
              <a:rPr lang="es-ES_tradnl" sz="1400" dirty="0" err="1">
                <a:solidFill>
                  <a:srgbClr val="931A68"/>
                </a:solidFill>
                <a:latin typeface="Courier New"/>
                <a:cs typeface="Courier New"/>
              </a:rPr>
              <a:t>sessionFactory</a:t>
            </a:r>
            <a:r>
              <a:rPr lang="es-ES_tradnl" sz="1400" dirty="0">
                <a:solidFill>
                  <a:srgbClr val="931A68"/>
                </a:solidFill>
                <a:latin typeface="Courier New"/>
                <a:cs typeface="Courier New"/>
              </a:rPr>
              <a:t> = </a:t>
            </a:r>
            <a:r>
              <a:rPr lang="es-ES_tradnl" sz="1400" dirty="0" err="1">
                <a:solidFill>
                  <a:srgbClr val="931A68"/>
                </a:solidFill>
                <a:latin typeface="Courier New"/>
                <a:cs typeface="Courier New"/>
              </a:rPr>
              <a:t>cfg</a:t>
            </a:r>
            <a:r>
              <a:rPr lang="es-ES_tradnl" sz="1400" dirty="0">
                <a:solidFill>
                  <a:srgbClr val="931A68"/>
                </a:solidFill>
                <a:latin typeface="Courier New"/>
                <a:cs typeface="Courier New"/>
              </a:rPr>
              <a:t>.</a:t>
            </a:r>
            <a:r>
              <a:rPr lang="es-ES" sz="1400" dirty="0" err="1">
                <a:solidFill>
                  <a:srgbClr val="931A68"/>
                </a:solidFill>
                <a:latin typeface="Courier New"/>
                <a:cs typeface="Courier New"/>
              </a:rPr>
              <a:t>buildSessionFactory</a:t>
            </a:r>
            <a:r>
              <a:rPr lang="es-ES" sz="1400" dirty="0">
                <a:solidFill>
                  <a:srgbClr val="931A68"/>
                </a:solidFill>
                <a:latin typeface="Courier New"/>
                <a:cs typeface="Courier New"/>
              </a:rPr>
              <a:t>(</a:t>
            </a:r>
          </a:p>
          <a:p>
            <a:pPr lvl="3">
              <a:spcBef>
                <a:spcPts val="40"/>
              </a:spcBef>
            </a:pPr>
            <a:r>
              <a:rPr lang="es-ES" sz="1400" dirty="0">
                <a:solidFill>
                  <a:srgbClr val="931A68"/>
                </a:solidFill>
                <a:latin typeface="Courier New"/>
                <a:cs typeface="Courier New"/>
              </a:rPr>
              <a:t>	new </a:t>
            </a:r>
            <a:r>
              <a:rPr lang="es-ES" sz="1400" dirty="0" err="1">
                <a:solidFill>
                  <a:srgbClr val="931A68"/>
                </a:solidFill>
                <a:latin typeface="Courier New"/>
                <a:cs typeface="Courier New"/>
              </a:rPr>
              <a:t>StandardServiceRegistryBuilder</a:t>
            </a:r>
            <a:r>
              <a:rPr lang="es-ES" sz="1400" dirty="0">
                <a:solidFill>
                  <a:srgbClr val="931A68"/>
                </a:solidFill>
                <a:latin typeface="Courier New"/>
                <a:cs typeface="Courier New"/>
              </a:rPr>
              <a:t>().configure().</a:t>
            </a:r>
            <a:r>
              <a:rPr lang="es-ES" sz="1400" dirty="0" err="1">
                <a:solidFill>
                  <a:srgbClr val="931A68"/>
                </a:solidFill>
                <a:latin typeface="Courier New"/>
                <a:cs typeface="Courier New"/>
              </a:rPr>
              <a:t>build</a:t>
            </a:r>
            <a:r>
              <a:rPr lang="es-ES" sz="1400" dirty="0">
                <a:solidFill>
                  <a:srgbClr val="931A68"/>
                </a:solidFill>
                <a:latin typeface="Courier New"/>
                <a:cs typeface="Courier New"/>
              </a:rPr>
              <a:t>() </a:t>
            </a:r>
            <a:r>
              <a:rPr lang="es-ES" sz="1400" dirty="0" smtClean="0">
                <a:solidFill>
                  <a:srgbClr val="931A68"/>
                </a:solidFill>
                <a:latin typeface="Courier New"/>
                <a:cs typeface="Courier New"/>
              </a:rPr>
              <a:t>);</a:t>
            </a:r>
          </a:p>
          <a:p>
            <a:pPr marL="548640" lvl="1" indent="-91440" algn="just" defTabSz="914400">
              <a:lnSpc>
                <a:spcPct val="90000"/>
              </a:lnSpc>
              <a:spcBef>
                <a:spcPts val="1200"/>
              </a:spcBef>
              <a:spcAft>
                <a:spcPts val="600"/>
              </a:spcAft>
              <a:buClr>
                <a:schemeClr val="accent1"/>
              </a:buClr>
              <a:buSzPct val="100000"/>
              <a:buFont typeface="Wingdings" panose="05000000000000000000" pitchFamily="2" charset="2"/>
              <a:buChar char="§"/>
            </a:pPr>
            <a:r>
              <a:rPr lang="es-ES_tradnl" dirty="0">
                <a:solidFill>
                  <a:schemeClr val="tx1">
                    <a:lumMod val="75000"/>
                    <a:lumOff val="25000"/>
                  </a:schemeClr>
                </a:solidFill>
              </a:rPr>
              <a:t>La parte del código en el que se obtiene una </a:t>
            </a:r>
            <a:r>
              <a:rPr lang="es-ES_tradnl" dirty="0" err="1">
                <a:solidFill>
                  <a:schemeClr val="tx1">
                    <a:lumMod val="75000"/>
                    <a:lumOff val="25000"/>
                  </a:schemeClr>
                </a:solidFill>
              </a:rPr>
              <a:t>session</a:t>
            </a:r>
            <a:r>
              <a:rPr lang="es-ES_tradnl" dirty="0">
                <a:solidFill>
                  <a:schemeClr val="tx1">
                    <a:lumMod val="75000"/>
                    <a:lumOff val="25000"/>
                  </a:schemeClr>
                </a:solidFill>
              </a:rPr>
              <a:t> del </a:t>
            </a:r>
            <a:r>
              <a:rPr lang="es-ES_tradnl" dirty="0" smtClean="0">
                <a:solidFill>
                  <a:schemeClr val="tx1">
                    <a:lumMod val="75000"/>
                    <a:lumOff val="25000"/>
                  </a:schemeClr>
                </a:solidFill>
              </a:rPr>
              <a:t>SessionFactory </a:t>
            </a:r>
            <a:r>
              <a:rPr lang="es-ES_tradnl" sz="1400" dirty="0">
                <a:solidFill>
                  <a:schemeClr val="tx1">
                    <a:lumMod val="75000"/>
                    <a:lumOff val="25000"/>
                  </a:schemeClr>
                </a:solidFill>
              </a:rPr>
              <a:t>(va en el </a:t>
            </a:r>
            <a:r>
              <a:rPr lang="es-ES_tradnl" sz="1400" dirty="0" smtClean="0">
                <a:solidFill>
                  <a:schemeClr val="tx1">
                    <a:lumMod val="75000"/>
                    <a:lumOff val="25000"/>
                  </a:schemeClr>
                </a:solidFill>
              </a:rPr>
              <a:t>programa del desarrollador).</a:t>
            </a:r>
            <a:endParaRPr lang="es-ES" sz="1400" dirty="0">
              <a:solidFill>
                <a:srgbClr val="931A68"/>
              </a:solidFill>
              <a:latin typeface="Courier New"/>
              <a:cs typeface="Courier New"/>
            </a:endParaRPr>
          </a:p>
          <a:p>
            <a:pPr lvl="3">
              <a:spcBef>
                <a:spcPts val="40"/>
              </a:spcBef>
            </a:pPr>
            <a:r>
              <a:rPr lang="es-ES_tradnl" sz="1400" dirty="0">
                <a:solidFill>
                  <a:srgbClr val="931A68"/>
                </a:solidFill>
                <a:latin typeface="Courier New"/>
                <a:cs typeface="Courier New"/>
              </a:rPr>
              <a:t>// Obtiene un objeto </a:t>
            </a:r>
            <a:r>
              <a:rPr lang="es-ES_tradnl" sz="1400" dirty="0" err="1">
                <a:solidFill>
                  <a:srgbClr val="931A68"/>
                </a:solidFill>
                <a:latin typeface="Courier New"/>
                <a:cs typeface="Courier New"/>
              </a:rPr>
              <a:t>Session</a:t>
            </a:r>
            <a:endParaRPr lang="es-ES" sz="1400" dirty="0">
              <a:solidFill>
                <a:srgbClr val="931A68"/>
              </a:solidFill>
              <a:latin typeface="Courier New"/>
              <a:cs typeface="Courier New"/>
            </a:endParaRPr>
          </a:p>
          <a:p>
            <a:pPr lvl="3">
              <a:spcBef>
                <a:spcPts val="40"/>
              </a:spcBef>
            </a:pPr>
            <a:r>
              <a:rPr lang="es-ES" sz="1400" dirty="0" err="1">
                <a:solidFill>
                  <a:srgbClr val="931A68"/>
                </a:solidFill>
                <a:latin typeface="Courier New"/>
                <a:cs typeface="Courier New"/>
              </a:rPr>
              <a:t>Session</a:t>
            </a:r>
            <a:r>
              <a:rPr lang="es-ES" sz="1400" dirty="0">
                <a:solidFill>
                  <a:srgbClr val="931A68"/>
                </a:solidFill>
                <a:latin typeface="Courier New"/>
                <a:cs typeface="Courier New"/>
              </a:rPr>
              <a:t> </a:t>
            </a:r>
            <a:r>
              <a:rPr lang="es-ES" sz="1400" dirty="0" err="1">
                <a:solidFill>
                  <a:srgbClr val="931A68"/>
                </a:solidFill>
                <a:latin typeface="Courier New"/>
                <a:cs typeface="Courier New"/>
              </a:rPr>
              <a:t>session</a:t>
            </a:r>
            <a:r>
              <a:rPr lang="es-ES" sz="1400" dirty="0">
                <a:solidFill>
                  <a:srgbClr val="931A68"/>
                </a:solidFill>
                <a:latin typeface="Courier New"/>
                <a:cs typeface="Courier New"/>
              </a:rPr>
              <a:t> = </a:t>
            </a:r>
            <a:r>
              <a:rPr lang="es-ES" sz="1400" dirty="0" err="1">
                <a:solidFill>
                  <a:srgbClr val="931A68"/>
                </a:solidFill>
                <a:latin typeface="Courier New"/>
                <a:cs typeface="Courier New"/>
              </a:rPr>
              <a:t>sessionFactory.openSession</a:t>
            </a:r>
            <a:r>
              <a:rPr lang="es-ES" sz="1400" dirty="0">
                <a:solidFill>
                  <a:srgbClr val="931A68"/>
                </a:solidFill>
                <a:latin typeface="Courier New"/>
                <a:cs typeface="Courier New"/>
              </a:rPr>
              <a:t>();</a:t>
            </a:r>
          </a:p>
        </p:txBody>
      </p:sp>
    </p:spTree>
    <p:extLst>
      <p:ext uri="{BB962C8B-B14F-4D97-AF65-F5344CB8AC3E}">
        <p14:creationId xmlns:p14="http://schemas.microsoft.com/office/powerpoint/2010/main" val="1207641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12700" algn="ctr">
              <a:spcBef>
                <a:spcPts val="100"/>
              </a:spcBef>
            </a:pPr>
            <a:r>
              <a:rPr lang="es-ES" kern="0" spc="-60" dirty="0"/>
              <a:t>Sesiones </a:t>
            </a:r>
            <a:r>
              <a:rPr lang="es-ES" kern="0" dirty="0"/>
              <a:t>y</a:t>
            </a:r>
            <a:r>
              <a:rPr lang="es-ES" kern="0" spc="-20" dirty="0"/>
              <a:t> </a:t>
            </a:r>
            <a:r>
              <a:rPr lang="es-ES" kern="0" spc="60" dirty="0"/>
              <a:t>objetos </a:t>
            </a:r>
            <a:r>
              <a:rPr lang="es-ES" kern="0" spc="40" dirty="0"/>
              <a:t>Hibernate</a:t>
            </a:r>
            <a:br>
              <a:rPr lang="es-ES" kern="0" spc="40" dirty="0"/>
            </a:br>
            <a:r>
              <a:rPr lang="es-ES" sz="4000" kern="0" spc="40" dirty="0"/>
              <a:t>- </a:t>
            </a:r>
            <a:r>
              <a:rPr lang="es-ES_tradnl" sz="4000" spc="-5" dirty="0"/>
              <a:t>Transacciones</a:t>
            </a:r>
            <a:r>
              <a:rPr lang="es-ES" sz="4000" kern="0" spc="-5" dirty="0"/>
              <a:t> -</a:t>
            </a:r>
            <a:endParaRPr lang="es-ES" sz="4000" kern="0" dirty="0"/>
          </a:p>
        </p:txBody>
      </p:sp>
      <p:sp>
        <p:nvSpPr>
          <p:cNvPr id="3" name="Marcador de contenido 2"/>
          <p:cNvSpPr>
            <a:spLocks noGrp="1"/>
          </p:cNvSpPr>
          <p:nvPr>
            <p:ph idx="1"/>
          </p:nvPr>
        </p:nvSpPr>
        <p:spPr>
          <a:xfrm>
            <a:off x="1097280" y="1812516"/>
            <a:ext cx="10058400" cy="4663440"/>
          </a:xfrm>
        </p:spPr>
        <p:txBody>
          <a:bodyPr>
            <a:normAutofit fontScale="25000" lnSpcReduction="20000"/>
          </a:bodyPr>
          <a:lstStyle/>
          <a:p>
            <a:pPr marR="5080" algn="just">
              <a:lnSpc>
                <a:spcPct val="110000"/>
              </a:lnSpc>
              <a:spcBef>
                <a:spcPts val="0"/>
              </a:spcBef>
              <a:spcAft>
                <a:spcPts val="1200"/>
              </a:spcAft>
              <a:buFont typeface="Wingdings" panose="05000000000000000000" pitchFamily="2" charset="2"/>
              <a:buChar char="§"/>
            </a:pPr>
            <a:r>
              <a:rPr lang="es-ES_tradnl" sz="8000" b="1" dirty="0" smtClean="0"/>
              <a:t>Al </a:t>
            </a:r>
            <a:r>
              <a:rPr lang="es-ES_tradnl" sz="8000" b="1" dirty="0"/>
              <a:t>crear la </a:t>
            </a:r>
            <a:r>
              <a:rPr lang="es-ES_tradnl" sz="8000" b="1" dirty="0" err="1"/>
              <a:t>session</a:t>
            </a:r>
            <a:r>
              <a:rPr lang="es-ES_tradnl" sz="8000" b="1" dirty="0"/>
              <a:t> </a:t>
            </a:r>
            <a:r>
              <a:rPr lang="es-ES_tradnl" sz="8000" dirty="0"/>
              <a:t>se </a:t>
            </a:r>
            <a:r>
              <a:rPr lang="es-ES_tradnl" sz="8000" b="1" dirty="0"/>
              <a:t>crea la transacción </a:t>
            </a:r>
            <a:r>
              <a:rPr lang="es-ES_tradnl" sz="8000" dirty="0"/>
              <a:t>para dicha </a:t>
            </a:r>
            <a:r>
              <a:rPr lang="es-ES_tradnl" sz="8000" dirty="0" smtClean="0"/>
              <a:t>sesión.</a:t>
            </a:r>
          </a:p>
          <a:p>
            <a:pPr marR="5080" algn="just">
              <a:lnSpc>
                <a:spcPct val="110000"/>
              </a:lnSpc>
              <a:spcBef>
                <a:spcPts val="0"/>
              </a:spcBef>
              <a:spcAft>
                <a:spcPts val="1200"/>
              </a:spcAft>
              <a:buFont typeface="Wingdings" panose="05000000000000000000" pitchFamily="2" charset="2"/>
              <a:buChar char="§"/>
            </a:pPr>
            <a:r>
              <a:rPr lang="es-ES_tradnl" sz="8000" dirty="0" smtClean="0"/>
              <a:t>Las transacciones son obligatorias cuando se </a:t>
            </a:r>
            <a:r>
              <a:rPr lang="es-ES_tradnl" sz="8000" b="1" dirty="0" smtClean="0"/>
              <a:t>inserte, modifique o elimine </a:t>
            </a:r>
            <a:r>
              <a:rPr lang="es-ES_tradnl" sz="8000" dirty="0" smtClean="0"/>
              <a:t>algún dato de la BBDD</a:t>
            </a:r>
          </a:p>
          <a:p>
            <a:pPr marR="5080" algn="just">
              <a:lnSpc>
                <a:spcPct val="110000"/>
              </a:lnSpc>
              <a:spcBef>
                <a:spcPts val="0"/>
              </a:spcBef>
              <a:spcAft>
                <a:spcPts val="1200"/>
              </a:spcAft>
              <a:buFont typeface="Wingdings" panose="05000000000000000000" pitchFamily="2" charset="2"/>
              <a:buChar char="§"/>
            </a:pPr>
            <a:r>
              <a:rPr lang="es-ES_tradnl" sz="8000" b="1" dirty="0" smtClean="0"/>
              <a:t>Se </a:t>
            </a:r>
            <a:r>
              <a:rPr lang="es-ES_tradnl" sz="8000" b="1" dirty="0"/>
              <a:t>deben cerrar las sesiones </a:t>
            </a:r>
            <a:r>
              <a:rPr lang="es-ES_tradnl" sz="8000" dirty="0"/>
              <a:t>cuando se haya completado todo el trabajo de una </a:t>
            </a:r>
            <a:r>
              <a:rPr lang="es-ES_tradnl" sz="8000" dirty="0" smtClean="0"/>
              <a:t>transacción.</a:t>
            </a:r>
          </a:p>
          <a:p>
            <a:pPr marR="5080" algn="just">
              <a:lnSpc>
                <a:spcPct val="110000"/>
              </a:lnSpc>
              <a:spcBef>
                <a:spcPts val="0"/>
              </a:spcBef>
              <a:buFont typeface="Wingdings" panose="05000000000000000000" pitchFamily="2" charset="2"/>
              <a:buChar char="§"/>
            </a:pPr>
            <a:r>
              <a:rPr lang="es-ES_tradnl" sz="8000" dirty="0" smtClean="0"/>
              <a:t>Métodos:</a:t>
            </a:r>
          </a:p>
          <a:p>
            <a:pPr marR="5080" lvl="1" algn="just">
              <a:lnSpc>
                <a:spcPct val="110000"/>
              </a:lnSpc>
              <a:spcBef>
                <a:spcPts val="0"/>
              </a:spcBef>
              <a:spcAft>
                <a:spcPts val="0"/>
              </a:spcAft>
              <a:buFont typeface="Wingdings" panose="05000000000000000000" pitchFamily="2" charset="2"/>
              <a:buChar char="§"/>
            </a:pPr>
            <a:r>
              <a:rPr lang="es-ES_tradnl" sz="7200" b="1" dirty="0" err="1" smtClean="0"/>
              <a:t>BeginTransaction</a:t>
            </a:r>
            <a:r>
              <a:rPr lang="es-ES_tradnl" sz="7200" b="1" dirty="0"/>
              <a:t>(): </a:t>
            </a:r>
            <a:r>
              <a:rPr lang="es-ES_tradnl" sz="7200" dirty="0"/>
              <a:t>marca el comienzo de una </a:t>
            </a:r>
            <a:r>
              <a:rPr lang="es-ES_tradnl" sz="7200" dirty="0" smtClean="0"/>
              <a:t>transacción</a:t>
            </a:r>
          </a:p>
          <a:p>
            <a:pPr marR="5080" lvl="1" algn="just">
              <a:lnSpc>
                <a:spcPct val="110000"/>
              </a:lnSpc>
              <a:spcBef>
                <a:spcPts val="0"/>
              </a:spcBef>
              <a:spcAft>
                <a:spcPts val="200"/>
              </a:spcAft>
              <a:buFont typeface="Wingdings" panose="05000000000000000000" pitchFamily="2" charset="2"/>
              <a:buChar char="§"/>
            </a:pPr>
            <a:r>
              <a:rPr lang="es-ES_tradnl" sz="7200" b="1" dirty="0" err="1" smtClean="0"/>
              <a:t>Commit</a:t>
            </a:r>
            <a:r>
              <a:rPr lang="es-ES_tradnl" sz="7200" b="1" dirty="0"/>
              <a:t>(): </a:t>
            </a:r>
            <a:r>
              <a:rPr lang="es-ES_tradnl" sz="7200" dirty="0"/>
              <a:t>valida la </a:t>
            </a:r>
            <a:r>
              <a:rPr lang="es-ES_tradnl" sz="7200" dirty="0" smtClean="0"/>
              <a:t>transacción</a:t>
            </a:r>
          </a:p>
          <a:p>
            <a:pPr marR="5080" lvl="1" algn="just">
              <a:lnSpc>
                <a:spcPct val="110000"/>
              </a:lnSpc>
              <a:spcBef>
                <a:spcPts val="0"/>
              </a:spcBef>
              <a:spcAft>
                <a:spcPts val="0"/>
              </a:spcAft>
              <a:buFont typeface="Wingdings" panose="05000000000000000000" pitchFamily="2" charset="2"/>
              <a:buChar char="§"/>
            </a:pPr>
            <a:r>
              <a:rPr lang="es-ES_tradnl" sz="7200" b="1" dirty="0" err="1" smtClean="0"/>
              <a:t>Rollback</a:t>
            </a:r>
            <a:r>
              <a:rPr lang="es-ES_tradnl" sz="7200" b="1" dirty="0"/>
              <a:t>:</a:t>
            </a:r>
            <a:r>
              <a:rPr lang="es-ES_tradnl" sz="7200" dirty="0"/>
              <a:t> deshace la transacción</a:t>
            </a:r>
            <a:r>
              <a:rPr lang="es-ES_tradnl" sz="7200" dirty="0" smtClean="0"/>
              <a:t>.</a:t>
            </a:r>
          </a:p>
          <a:p>
            <a:pPr marR="5080" lvl="1" algn="just">
              <a:lnSpc>
                <a:spcPct val="110000"/>
              </a:lnSpc>
              <a:buFont typeface="Wingdings" panose="05000000000000000000" pitchFamily="2" charset="2"/>
              <a:buChar char="§"/>
            </a:pPr>
            <a:endParaRPr lang="es-ES_tradnl" sz="3300" dirty="0"/>
          </a:p>
          <a:p>
            <a:pPr marL="1517120" lvl="8" indent="0">
              <a:spcBef>
                <a:spcPts val="40"/>
              </a:spcBef>
              <a:buNone/>
            </a:pPr>
            <a:r>
              <a:rPr lang="es-ES_tradnl" sz="5600" dirty="0" err="1">
                <a:solidFill>
                  <a:srgbClr val="931A68"/>
                </a:solidFill>
                <a:latin typeface="Courier New"/>
                <a:cs typeface="Courier New"/>
              </a:rPr>
              <a:t>Session</a:t>
            </a:r>
            <a:r>
              <a:rPr lang="es-ES_tradnl" sz="5600" dirty="0">
                <a:solidFill>
                  <a:srgbClr val="931A68"/>
                </a:solidFill>
                <a:latin typeface="Courier New"/>
                <a:cs typeface="Courier New"/>
              </a:rPr>
              <a:t> </a:t>
            </a:r>
            <a:r>
              <a:rPr lang="es-ES_tradnl" sz="5600" dirty="0" err="1">
                <a:solidFill>
                  <a:srgbClr val="931A68"/>
                </a:solidFill>
                <a:latin typeface="Courier New"/>
                <a:cs typeface="Courier New"/>
              </a:rPr>
              <a:t>session</a:t>
            </a:r>
            <a:r>
              <a:rPr lang="es-ES_tradnl" sz="5600" dirty="0">
                <a:solidFill>
                  <a:srgbClr val="931A68"/>
                </a:solidFill>
                <a:latin typeface="Courier New"/>
                <a:cs typeface="Courier New"/>
              </a:rPr>
              <a:t> = </a:t>
            </a:r>
            <a:r>
              <a:rPr lang="es-ES_tradnl" sz="5600" dirty="0" err="1">
                <a:solidFill>
                  <a:srgbClr val="931A68"/>
                </a:solidFill>
                <a:latin typeface="Courier New"/>
                <a:cs typeface="Courier New"/>
              </a:rPr>
              <a:t>sesion.OpenSession</a:t>
            </a:r>
            <a:r>
              <a:rPr lang="es-ES_tradnl" sz="5600" dirty="0">
                <a:solidFill>
                  <a:srgbClr val="931A68"/>
                </a:solidFill>
                <a:latin typeface="Courier New"/>
                <a:cs typeface="Courier New"/>
              </a:rPr>
              <a:t>();	</a:t>
            </a:r>
          </a:p>
          <a:p>
            <a:pPr marL="1517120" lvl="8" indent="0">
              <a:spcBef>
                <a:spcPts val="40"/>
              </a:spcBef>
              <a:buNone/>
            </a:pPr>
            <a:r>
              <a:rPr lang="es-ES_tradnl" sz="5600" dirty="0">
                <a:solidFill>
                  <a:srgbClr val="931A68"/>
                </a:solidFill>
                <a:latin typeface="Courier New"/>
                <a:cs typeface="Courier New"/>
              </a:rPr>
              <a:t>//crea la transacción</a:t>
            </a:r>
          </a:p>
          <a:p>
            <a:pPr marL="1517120" lvl="8" indent="0">
              <a:spcBef>
                <a:spcPts val="40"/>
              </a:spcBef>
              <a:buNone/>
            </a:pPr>
            <a:r>
              <a:rPr lang="es-ES_tradnl" sz="5600" dirty="0" err="1" smtClean="0">
                <a:solidFill>
                  <a:srgbClr val="931A68"/>
                </a:solidFill>
                <a:latin typeface="Courier New"/>
                <a:cs typeface="Courier New"/>
              </a:rPr>
              <a:t>Transaction</a:t>
            </a:r>
            <a:r>
              <a:rPr lang="es-ES_tradnl" sz="5600" dirty="0" smtClean="0">
                <a:solidFill>
                  <a:srgbClr val="931A68"/>
                </a:solidFill>
                <a:latin typeface="Courier New"/>
                <a:cs typeface="Courier New"/>
              </a:rPr>
              <a:t> </a:t>
            </a:r>
            <a:r>
              <a:rPr lang="es-ES_tradnl" sz="5600" dirty="0" err="1">
                <a:solidFill>
                  <a:srgbClr val="931A68"/>
                </a:solidFill>
                <a:latin typeface="Courier New"/>
                <a:cs typeface="Courier New"/>
              </a:rPr>
              <a:t>tx</a:t>
            </a:r>
            <a:r>
              <a:rPr lang="es-ES_tradnl" sz="5600" dirty="0">
                <a:solidFill>
                  <a:srgbClr val="931A68"/>
                </a:solidFill>
                <a:latin typeface="Courier New"/>
                <a:cs typeface="Courier New"/>
              </a:rPr>
              <a:t> = </a:t>
            </a:r>
            <a:r>
              <a:rPr lang="es-ES_tradnl" sz="5600" dirty="0" err="1">
                <a:solidFill>
                  <a:srgbClr val="931A68"/>
                </a:solidFill>
                <a:latin typeface="Courier New"/>
                <a:cs typeface="Courier New"/>
              </a:rPr>
              <a:t>session.beginTransaction</a:t>
            </a:r>
            <a:r>
              <a:rPr lang="es-ES_tradnl" sz="5600" dirty="0">
                <a:solidFill>
                  <a:srgbClr val="931A68"/>
                </a:solidFill>
                <a:latin typeface="Courier New"/>
                <a:cs typeface="Courier New"/>
              </a:rPr>
              <a:t>(); //crea la </a:t>
            </a:r>
            <a:r>
              <a:rPr lang="es-ES_tradnl" sz="5600" dirty="0" smtClean="0">
                <a:solidFill>
                  <a:srgbClr val="931A68"/>
                </a:solidFill>
                <a:latin typeface="Courier New"/>
                <a:cs typeface="Courier New"/>
              </a:rPr>
              <a:t>transacción</a:t>
            </a:r>
          </a:p>
          <a:p>
            <a:pPr marL="1517120" lvl="8" indent="0">
              <a:spcBef>
                <a:spcPts val="40"/>
              </a:spcBef>
              <a:buNone/>
            </a:pPr>
            <a:endParaRPr lang="es-ES_tradnl" sz="5600" dirty="0">
              <a:solidFill>
                <a:srgbClr val="931A68"/>
              </a:solidFill>
              <a:latin typeface="Courier New"/>
              <a:cs typeface="Courier New"/>
            </a:endParaRPr>
          </a:p>
          <a:p>
            <a:pPr marL="1517120" lvl="8" indent="0">
              <a:spcBef>
                <a:spcPts val="40"/>
              </a:spcBef>
              <a:buNone/>
            </a:pPr>
            <a:r>
              <a:rPr lang="es-ES_tradnl" sz="5600" dirty="0" smtClean="0">
                <a:solidFill>
                  <a:srgbClr val="931A68"/>
                </a:solidFill>
                <a:latin typeface="Courier New"/>
                <a:cs typeface="Courier New"/>
              </a:rPr>
              <a:t>// </a:t>
            </a:r>
            <a:r>
              <a:rPr lang="es-ES_tradnl" sz="5600" dirty="0">
                <a:solidFill>
                  <a:srgbClr val="931A68"/>
                </a:solidFill>
                <a:latin typeface="Courier New"/>
                <a:cs typeface="Courier New"/>
              </a:rPr>
              <a:t>Código de persistencia</a:t>
            </a:r>
          </a:p>
          <a:p>
            <a:pPr marL="1517120" lvl="8" indent="0">
              <a:spcBef>
                <a:spcPts val="40"/>
              </a:spcBef>
              <a:buNone/>
            </a:pPr>
            <a:r>
              <a:rPr lang="es-ES_tradnl" sz="5600" dirty="0">
                <a:solidFill>
                  <a:srgbClr val="931A68"/>
                </a:solidFill>
                <a:latin typeface="Courier New"/>
                <a:cs typeface="Courier New"/>
              </a:rPr>
              <a:t>.	.	.	.	.	.	.	.	.	.</a:t>
            </a:r>
            <a:endParaRPr lang="es-ES" sz="5600" dirty="0">
              <a:solidFill>
                <a:srgbClr val="931A68"/>
              </a:solidFill>
              <a:latin typeface="Courier New"/>
              <a:cs typeface="Courier New"/>
            </a:endParaRPr>
          </a:p>
          <a:p>
            <a:pPr marL="1517120" lvl="8" indent="0">
              <a:spcBef>
                <a:spcPts val="40"/>
              </a:spcBef>
              <a:buNone/>
            </a:pPr>
            <a:r>
              <a:rPr lang="es-ES" sz="5600" dirty="0" err="1">
                <a:solidFill>
                  <a:srgbClr val="931A68"/>
                </a:solidFill>
                <a:latin typeface="Courier New"/>
                <a:cs typeface="Courier New"/>
              </a:rPr>
              <a:t>tx.commit</a:t>
            </a:r>
            <a:r>
              <a:rPr lang="es-ES" sz="5600" dirty="0">
                <a:solidFill>
                  <a:srgbClr val="931A68"/>
                </a:solidFill>
                <a:latin typeface="Courier New"/>
                <a:cs typeface="Courier New"/>
              </a:rPr>
              <a:t>();		//valida la transacción</a:t>
            </a:r>
          </a:p>
          <a:p>
            <a:pPr marL="1517120" lvl="8" indent="0">
              <a:spcBef>
                <a:spcPts val="40"/>
              </a:spcBef>
              <a:buNone/>
            </a:pPr>
            <a:r>
              <a:rPr lang="es-ES_tradnl" sz="5600" dirty="0" err="1">
                <a:solidFill>
                  <a:srgbClr val="931A68"/>
                </a:solidFill>
                <a:latin typeface="Courier New"/>
                <a:cs typeface="Courier New"/>
              </a:rPr>
              <a:t>Session.close</a:t>
            </a:r>
            <a:r>
              <a:rPr lang="es-ES_tradnl" sz="5600" dirty="0">
                <a:solidFill>
                  <a:srgbClr val="931A68"/>
                </a:solidFill>
                <a:latin typeface="Courier New"/>
                <a:cs typeface="Courier New"/>
              </a:rPr>
              <a:t>();	//finaliza la </a:t>
            </a:r>
            <a:r>
              <a:rPr lang="es-ES_tradnl" sz="5600" dirty="0" smtClean="0">
                <a:solidFill>
                  <a:srgbClr val="931A68"/>
                </a:solidFill>
                <a:latin typeface="Courier New"/>
                <a:cs typeface="Courier New"/>
              </a:rPr>
              <a:t>sesión</a:t>
            </a:r>
            <a:endParaRPr lang="es-ES_tradnl" sz="5600" dirty="0"/>
          </a:p>
        </p:txBody>
      </p:sp>
    </p:spTree>
    <p:extLst>
      <p:ext uri="{BB962C8B-B14F-4D97-AF65-F5344CB8AC3E}">
        <p14:creationId xmlns:p14="http://schemas.microsoft.com/office/powerpoint/2010/main" val="3481182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450757"/>
          </a:xfrm>
        </p:spPr>
        <p:txBody>
          <a:bodyPr>
            <a:normAutofit/>
          </a:bodyPr>
          <a:lstStyle/>
          <a:p>
            <a:pPr marL="12700" algn="ctr">
              <a:spcBef>
                <a:spcPts val="100"/>
              </a:spcBef>
            </a:pPr>
            <a:r>
              <a:rPr lang="es-ES" kern="0" spc="-60" dirty="0"/>
              <a:t>Sesiones </a:t>
            </a:r>
            <a:r>
              <a:rPr lang="es-ES" kern="0" dirty="0"/>
              <a:t>y</a:t>
            </a:r>
            <a:r>
              <a:rPr lang="es-ES" kern="0" spc="-20" dirty="0"/>
              <a:t> </a:t>
            </a:r>
            <a:r>
              <a:rPr lang="es-ES" kern="0" spc="60" dirty="0"/>
              <a:t>objetos </a:t>
            </a:r>
            <a:r>
              <a:rPr lang="es-ES" kern="0" spc="40" dirty="0"/>
              <a:t>Hibernate</a:t>
            </a:r>
            <a:br>
              <a:rPr lang="es-ES" kern="0" spc="40" dirty="0"/>
            </a:br>
            <a:r>
              <a:rPr lang="es-ES" sz="4000" kern="0" spc="40" dirty="0"/>
              <a:t>- </a:t>
            </a:r>
            <a:r>
              <a:rPr lang="es-ES" sz="4000" spc="-95" dirty="0"/>
              <a:t>Estados de un objeto Hibernate</a:t>
            </a:r>
            <a:r>
              <a:rPr lang="es-ES" sz="4000" kern="0" spc="-5" dirty="0"/>
              <a:t> -</a:t>
            </a:r>
            <a:endParaRPr lang="es-ES" sz="4000" kern="0" dirty="0"/>
          </a:p>
        </p:txBody>
      </p:sp>
      <p:sp>
        <p:nvSpPr>
          <p:cNvPr id="3" name="Marcador de contenido 2"/>
          <p:cNvSpPr>
            <a:spLocks noGrp="1"/>
          </p:cNvSpPr>
          <p:nvPr>
            <p:ph idx="1"/>
          </p:nvPr>
        </p:nvSpPr>
        <p:spPr>
          <a:xfrm>
            <a:off x="1097280" y="2171411"/>
            <a:ext cx="10058400" cy="2651110"/>
          </a:xfrm>
        </p:spPr>
        <p:txBody>
          <a:bodyPr>
            <a:normAutofit/>
          </a:bodyPr>
          <a:lstStyle/>
          <a:p>
            <a:pPr marR="5080" algn="just">
              <a:buFont typeface="Wingdings" panose="05000000000000000000" pitchFamily="2" charset="2"/>
              <a:buChar char="§"/>
            </a:pPr>
            <a:r>
              <a:rPr lang="es-ES_tradnl" b="1" dirty="0">
                <a:solidFill>
                  <a:srgbClr val="FF0000"/>
                </a:solidFill>
              </a:rPr>
              <a:t>Transitorio (</a:t>
            </a:r>
            <a:r>
              <a:rPr lang="es-ES_tradnl" b="1" dirty="0" err="1">
                <a:solidFill>
                  <a:srgbClr val="FF0000"/>
                </a:solidFill>
              </a:rPr>
              <a:t>Transient</a:t>
            </a:r>
            <a:r>
              <a:rPr lang="es-ES_tradnl" b="1" dirty="0">
                <a:solidFill>
                  <a:srgbClr val="FF0000"/>
                </a:solidFill>
              </a:rPr>
              <a:t>): </a:t>
            </a:r>
            <a:r>
              <a:rPr lang="es-ES_tradnl" dirty="0"/>
              <a:t>Si ha sido </a:t>
            </a:r>
            <a:r>
              <a:rPr lang="es-ES_tradnl"/>
              <a:t>recién </a:t>
            </a:r>
            <a:r>
              <a:rPr lang="es-ES_tradnl" smtClean="0"/>
              <a:t>instanciado </a:t>
            </a:r>
            <a:r>
              <a:rPr lang="es-ES_tradnl" dirty="0"/>
              <a:t>utilizando el operador new y </a:t>
            </a:r>
            <a:r>
              <a:rPr lang="es-ES_tradnl" b="1" dirty="0"/>
              <a:t>no está asociado</a:t>
            </a:r>
            <a:r>
              <a:rPr lang="es-ES_tradnl" dirty="0"/>
              <a:t> a una </a:t>
            </a:r>
            <a:r>
              <a:rPr lang="es-ES_tradnl" dirty="0" err="1"/>
              <a:t>Session</a:t>
            </a:r>
            <a:r>
              <a:rPr lang="es-ES_tradnl" dirty="0"/>
              <a:t> de </a:t>
            </a:r>
            <a:r>
              <a:rPr lang="es-ES_tradnl" dirty="0" smtClean="0"/>
              <a:t>Hibernate.</a:t>
            </a:r>
          </a:p>
          <a:p>
            <a:pPr marR="5080" algn="just">
              <a:buFont typeface="Wingdings" panose="05000000000000000000" pitchFamily="2" charset="2"/>
              <a:buChar char="§"/>
            </a:pPr>
            <a:r>
              <a:rPr lang="es-ES_tradnl" b="1" dirty="0">
                <a:solidFill>
                  <a:schemeClr val="accent5">
                    <a:lumMod val="75000"/>
                  </a:schemeClr>
                </a:solidFill>
              </a:rPr>
              <a:t>Persistente (</a:t>
            </a:r>
            <a:r>
              <a:rPr lang="es-ES_tradnl" b="1" dirty="0" err="1">
                <a:solidFill>
                  <a:schemeClr val="accent5">
                    <a:lumMod val="75000"/>
                  </a:schemeClr>
                </a:solidFill>
              </a:rPr>
              <a:t>Persistent</a:t>
            </a:r>
            <a:r>
              <a:rPr lang="es-ES_tradnl" b="1" dirty="0">
                <a:solidFill>
                  <a:schemeClr val="accent5">
                    <a:lumMod val="75000"/>
                  </a:schemeClr>
                </a:solidFill>
              </a:rPr>
              <a:t>): </a:t>
            </a:r>
            <a:r>
              <a:rPr lang="es-ES_tradnl" spc="-5" dirty="0">
                <a:latin typeface="Arial"/>
                <a:cs typeface="Arial"/>
              </a:rPr>
              <a:t>Cuando ya está </a:t>
            </a:r>
            <a:r>
              <a:rPr lang="es-ES_tradnl" b="1" spc="-5" dirty="0">
                <a:latin typeface="Arial"/>
                <a:cs typeface="Arial"/>
              </a:rPr>
              <a:t>almacenado</a:t>
            </a:r>
            <a:r>
              <a:rPr lang="es-ES_tradnl" spc="-5" dirty="0">
                <a:latin typeface="Arial"/>
                <a:cs typeface="Arial"/>
              </a:rPr>
              <a:t> en </a:t>
            </a:r>
            <a:r>
              <a:rPr lang="es-ES_tradnl" spc="-5" dirty="0" smtClean="0">
                <a:latin typeface="Arial"/>
                <a:cs typeface="Arial"/>
              </a:rPr>
              <a:t>BBDD.</a:t>
            </a:r>
          </a:p>
          <a:p>
            <a:pPr marR="5080" algn="just">
              <a:buFont typeface="Wingdings" panose="05000000000000000000" pitchFamily="2" charset="2"/>
              <a:buChar char="§"/>
            </a:pPr>
            <a:r>
              <a:rPr lang="es-ES_tradnl" b="1" dirty="0">
                <a:solidFill>
                  <a:schemeClr val="accent1">
                    <a:lumMod val="60000"/>
                    <a:lumOff val="40000"/>
                  </a:schemeClr>
                </a:solidFill>
              </a:rPr>
              <a:t>Separado (</a:t>
            </a:r>
            <a:r>
              <a:rPr lang="es-ES_tradnl" b="1" dirty="0" err="1">
                <a:solidFill>
                  <a:schemeClr val="accent1">
                    <a:lumMod val="60000"/>
                    <a:lumOff val="40000"/>
                  </a:schemeClr>
                </a:solidFill>
              </a:rPr>
              <a:t>Detached</a:t>
            </a:r>
            <a:r>
              <a:rPr lang="es-ES_tradnl" b="1" dirty="0">
                <a:solidFill>
                  <a:schemeClr val="accent1">
                    <a:lumMod val="60000"/>
                    <a:lumOff val="40000"/>
                  </a:schemeClr>
                </a:solidFill>
              </a:rPr>
              <a:t>): </a:t>
            </a:r>
            <a:r>
              <a:rPr lang="es-ES_tradnl" spc="-5" dirty="0">
                <a:latin typeface="Arial"/>
                <a:cs typeface="Arial"/>
              </a:rPr>
              <a:t>Cuando </a:t>
            </a:r>
            <a:r>
              <a:rPr lang="es-ES_tradnl" b="1" spc="-5" dirty="0">
                <a:latin typeface="Arial"/>
                <a:cs typeface="Arial"/>
              </a:rPr>
              <a:t>cerramos la sesión</a:t>
            </a:r>
            <a:r>
              <a:rPr lang="es-ES_tradnl" spc="-5" dirty="0">
                <a:latin typeface="Arial"/>
                <a:cs typeface="Arial"/>
              </a:rPr>
              <a:t> mediante el método </a:t>
            </a:r>
            <a:r>
              <a:rPr lang="es-ES_tradnl" spc="-5" dirty="0" err="1">
                <a:latin typeface="Arial"/>
                <a:cs typeface="Arial"/>
              </a:rPr>
              <a:t>close</a:t>
            </a:r>
            <a:r>
              <a:rPr lang="es-ES_tradnl" spc="-5" dirty="0">
                <a:latin typeface="Arial"/>
                <a:cs typeface="Arial"/>
              </a:rPr>
              <a:t>() de </a:t>
            </a:r>
            <a:r>
              <a:rPr lang="es-ES_tradnl" spc="-5" dirty="0" err="1">
                <a:latin typeface="Arial"/>
                <a:cs typeface="Arial"/>
              </a:rPr>
              <a:t>Session</a:t>
            </a:r>
            <a:r>
              <a:rPr lang="es-ES_tradnl" spc="-5" dirty="0">
                <a:latin typeface="Arial"/>
                <a:cs typeface="Arial"/>
              </a:rPr>
              <a:t>.</a:t>
            </a:r>
          </a:p>
        </p:txBody>
      </p:sp>
    </p:spTree>
    <p:extLst>
      <p:ext uri="{BB962C8B-B14F-4D97-AF65-F5344CB8AC3E}">
        <p14:creationId xmlns:p14="http://schemas.microsoft.com/office/powerpoint/2010/main" val="580170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Aprenderás a</a:t>
            </a:r>
            <a:endParaRPr lang="es-ES" dirty="0"/>
          </a:p>
        </p:txBody>
      </p:sp>
      <p:sp>
        <p:nvSpPr>
          <p:cNvPr id="4" name="object 3"/>
          <p:cNvSpPr txBox="1">
            <a:spLocks noGrp="1"/>
          </p:cNvSpPr>
          <p:nvPr>
            <p:ph idx="1"/>
          </p:nvPr>
        </p:nvSpPr>
        <p:spPr>
          <a:xfrm>
            <a:off x="1097280" y="2250682"/>
            <a:ext cx="10058400" cy="2269852"/>
          </a:xfrm>
          <a:prstGeom prst="rect">
            <a:avLst/>
          </a:prstGeom>
        </p:spPr>
        <p:txBody>
          <a:bodyPr vert="horz" wrap="square" lIns="0" tIns="12700" rIns="0" bIns="0" rtlCol="0">
            <a:spAutoFit/>
          </a:bodyPr>
          <a:lstStyle/>
          <a:p>
            <a:pPr marL="682625" indent="-669925">
              <a:lnSpc>
                <a:spcPct val="100000"/>
              </a:lnSpc>
              <a:buChar char="•"/>
              <a:tabLst>
                <a:tab pos="339725" algn="l"/>
              </a:tabLst>
            </a:pPr>
            <a:r>
              <a:rPr dirty="0">
                <a:latin typeface="Arial"/>
                <a:cs typeface="Arial"/>
              </a:rPr>
              <a:t>Instalar y </a:t>
            </a:r>
            <a:r>
              <a:rPr spc="30" dirty="0">
                <a:latin typeface="Arial"/>
                <a:cs typeface="Arial"/>
              </a:rPr>
              <a:t>configurar </a:t>
            </a:r>
            <a:r>
              <a:rPr spc="-5" dirty="0">
                <a:latin typeface="Arial"/>
                <a:cs typeface="Arial"/>
              </a:rPr>
              <a:t>una herramienta</a:t>
            </a:r>
            <a:r>
              <a:rPr spc="-35" dirty="0">
                <a:latin typeface="Arial"/>
                <a:cs typeface="Arial"/>
              </a:rPr>
              <a:t> </a:t>
            </a:r>
            <a:r>
              <a:rPr spc="-60" dirty="0">
                <a:latin typeface="Arial"/>
                <a:cs typeface="Arial"/>
              </a:rPr>
              <a:t>ORM</a:t>
            </a:r>
            <a:endParaRPr dirty="0">
              <a:latin typeface="Arial"/>
              <a:cs typeface="Arial"/>
            </a:endParaRPr>
          </a:p>
          <a:p>
            <a:pPr marL="682625" indent="-669925">
              <a:lnSpc>
                <a:spcPct val="100000"/>
              </a:lnSpc>
              <a:buChar char="•"/>
              <a:tabLst>
                <a:tab pos="339725" algn="l"/>
              </a:tabLst>
            </a:pPr>
            <a:r>
              <a:rPr spc="-5" dirty="0">
                <a:latin typeface="Arial"/>
                <a:cs typeface="Arial"/>
              </a:rPr>
              <a:t>Definir los </a:t>
            </a:r>
            <a:r>
              <a:rPr spc="5" dirty="0">
                <a:latin typeface="Arial"/>
                <a:cs typeface="Arial"/>
              </a:rPr>
              <a:t>ficheros </a:t>
            </a:r>
            <a:r>
              <a:rPr spc="80" dirty="0">
                <a:latin typeface="Arial"/>
                <a:cs typeface="Arial"/>
              </a:rPr>
              <a:t>de</a:t>
            </a:r>
            <a:r>
              <a:rPr dirty="0">
                <a:latin typeface="Arial"/>
                <a:cs typeface="Arial"/>
              </a:rPr>
              <a:t> </a:t>
            </a:r>
            <a:r>
              <a:rPr spc="25" dirty="0" err="1" smtClean="0">
                <a:latin typeface="Arial"/>
                <a:cs typeface="Arial"/>
              </a:rPr>
              <a:t>mapeo</a:t>
            </a:r>
            <a:endParaRPr lang="es-ES_tradnl" spc="25" dirty="0" smtClean="0">
              <a:latin typeface="Arial"/>
              <a:cs typeface="Arial"/>
            </a:endParaRPr>
          </a:p>
          <a:p>
            <a:pPr marL="682625" indent="-669925">
              <a:lnSpc>
                <a:spcPct val="100000"/>
              </a:lnSpc>
              <a:buChar char="•"/>
              <a:tabLst>
                <a:tab pos="339725" algn="l"/>
              </a:tabLst>
            </a:pPr>
            <a:r>
              <a:rPr lang="es-ES" spc="-10" dirty="0" smtClean="0">
                <a:latin typeface="Arial"/>
                <a:cs typeface="Arial"/>
              </a:rPr>
              <a:t>Desarrollar</a:t>
            </a:r>
            <a:r>
              <a:rPr spc="-10" dirty="0" smtClean="0">
                <a:latin typeface="Arial"/>
                <a:cs typeface="Arial"/>
              </a:rPr>
              <a:t> </a:t>
            </a:r>
            <a:r>
              <a:rPr spc="35" dirty="0">
                <a:latin typeface="Arial"/>
                <a:cs typeface="Arial"/>
              </a:rPr>
              <a:t>aplicaciones para </a:t>
            </a:r>
            <a:r>
              <a:rPr spc="0" dirty="0">
                <a:latin typeface="Arial"/>
                <a:cs typeface="Arial"/>
              </a:rPr>
              <a:t>insertar </a:t>
            </a:r>
            <a:r>
              <a:rPr spc="30" dirty="0">
                <a:latin typeface="Arial"/>
                <a:cs typeface="Arial"/>
              </a:rPr>
              <a:t>modificar </a:t>
            </a:r>
            <a:r>
              <a:rPr dirty="0">
                <a:latin typeface="Arial"/>
                <a:cs typeface="Arial"/>
              </a:rPr>
              <a:t>y</a:t>
            </a:r>
            <a:r>
              <a:rPr spc="-30" dirty="0">
                <a:latin typeface="Arial"/>
                <a:cs typeface="Arial"/>
              </a:rPr>
              <a:t> </a:t>
            </a:r>
            <a:r>
              <a:rPr spc="25" dirty="0">
                <a:latin typeface="Arial"/>
                <a:cs typeface="Arial"/>
              </a:rPr>
              <a:t>recuperar  </a:t>
            </a:r>
            <a:r>
              <a:rPr spc="15" dirty="0">
                <a:latin typeface="Arial"/>
                <a:cs typeface="Arial"/>
              </a:rPr>
              <a:t>objetos</a:t>
            </a:r>
            <a:endParaRPr dirty="0">
              <a:latin typeface="Arial"/>
              <a:cs typeface="Arial"/>
            </a:endParaRPr>
          </a:p>
          <a:p>
            <a:pPr marL="682625" indent="-669925">
              <a:lnSpc>
                <a:spcPct val="100000"/>
              </a:lnSpc>
              <a:buChar char="•"/>
              <a:tabLst>
                <a:tab pos="339725" algn="l"/>
              </a:tabLst>
            </a:pPr>
            <a:r>
              <a:rPr spc="-25" dirty="0">
                <a:latin typeface="Arial"/>
                <a:cs typeface="Arial"/>
              </a:rPr>
              <a:t>Realizar </a:t>
            </a:r>
            <a:r>
              <a:rPr spc="10" dirty="0">
                <a:latin typeface="Arial"/>
                <a:cs typeface="Arial"/>
              </a:rPr>
              <a:t>consultas </a:t>
            </a:r>
            <a:r>
              <a:rPr spc="50" dirty="0">
                <a:latin typeface="Arial"/>
                <a:cs typeface="Arial"/>
              </a:rPr>
              <a:t>con </a:t>
            </a:r>
            <a:r>
              <a:rPr spc="-5" dirty="0">
                <a:latin typeface="Arial"/>
                <a:cs typeface="Arial"/>
              </a:rPr>
              <a:t>el </a:t>
            </a:r>
            <a:r>
              <a:rPr spc="15" dirty="0">
                <a:latin typeface="Arial"/>
                <a:cs typeface="Arial"/>
              </a:rPr>
              <a:t>lenguaje </a:t>
            </a:r>
            <a:r>
              <a:rPr spc="80" dirty="0">
                <a:latin typeface="Arial"/>
                <a:cs typeface="Arial"/>
              </a:rPr>
              <a:t>de </a:t>
            </a:r>
            <a:r>
              <a:rPr spc="-5" dirty="0">
                <a:latin typeface="Arial"/>
                <a:cs typeface="Arial"/>
              </a:rPr>
              <a:t>herramienta</a:t>
            </a:r>
            <a:r>
              <a:rPr spc="-114" dirty="0">
                <a:latin typeface="Arial"/>
                <a:cs typeface="Arial"/>
              </a:rPr>
              <a:t> </a:t>
            </a:r>
            <a:r>
              <a:rPr spc="-60" dirty="0">
                <a:latin typeface="Arial"/>
                <a:cs typeface="Arial"/>
              </a:rPr>
              <a:t>ORM</a:t>
            </a:r>
            <a:endParaRPr dirty="0">
              <a:latin typeface="Arial"/>
              <a:cs typeface="Arial"/>
            </a:endParaRPr>
          </a:p>
          <a:p>
            <a:pPr marL="682625" indent="-669925">
              <a:lnSpc>
                <a:spcPct val="100000"/>
              </a:lnSpc>
              <a:buChar char="•"/>
              <a:tabLst>
                <a:tab pos="339725" algn="l"/>
              </a:tabLst>
            </a:pPr>
            <a:r>
              <a:rPr spc="-5" dirty="0">
                <a:latin typeface="Arial"/>
                <a:cs typeface="Arial"/>
              </a:rPr>
              <a:t>Gestionar </a:t>
            </a:r>
            <a:r>
              <a:rPr spc="25" dirty="0">
                <a:latin typeface="Arial"/>
                <a:cs typeface="Arial"/>
              </a:rPr>
              <a:t>transacciones</a:t>
            </a:r>
            <a:endParaRPr dirty="0">
              <a:latin typeface="Arial"/>
              <a:cs typeface="Arial"/>
            </a:endParaRPr>
          </a:p>
        </p:txBody>
      </p:sp>
    </p:spTree>
    <p:extLst>
      <p:ext uri="{BB962C8B-B14F-4D97-AF65-F5344CB8AC3E}">
        <p14:creationId xmlns:p14="http://schemas.microsoft.com/office/powerpoint/2010/main" val="682135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0935" y="249026"/>
            <a:ext cx="11010379" cy="1450757"/>
          </a:xfrm>
        </p:spPr>
        <p:txBody>
          <a:bodyPr>
            <a:normAutofit fontScale="90000"/>
          </a:bodyPr>
          <a:lstStyle/>
          <a:p>
            <a:pPr marL="12700" algn="ctr">
              <a:spcBef>
                <a:spcPts val="100"/>
              </a:spcBef>
            </a:pPr>
            <a:r>
              <a:rPr lang="es-ES" sz="5300" kern="0" spc="-60" dirty="0"/>
              <a:t>Sesiones </a:t>
            </a:r>
            <a:r>
              <a:rPr lang="es-ES" sz="5300" kern="0" dirty="0"/>
              <a:t>y</a:t>
            </a:r>
            <a:r>
              <a:rPr lang="es-ES" sz="5300" kern="0" spc="-20" dirty="0"/>
              <a:t> </a:t>
            </a:r>
            <a:r>
              <a:rPr lang="es-ES" sz="5300" kern="0" spc="60" dirty="0"/>
              <a:t>objetos </a:t>
            </a:r>
            <a:r>
              <a:rPr lang="es-ES" sz="5300" kern="0" spc="40" dirty="0"/>
              <a:t>Hibernate</a:t>
            </a:r>
            <a:br>
              <a:rPr lang="es-ES" sz="5300" kern="0" spc="40" dirty="0"/>
            </a:br>
            <a:r>
              <a:rPr lang="es-ES" sz="4400" spc="-95" dirty="0"/>
              <a:t>- Operaciones </a:t>
            </a:r>
            <a:r>
              <a:rPr lang="es-ES" sz="4400" spc="-95" dirty="0" smtClean="0"/>
              <a:t>con el objeto </a:t>
            </a:r>
            <a:r>
              <a:rPr lang="es-ES" sz="4400" spc="-95" dirty="0" err="1" smtClean="0"/>
              <a:t>Session</a:t>
            </a:r>
            <a:r>
              <a:rPr lang="es-ES" sz="4400" spc="-95" dirty="0" smtClean="0"/>
              <a:t>. Carga </a:t>
            </a:r>
            <a:r>
              <a:rPr lang="es-ES" sz="4400" spc="-95" dirty="0"/>
              <a:t>de objetos</a:t>
            </a:r>
            <a:r>
              <a:rPr lang="es-ES" sz="4400" kern="0" spc="-5" dirty="0"/>
              <a:t> -</a:t>
            </a:r>
            <a:endParaRPr lang="es-ES" sz="4400" kern="0" dirty="0"/>
          </a:p>
        </p:txBody>
      </p:sp>
      <p:graphicFrame>
        <p:nvGraphicFramePr>
          <p:cNvPr id="4" name="3 Tabla"/>
          <p:cNvGraphicFramePr>
            <a:graphicFrameLocks noGrp="1"/>
          </p:cNvGraphicFramePr>
          <p:nvPr>
            <p:extLst>
              <p:ext uri="{D42A27DB-BD31-4B8C-83A1-F6EECF244321}">
                <p14:modId xmlns:p14="http://schemas.microsoft.com/office/powerpoint/2010/main" val="3136915898"/>
              </p:ext>
            </p:extLst>
          </p:nvPr>
        </p:nvGraphicFramePr>
        <p:xfrm>
          <a:off x="1478070" y="1774939"/>
          <a:ext cx="9532307" cy="3777763"/>
        </p:xfrm>
        <a:graphic>
          <a:graphicData uri="http://schemas.openxmlformats.org/drawingml/2006/table">
            <a:tbl>
              <a:tblPr firstRow="1" bandRow="1">
                <a:tableStyleId>{5C22544A-7EE6-4342-B048-85BDC9FD1C3A}</a:tableStyleId>
              </a:tblPr>
              <a:tblGrid>
                <a:gridCol w="3995804">
                  <a:extLst>
                    <a:ext uri="{9D8B030D-6E8A-4147-A177-3AD203B41FA5}">
                      <a16:colId xmlns:a16="http://schemas.microsoft.com/office/drawing/2014/main" val="20000"/>
                    </a:ext>
                  </a:extLst>
                </a:gridCol>
                <a:gridCol w="5536503">
                  <a:extLst>
                    <a:ext uri="{9D8B030D-6E8A-4147-A177-3AD203B41FA5}">
                      <a16:colId xmlns:a16="http://schemas.microsoft.com/office/drawing/2014/main" val="20001"/>
                    </a:ext>
                  </a:extLst>
                </a:gridCol>
              </a:tblGrid>
              <a:tr h="352414">
                <a:tc>
                  <a:txBody>
                    <a:bodyPr/>
                    <a:lstStyle/>
                    <a:p>
                      <a:pPr marL="0"/>
                      <a:r>
                        <a:rPr lang="es-ES_tradnl" sz="1800" b="1" baseline="0" dirty="0" smtClean="0">
                          <a:solidFill>
                            <a:schemeClr val="tx1"/>
                          </a:solidFill>
                          <a:latin typeface="+mn-lt"/>
                          <a:ea typeface="+mn-ea"/>
                          <a:cs typeface="+mn-cs"/>
                        </a:rPr>
                        <a:t>MÉTODO</a:t>
                      </a:r>
                      <a:endParaRPr lang="es-ES" sz="1800" b="1" baseline="0" dirty="0" smtClean="0">
                        <a:solidFill>
                          <a:schemeClr val="tx1"/>
                        </a:solidFill>
                        <a:latin typeface="+mn-lt"/>
                        <a:ea typeface="+mn-ea"/>
                        <a:cs typeface="+mn-cs"/>
                      </a:endParaRPr>
                    </a:p>
                  </a:txBody>
                  <a:tcPr>
                    <a:noFill/>
                  </a:tcPr>
                </a:tc>
                <a:tc>
                  <a:txBody>
                    <a:bodyPr/>
                    <a:lstStyle/>
                    <a:p>
                      <a:pPr marL="0"/>
                      <a:r>
                        <a:rPr lang="es-ES_tradnl" sz="1800" b="1" baseline="0" dirty="0" smtClean="0">
                          <a:solidFill>
                            <a:schemeClr val="tx1"/>
                          </a:solidFill>
                          <a:latin typeface="+mn-lt"/>
                          <a:ea typeface="+mn-ea"/>
                          <a:cs typeface="+mn-cs"/>
                        </a:rPr>
                        <a:t>DESCRIPCIÓN</a:t>
                      </a:r>
                      <a:endParaRPr lang="es-ES" sz="1800" b="1" baseline="0" dirty="0" smtClean="0">
                        <a:solidFill>
                          <a:schemeClr val="tx1"/>
                        </a:solidFill>
                        <a:latin typeface="+mn-lt"/>
                        <a:ea typeface="+mn-ea"/>
                        <a:cs typeface="+mn-cs"/>
                      </a:endParaRPr>
                    </a:p>
                  </a:txBody>
                  <a:tcPr>
                    <a:noFill/>
                  </a:tcPr>
                </a:tc>
                <a:extLst>
                  <a:ext uri="{0D108BD9-81ED-4DB2-BD59-A6C34878D82A}">
                    <a16:rowId xmlns:a16="http://schemas.microsoft.com/office/drawing/2014/main" val="10000"/>
                  </a:ext>
                </a:extLst>
              </a:tr>
              <a:tr h="869442">
                <a:tc>
                  <a:txBody>
                    <a:bodyPr/>
                    <a:lstStyle/>
                    <a:p>
                      <a:r>
                        <a:rPr lang="es-ES_tradnl" sz="1800" dirty="0" smtClean="0">
                          <a:solidFill>
                            <a:schemeClr val="accent1">
                              <a:lumMod val="60000"/>
                              <a:lumOff val="40000"/>
                            </a:schemeClr>
                          </a:solidFill>
                        </a:rPr>
                        <a:t>&lt;T&gt; T load</a:t>
                      </a:r>
                      <a:r>
                        <a:rPr lang="es-ES_tradnl" sz="1800" baseline="0" dirty="0" smtClean="0">
                          <a:solidFill>
                            <a:schemeClr val="accent1">
                              <a:lumMod val="60000"/>
                              <a:lumOff val="40000"/>
                            </a:schemeClr>
                          </a:solidFill>
                        </a:rPr>
                        <a:t> (</a:t>
                      </a:r>
                      <a:r>
                        <a:rPr lang="es-ES_tradnl" sz="1800" baseline="0" dirty="0" err="1" smtClean="0">
                          <a:solidFill>
                            <a:schemeClr val="accent1">
                              <a:lumMod val="60000"/>
                              <a:lumOff val="40000"/>
                            </a:schemeClr>
                          </a:solidFill>
                        </a:rPr>
                        <a:t>Class</a:t>
                      </a:r>
                      <a:r>
                        <a:rPr lang="es-ES_tradnl" sz="1800" baseline="0" dirty="0" smtClean="0">
                          <a:solidFill>
                            <a:schemeClr val="accent1">
                              <a:lumMod val="60000"/>
                              <a:lumOff val="40000"/>
                            </a:schemeClr>
                          </a:solidFill>
                        </a:rPr>
                        <a:t>&lt;T&gt; Clase, </a:t>
                      </a:r>
                      <a:r>
                        <a:rPr lang="es-ES_tradnl" sz="1800" baseline="0" dirty="0" err="1" smtClean="0">
                          <a:solidFill>
                            <a:schemeClr val="accent1">
                              <a:lumMod val="60000"/>
                              <a:lumOff val="40000"/>
                            </a:schemeClr>
                          </a:solidFill>
                        </a:rPr>
                        <a:t>Serializable</a:t>
                      </a:r>
                      <a:r>
                        <a:rPr lang="es-ES_tradnl" sz="1800" baseline="0" dirty="0" smtClean="0">
                          <a:solidFill>
                            <a:schemeClr val="accent1">
                              <a:lumMod val="60000"/>
                              <a:lumOff val="40000"/>
                            </a:schemeClr>
                          </a:solidFill>
                        </a:rPr>
                        <a:t> id)</a:t>
                      </a:r>
                      <a:endParaRPr lang="es-ES" sz="1800" dirty="0">
                        <a:solidFill>
                          <a:schemeClr val="accent1">
                            <a:lumMod val="60000"/>
                            <a:lumOff val="40000"/>
                          </a:schemeClr>
                        </a:solidFill>
                      </a:endParaRPr>
                    </a:p>
                  </a:txBody>
                  <a:tcPr>
                    <a:noFill/>
                  </a:tcPr>
                </a:tc>
                <a:tc>
                  <a:txBody>
                    <a:bodyPr/>
                    <a:lstStyle/>
                    <a:p>
                      <a:pPr algn="just"/>
                      <a:r>
                        <a:rPr lang="es-ES_tradnl" sz="1800" dirty="0" smtClean="0"/>
                        <a:t>Devuelve la instancia persistente de la clase indicada con el identificador dado. La instancia</a:t>
                      </a:r>
                      <a:r>
                        <a:rPr lang="es-ES_tradnl" sz="1800" baseline="0" dirty="0" smtClean="0"/>
                        <a:t> tiene que existir, si no existe el método lanza una excepción.</a:t>
                      </a:r>
                      <a:endParaRPr lang="es-ES" sz="1800" dirty="0"/>
                    </a:p>
                  </a:txBody>
                  <a:tcPr>
                    <a:noFill/>
                  </a:tcPr>
                </a:tc>
                <a:extLst>
                  <a:ext uri="{0D108BD9-81ED-4DB2-BD59-A6C34878D82A}">
                    <a16:rowId xmlns:a16="http://schemas.microsoft.com/office/drawing/2014/main" val="10001"/>
                  </a:ext>
                </a:extLst>
              </a:tr>
              <a:tr h="785141">
                <a:tc>
                  <a:txBody>
                    <a:bodyPr/>
                    <a:lstStyle/>
                    <a:p>
                      <a:pPr marL="0"/>
                      <a:r>
                        <a:rPr lang="es-ES_tradnl" sz="1800" dirty="0" smtClean="0">
                          <a:solidFill>
                            <a:schemeClr val="accent1">
                              <a:lumMod val="60000"/>
                              <a:lumOff val="40000"/>
                            </a:schemeClr>
                          </a:solidFill>
                          <a:latin typeface="+mn-lt"/>
                          <a:ea typeface="+mn-ea"/>
                          <a:cs typeface="+mn-cs"/>
                        </a:rPr>
                        <a:t>Object load (</a:t>
                      </a:r>
                      <a:r>
                        <a:rPr lang="es-ES_tradnl" sz="1800" dirty="0" err="1" smtClean="0">
                          <a:solidFill>
                            <a:schemeClr val="accent1">
                              <a:lumMod val="60000"/>
                              <a:lumOff val="40000"/>
                            </a:schemeClr>
                          </a:solidFill>
                          <a:latin typeface="+mn-lt"/>
                          <a:ea typeface="+mn-ea"/>
                          <a:cs typeface="+mn-cs"/>
                        </a:rPr>
                        <a:t>String</a:t>
                      </a:r>
                      <a:r>
                        <a:rPr lang="es-ES_tradnl" sz="1800" dirty="0" smtClean="0">
                          <a:solidFill>
                            <a:schemeClr val="accent1">
                              <a:lumMod val="60000"/>
                              <a:lumOff val="40000"/>
                            </a:schemeClr>
                          </a:solidFill>
                          <a:latin typeface="+mn-lt"/>
                          <a:ea typeface="+mn-ea"/>
                          <a:cs typeface="+mn-cs"/>
                        </a:rPr>
                        <a:t> </a:t>
                      </a:r>
                      <a:r>
                        <a:rPr lang="es-ES_tradnl" sz="1800" dirty="0" err="1" smtClean="0">
                          <a:solidFill>
                            <a:schemeClr val="accent1">
                              <a:lumMod val="60000"/>
                              <a:lumOff val="40000"/>
                            </a:schemeClr>
                          </a:solidFill>
                          <a:latin typeface="+mn-lt"/>
                          <a:ea typeface="+mn-ea"/>
                          <a:cs typeface="+mn-cs"/>
                        </a:rPr>
                        <a:t>nombreClase</a:t>
                      </a:r>
                      <a:r>
                        <a:rPr lang="es-ES_tradnl" sz="1800" dirty="0" smtClean="0">
                          <a:solidFill>
                            <a:schemeClr val="accent1">
                              <a:lumMod val="60000"/>
                              <a:lumOff val="40000"/>
                            </a:schemeClr>
                          </a:solidFill>
                          <a:latin typeface="+mn-lt"/>
                          <a:ea typeface="+mn-ea"/>
                          <a:cs typeface="+mn-cs"/>
                        </a:rPr>
                        <a:t>, </a:t>
                      </a:r>
                      <a:r>
                        <a:rPr lang="es-ES_tradnl" sz="1800" dirty="0" err="1" smtClean="0">
                          <a:solidFill>
                            <a:schemeClr val="accent1">
                              <a:lumMod val="60000"/>
                              <a:lumOff val="40000"/>
                            </a:schemeClr>
                          </a:solidFill>
                          <a:latin typeface="+mn-lt"/>
                          <a:ea typeface="+mn-ea"/>
                          <a:cs typeface="+mn-cs"/>
                        </a:rPr>
                        <a:t>Serializable</a:t>
                      </a:r>
                      <a:r>
                        <a:rPr lang="es-ES_tradnl" sz="1800" dirty="0" smtClean="0">
                          <a:solidFill>
                            <a:schemeClr val="accent1">
                              <a:lumMod val="60000"/>
                              <a:lumOff val="40000"/>
                            </a:schemeClr>
                          </a:solidFill>
                          <a:latin typeface="+mn-lt"/>
                          <a:ea typeface="+mn-ea"/>
                          <a:cs typeface="+mn-cs"/>
                        </a:rPr>
                        <a:t> id)</a:t>
                      </a:r>
                      <a:endParaRPr lang="es-ES" sz="1800" dirty="0" smtClean="0">
                        <a:solidFill>
                          <a:schemeClr val="accent1">
                            <a:lumMod val="60000"/>
                            <a:lumOff val="40000"/>
                          </a:schemeClr>
                        </a:solidFill>
                        <a:latin typeface="+mn-lt"/>
                        <a:ea typeface="+mn-ea"/>
                        <a:cs typeface="+mn-cs"/>
                      </a:endParaRPr>
                    </a:p>
                  </a:txBody>
                  <a:tcPr>
                    <a:noFill/>
                  </a:tcPr>
                </a:tc>
                <a:tc>
                  <a:txBody>
                    <a:bodyPr/>
                    <a:lstStyle/>
                    <a:p>
                      <a:pPr algn="just"/>
                      <a:r>
                        <a:rPr lang="es-ES_tradnl" sz="1800" dirty="0" smtClean="0"/>
                        <a:t>Similar</a:t>
                      </a:r>
                      <a:r>
                        <a:rPr lang="es-ES_tradnl" sz="1800" baseline="0" dirty="0" smtClean="0"/>
                        <a:t> al método anterior, pero en este caso indicamos en el primer parámetro el nombre de la </a:t>
                      </a:r>
                      <a:r>
                        <a:rPr lang="es-ES_tradnl" sz="1800" baseline="0" smtClean="0"/>
                        <a:t>case de </a:t>
                      </a:r>
                      <a:r>
                        <a:rPr lang="es-ES_tradnl" sz="1800" baseline="0" dirty="0" smtClean="0"/>
                        <a:t>formato de </a:t>
                      </a:r>
                      <a:r>
                        <a:rPr lang="es-ES_tradnl" sz="1800" baseline="0" dirty="0" err="1" smtClean="0"/>
                        <a:t>String</a:t>
                      </a:r>
                      <a:endParaRPr lang="es-ES" sz="1800" dirty="0"/>
                    </a:p>
                  </a:txBody>
                  <a:tcPr>
                    <a:noFill/>
                  </a:tcPr>
                </a:tc>
                <a:extLst>
                  <a:ext uri="{0D108BD9-81ED-4DB2-BD59-A6C34878D82A}">
                    <a16:rowId xmlns:a16="http://schemas.microsoft.com/office/drawing/2014/main" val="10002"/>
                  </a:ext>
                </a:extLst>
              </a:tr>
              <a:tr h="785141">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_tradnl" sz="1800" dirty="0" smtClean="0">
                          <a:solidFill>
                            <a:schemeClr val="accent1">
                              <a:lumMod val="60000"/>
                              <a:lumOff val="40000"/>
                            </a:schemeClr>
                          </a:solidFill>
                          <a:latin typeface="+mn-lt"/>
                          <a:ea typeface="+mn-ea"/>
                          <a:cs typeface="+mn-cs"/>
                        </a:rPr>
                        <a:t>&lt;T&gt; T </a:t>
                      </a:r>
                      <a:r>
                        <a:rPr lang="es-ES_tradnl" sz="1800" dirty="0" err="1" smtClean="0">
                          <a:solidFill>
                            <a:schemeClr val="accent1">
                              <a:lumMod val="60000"/>
                              <a:lumOff val="40000"/>
                            </a:schemeClr>
                          </a:solidFill>
                          <a:latin typeface="+mn-lt"/>
                          <a:ea typeface="+mn-ea"/>
                          <a:cs typeface="+mn-cs"/>
                        </a:rPr>
                        <a:t>get</a:t>
                      </a:r>
                      <a:r>
                        <a:rPr lang="es-ES_tradnl" sz="1800" dirty="0" smtClean="0">
                          <a:solidFill>
                            <a:schemeClr val="accent1">
                              <a:lumMod val="60000"/>
                              <a:lumOff val="40000"/>
                            </a:schemeClr>
                          </a:solidFill>
                          <a:latin typeface="+mn-lt"/>
                          <a:ea typeface="+mn-ea"/>
                          <a:cs typeface="+mn-cs"/>
                        </a:rPr>
                        <a:t>(</a:t>
                      </a:r>
                      <a:r>
                        <a:rPr lang="es-ES_tradnl" sz="1800" dirty="0" err="1" smtClean="0">
                          <a:solidFill>
                            <a:schemeClr val="accent1">
                              <a:lumMod val="60000"/>
                              <a:lumOff val="40000"/>
                            </a:schemeClr>
                          </a:solidFill>
                          <a:latin typeface="+mn-lt"/>
                          <a:ea typeface="+mn-ea"/>
                          <a:cs typeface="+mn-cs"/>
                        </a:rPr>
                        <a:t>Class</a:t>
                      </a:r>
                      <a:r>
                        <a:rPr lang="es-ES_tradnl" sz="1800" dirty="0" smtClean="0">
                          <a:solidFill>
                            <a:schemeClr val="accent1">
                              <a:lumMod val="60000"/>
                              <a:lumOff val="40000"/>
                            </a:schemeClr>
                          </a:solidFill>
                          <a:latin typeface="+mn-lt"/>
                          <a:ea typeface="+mn-ea"/>
                          <a:cs typeface="+mn-cs"/>
                        </a:rPr>
                        <a:t>&lt;T&gt; Clase, </a:t>
                      </a:r>
                      <a:r>
                        <a:rPr lang="es-ES_tradnl" sz="1800" dirty="0" err="1" smtClean="0">
                          <a:solidFill>
                            <a:schemeClr val="accent1">
                              <a:lumMod val="60000"/>
                              <a:lumOff val="40000"/>
                            </a:schemeClr>
                          </a:solidFill>
                          <a:latin typeface="+mn-lt"/>
                          <a:ea typeface="+mn-ea"/>
                          <a:cs typeface="+mn-cs"/>
                        </a:rPr>
                        <a:t>Serializable</a:t>
                      </a:r>
                      <a:r>
                        <a:rPr lang="es-ES_tradnl" sz="1800" dirty="0" smtClean="0">
                          <a:solidFill>
                            <a:schemeClr val="accent1">
                              <a:lumMod val="60000"/>
                              <a:lumOff val="40000"/>
                            </a:schemeClr>
                          </a:solidFill>
                          <a:latin typeface="+mn-lt"/>
                          <a:ea typeface="+mn-ea"/>
                          <a:cs typeface="+mn-cs"/>
                        </a:rPr>
                        <a:t> id)</a:t>
                      </a:r>
                      <a:endParaRPr lang="es-ES" sz="1800" dirty="0" smtClean="0">
                        <a:solidFill>
                          <a:schemeClr val="accent1">
                            <a:lumMod val="60000"/>
                            <a:lumOff val="40000"/>
                          </a:schemeClr>
                        </a:solidFill>
                        <a:latin typeface="+mn-lt"/>
                        <a:ea typeface="+mn-ea"/>
                        <a:cs typeface="+mn-cs"/>
                      </a:endParaRPr>
                    </a:p>
                  </a:txBody>
                  <a:tcPr>
                    <a:noFill/>
                  </a:tcPr>
                </a:tc>
                <a:tc>
                  <a:txBody>
                    <a:bodyPr/>
                    <a:lstStyle/>
                    <a:p>
                      <a:pPr algn="just"/>
                      <a:r>
                        <a:rPr lang="es-ES_tradnl" sz="1800" dirty="0" smtClean="0"/>
                        <a:t>Devuelve la instancia persistente de la clase</a:t>
                      </a:r>
                      <a:r>
                        <a:rPr lang="es-ES_tradnl" sz="1800" baseline="0" dirty="0" smtClean="0"/>
                        <a:t> indicada con el identificador dado. Si la instancia no existe, devuelve </a:t>
                      </a:r>
                      <a:r>
                        <a:rPr lang="es-ES_tradnl" sz="1800" baseline="0" dirty="0" err="1" smtClean="0"/>
                        <a:t>null</a:t>
                      </a:r>
                      <a:endParaRPr lang="es-ES" sz="1800" dirty="0"/>
                    </a:p>
                  </a:txBody>
                  <a:tcPr>
                    <a:noFill/>
                  </a:tcPr>
                </a:tc>
                <a:extLst>
                  <a:ext uri="{0D108BD9-81ED-4DB2-BD59-A6C34878D82A}">
                    <a16:rowId xmlns:a16="http://schemas.microsoft.com/office/drawing/2014/main" val="10003"/>
                  </a:ext>
                </a:extLst>
              </a:tr>
              <a:tr h="668803">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_tradnl" sz="1800" dirty="0" smtClean="0">
                          <a:solidFill>
                            <a:schemeClr val="accent1">
                              <a:lumMod val="60000"/>
                              <a:lumOff val="40000"/>
                            </a:schemeClr>
                          </a:solidFill>
                          <a:latin typeface="+mn-lt"/>
                          <a:ea typeface="+mn-ea"/>
                          <a:cs typeface="+mn-cs"/>
                        </a:rPr>
                        <a:t>Object get(</a:t>
                      </a:r>
                      <a:r>
                        <a:rPr lang="es-ES_tradnl" sz="1800" dirty="0" err="1" smtClean="0">
                          <a:solidFill>
                            <a:schemeClr val="accent1">
                              <a:lumMod val="60000"/>
                              <a:lumOff val="40000"/>
                            </a:schemeClr>
                          </a:solidFill>
                          <a:latin typeface="+mn-lt"/>
                          <a:ea typeface="+mn-ea"/>
                          <a:cs typeface="+mn-cs"/>
                        </a:rPr>
                        <a:t>String</a:t>
                      </a:r>
                      <a:r>
                        <a:rPr lang="es-ES_tradnl" sz="1800" dirty="0" smtClean="0">
                          <a:solidFill>
                            <a:schemeClr val="accent1">
                              <a:lumMod val="60000"/>
                              <a:lumOff val="40000"/>
                            </a:schemeClr>
                          </a:solidFill>
                          <a:latin typeface="+mn-lt"/>
                          <a:ea typeface="+mn-ea"/>
                          <a:cs typeface="+mn-cs"/>
                        </a:rPr>
                        <a:t> </a:t>
                      </a:r>
                      <a:r>
                        <a:rPr lang="es-ES_tradnl" sz="1800" dirty="0" err="1" smtClean="0">
                          <a:solidFill>
                            <a:schemeClr val="accent1">
                              <a:lumMod val="60000"/>
                              <a:lumOff val="40000"/>
                            </a:schemeClr>
                          </a:solidFill>
                          <a:latin typeface="+mn-lt"/>
                          <a:ea typeface="+mn-ea"/>
                          <a:cs typeface="+mn-cs"/>
                        </a:rPr>
                        <a:t>nombreClase</a:t>
                      </a:r>
                      <a:r>
                        <a:rPr lang="es-ES_tradnl" sz="1800" dirty="0" smtClean="0">
                          <a:solidFill>
                            <a:schemeClr val="accent1">
                              <a:lumMod val="60000"/>
                              <a:lumOff val="40000"/>
                            </a:schemeClr>
                          </a:solidFill>
                          <a:latin typeface="+mn-lt"/>
                          <a:ea typeface="+mn-ea"/>
                          <a:cs typeface="+mn-cs"/>
                        </a:rPr>
                        <a:t>, </a:t>
                      </a:r>
                      <a:r>
                        <a:rPr lang="es-ES_tradnl" sz="1800" dirty="0" err="1" smtClean="0">
                          <a:solidFill>
                            <a:schemeClr val="accent1">
                              <a:lumMod val="60000"/>
                              <a:lumOff val="40000"/>
                            </a:schemeClr>
                          </a:solidFill>
                          <a:latin typeface="+mn-lt"/>
                          <a:ea typeface="+mn-ea"/>
                          <a:cs typeface="+mn-cs"/>
                        </a:rPr>
                        <a:t>Serializable</a:t>
                      </a:r>
                      <a:r>
                        <a:rPr lang="es-ES_tradnl" sz="1800" dirty="0" smtClean="0">
                          <a:solidFill>
                            <a:schemeClr val="accent1">
                              <a:lumMod val="60000"/>
                              <a:lumOff val="40000"/>
                            </a:schemeClr>
                          </a:solidFill>
                          <a:latin typeface="+mn-lt"/>
                          <a:ea typeface="+mn-ea"/>
                          <a:cs typeface="+mn-cs"/>
                        </a:rPr>
                        <a:t> id)</a:t>
                      </a:r>
                      <a:endParaRPr lang="es-ES" sz="1800" dirty="0" smtClean="0">
                        <a:solidFill>
                          <a:schemeClr val="accent1">
                            <a:lumMod val="60000"/>
                            <a:lumOff val="40000"/>
                          </a:schemeClr>
                        </a:solidFill>
                        <a:latin typeface="+mn-lt"/>
                        <a:ea typeface="+mn-ea"/>
                        <a:cs typeface="+mn-cs"/>
                      </a:endParaRPr>
                    </a:p>
                  </a:txBody>
                  <a:tcPr>
                    <a:noFill/>
                  </a:tcPr>
                </a:tc>
                <a:tc>
                  <a:txBody>
                    <a:bodyPr/>
                    <a:lstStyle/>
                    <a:p>
                      <a:pPr algn="just"/>
                      <a:r>
                        <a:rPr lang="es-ES_tradnl" sz="1800" dirty="0" err="1" smtClean="0"/>
                        <a:t>Similiar</a:t>
                      </a:r>
                      <a:r>
                        <a:rPr lang="es-ES_tradnl" sz="1800" dirty="0" smtClean="0"/>
                        <a:t> al método</a:t>
                      </a:r>
                      <a:r>
                        <a:rPr lang="es-ES_tradnl" sz="1800" baseline="0" dirty="0" smtClean="0"/>
                        <a:t> anterior, pero en este caso indicamos en el primer parámetro el nombre de la clase</a:t>
                      </a:r>
                      <a:endParaRPr lang="es-ES" sz="1800" dirty="0"/>
                    </a:p>
                  </a:txBody>
                  <a:tcPr>
                    <a:noFill/>
                  </a:tcPr>
                </a:tc>
                <a:extLst>
                  <a:ext uri="{0D108BD9-81ED-4DB2-BD59-A6C34878D82A}">
                    <a16:rowId xmlns:a16="http://schemas.microsoft.com/office/drawing/2014/main" val="10004"/>
                  </a:ext>
                </a:extLst>
              </a:tr>
            </a:tbl>
          </a:graphicData>
        </a:graphic>
      </p:graphicFrame>
      <p:sp>
        <p:nvSpPr>
          <p:cNvPr id="5" name="CuadroTexto 4"/>
          <p:cNvSpPr txBox="1"/>
          <p:nvPr/>
        </p:nvSpPr>
        <p:spPr>
          <a:xfrm>
            <a:off x="751561" y="5627859"/>
            <a:ext cx="11235847" cy="646331"/>
          </a:xfrm>
          <a:prstGeom prst="rect">
            <a:avLst/>
          </a:prstGeom>
          <a:noFill/>
        </p:spPr>
        <p:txBody>
          <a:bodyPr wrap="square" rtlCol="0">
            <a:spAutoFit/>
          </a:bodyPr>
          <a:lstStyle/>
          <a:p>
            <a:r>
              <a:rPr lang="es-ES_tradnl" dirty="0" smtClean="0">
                <a:solidFill>
                  <a:schemeClr val="accent1">
                    <a:lumMod val="75000"/>
                  </a:schemeClr>
                </a:solidFill>
              </a:rPr>
              <a:t>La diferencia entre get() y load() es que si el objeto que queremos recuperar no existe, </a:t>
            </a:r>
            <a:r>
              <a:rPr lang="es-ES_tradnl" b="1" dirty="0" smtClean="0">
                <a:solidFill>
                  <a:schemeClr val="accent1">
                    <a:lumMod val="75000"/>
                  </a:schemeClr>
                </a:solidFill>
              </a:rPr>
              <a:t>get()</a:t>
            </a:r>
            <a:r>
              <a:rPr lang="es-ES_tradnl" dirty="0" smtClean="0">
                <a:solidFill>
                  <a:schemeClr val="accent1">
                    <a:lumMod val="75000"/>
                  </a:schemeClr>
                </a:solidFill>
              </a:rPr>
              <a:t> nos devolverá </a:t>
            </a:r>
            <a:r>
              <a:rPr lang="es-ES_tradnl" b="1" dirty="0" err="1" smtClean="0">
                <a:solidFill>
                  <a:schemeClr val="accent1">
                    <a:lumMod val="75000"/>
                  </a:schemeClr>
                </a:solidFill>
              </a:rPr>
              <a:t>null</a:t>
            </a:r>
            <a:r>
              <a:rPr lang="es-ES_tradnl" dirty="0" smtClean="0">
                <a:solidFill>
                  <a:schemeClr val="accent1">
                    <a:lumMod val="75000"/>
                  </a:schemeClr>
                </a:solidFill>
              </a:rPr>
              <a:t>, mientras que </a:t>
            </a:r>
            <a:r>
              <a:rPr lang="es-ES_tradnl" b="1" dirty="0" smtClean="0">
                <a:solidFill>
                  <a:schemeClr val="accent1">
                    <a:lumMod val="75000"/>
                  </a:schemeClr>
                </a:solidFill>
              </a:rPr>
              <a:t>load() </a:t>
            </a:r>
            <a:r>
              <a:rPr lang="es-ES_tradnl" dirty="0" smtClean="0">
                <a:solidFill>
                  <a:schemeClr val="accent1">
                    <a:lumMod val="75000"/>
                  </a:schemeClr>
                </a:solidFill>
              </a:rPr>
              <a:t>nos lanzará la excepción </a:t>
            </a:r>
            <a:r>
              <a:rPr lang="es-ES_tradnl" b="1" dirty="0" err="1" smtClean="0">
                <a:solidFill>
                  <a:schemeClr val="accent1">
                    <a:lumMod val="75000"/>
                  </a:schemeClr>
                </a:solidFill>
              </a:rPr>
              <a:t>ObjectNotFoundException</a:t>
            </a:r>
            <a:r>
              <a:rPr lang="es-ES_tradnl" dirty="0" smtClean="0">
                <a:solidFill>
                  <a:schemeClr val="accent1">
                    <a:lumMod val="75000"/>
                  </a:schemeClr>
                </a:solidFill>
              </a:rPr>
              <a:t>.</a:t>
            </a:r>
            <a:endParaRPr lang="es-ES" dirty="0">
              <a:solidFill>
                <a:schemeClr val="accent1">
                  <a:lumMod val="75000"/>
                </a:schemeClr>
              </a:solidFill>
            </a:endParaRPr>
          </a:p>
        </p:txBody>
      </p:sp>
    </p:spTree>
    <p:extLst>
      <p:ext uri="{BB962C8B-B14F-4D97-AF65-F5344CB8AC3E}">
        <p14:creationId xmlns:p14="http://schemas.microsoft.com/office/powerpoint/2010/main" val="927614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marL="12700" marR="5080" algn="ctr">
              <a:spcBef>
                <a:spcPts val="100"/>
              </a:spcBef>
            </a:pPr>
            <a:r>
              <a:rPr lang="es-ES_tradnl" kern="0" spc="-60" dirty="0"/>
              <a:t>Carga de objetos </a:t>
            </a:r>
            <a:r>
              <a:rPr lang="es-ES_tradnl" kern="0" spc="-60" dirty="0" smtClean="0"/>
              <a:t/>
            </a:r>
            <a:br>
              <a:rPr lang="es-ES_tradnl" kern="0" spc="-60" dirty="0" smtClean="0"/>
            </a:br>
            <a:r>
              <a:rPr lang="es-ES_tradnl" sz="4000" kern="0" spc="-60" dirty="0" smtClean="0"/>
              <a:t>- </a:t>
            </a:r>
            <a:r>
              <a:rPr lang="es-ES_tradnl" sz="4000" kern="0" spc="-60" dirty="0"/>
              <a:t>Método </a:t>
            </a:r>
            <a:r>
              <a:rPr lang="es-ES_tradnl" sz="4000" kern="0" spc="-60" dirty="0" smtClean="0"/>
              <a:t>load vs Método get -</a:t>
            </a:r>
            <a:endParaRPr lang="es-ES" sz="4000" kern="0" spc="-60" dirty="0"/>
          </a:p>
        </p:txBody>
      </p:sp>
      <p:sp>
        <p:nvSpPr>
          <p:cNvPr id="3" name="Marcador de contenido 2"/>
          <p:cNvSpPr>
            <a:spLocks noGrp="1"/>
          </p:cNvSpPr>
          <p:nvPr>
            <p:ph idx="1"/>
          </p:nvPr>
        </p:nvSpPr>
        <p:spPr>
          <a:xfrm>
            <a:off x="363255" y="1883312"/>
            <a:ext cx="5423769" cy="4023360"/>
          </a:xfrm>
        </p:spPr>
        <p:txBody>
          <a:bodyPr>
            <a:normAutofit/>
          </a:bodyPr>
          <a:lstStyle/>
          <a:p>
            <a:pPr>
              <a:spcBef>
                <a:spcPts val="40"/>
              </a:spcBef>
            </a:pPr>
            <a:r>
              <a:rPr lang="es-ES_tradnl" sz="1300" dirty="0">
                <a:solidFill>
                  <a:srgbClr val="931A68"/>
                </a:solidFill>
                <a:latin typeface="Courier New"/>
                <a:cs typeface="Courier New"/>
              </a:rPr>
              <a:t>// Con </a:t>
            </a:r>
            <a:r>
              <a:rPr lang="es-ES_tradnl" sz="1300" dirty="0" smtClean="0">
                <a:solidFill>
                  <a:srgbClr val="931A68"/>
                </a:solidFill>
                <a:latin typeface="Courier New"/>
                <a:cs typeface="Courier New"/>
              </a:rPr>
              <a:t>load</a:t>
            </a:r>
          </a:p>
          <a:p>
            <a:pPr>
              <a:spcBef>
                <a:spcPts val="40"/>
              </a:spcBef>
            </a:pPr>
            <a:endParaRPr lang="es-ES_tradnl" sz="1300" dirty="0">
              <a:solidFill>
                <a:srgbClr val="931A68"/>
              </a:solidFill>
              <a:latin typeface="Courier New"/>
              <a:cs typeface="Courier New"/>
            </a:endParaRPr>
          </a:p>
          <a:p>
            <a:pPr>
              <a:spcBef>
                <a:spcPts val="40"/>
              </a:spcBef>
            </a:pPr>
            <a:r>
              <a:rPr lang="es-ES_tradnl" sz="1300" dirty="0">
                <a:solidFill>
                  <a:srgbClr val="931A68"/>
                </a:solidFill>
                <a:latin typeface="Courier New"/>
                <a:cs typeface="Courier New"/>
              </a:rPr>
              <a:t>// Visualiza los datos del departamento 20;</a:t>
            </a:r>
          </a:p>
          <a:p>
            <a:pPr>
              <a:spcBef>
                <a:spcPts val="40"/>
              </a:spcBef>
            </a:pPr>
            <a:r>
              <a:rPr lang="es-ES_tradnl" sz="1300" dirty="0">
                <a:solidFill>
                  <a:srgbClr val="931A68"/>
                </a:solidFill>
                <a:latin typeface="Courier New"/>
                <a:cs typeface="Courier New"/>
              </a:rPr>
              <a:t>Departamentos </a:t>
            </a:r>
            <a:r>
              <a:rPr lang="es-ES_tradnl" sz="1300" dirty="0" err="1">
                <a:solidFill>
                  <a:srgbClr val="931A68"/>
                </a:solidFill>
                <a:latin typeface="Courier New"/>
                <a:cs typeface="Courier New"/>
              </a:rPr>
              <a:t>dep</a:t>
            </a:r>
            <a:r>
              <a:rPr lang="es-ES_tradnl" sz="1300" dirty="0">
                <a:solidFill>
                  <a:srgbClr val="931A68"/>
                </a:solidFill>
                <a:latin typeface="Courier New"/>
                <a:cs typeface="Courier New"/>
              </a:rPr>
              <a:t> = new Departamentos();</a:t>
            </a:r>
          </a:p>
          <a:p>
            <a:pPr>
              <a:spcBef>
                <a:spcPts val="40"/>
              </a:spcBef>
            </a:pPr>
            <a:endParaRPr lang="es-ES_tradnl" sz="1300" dirty="0">
              <a:solidFill>
                <a:srgbClr val="931A68"/>
              </a:solidFill>
              <a:latin typeface="Courier New"/>
              <a:cs typeface="Courier New"/>
            </a:endParaRPr>
          </a:p>
          <a:p>
            <a:pPr>
              <a:spcBef>
                <a:spcPts val="40"/>
              </a:spcBef>
            </a:pPr>
            <a:r>
              <a:rPr lang="es-ES_tradnl" sz="1300" dirty="0">
                <a:solidFill>
                  <a:srgbClr val="931A68"/>
                </a:solidFill>
                <a:latin typeface="Courier New"/>
                <a:cs typeface="Courier New"/>
              </a:rPr>
              <a:t>try{</a:t>
            </a:r>
          </a:p>
          <a:p>
            <a:pPr>
              <a:spcBef>
                <a:spcPts val="40"/>
              </a:spcBef>
            </a:pPr>
            <a:r>
              <a:rPr lang="es-ES_tradnl" sz="1300" b="1" dirty="0" err="1">
                <a:solidFill>
                  <a:srgbClr val="931A68"/>
                </a:solidFill>
                <a:latin typeface="Courier New"/>
                <a:cs typeface="Courier New"/>
              </a:rPr>
              <a:t>dep</a:t>
            </a:r>
            <a:r>
              <a:rPr lang="es-ES_tradnl" sz="1300" b="1" dirty="0">
                <a:solidFill>
                  <a:srgbClr val="931A68"/>
                </a:solidFill>
                <a:latin typeface="Courier New"/>
                <a:cs typeface="Courier New"/>
              </a:rPr>
              <a:t> = (Departamentos)</a:t>
            </a:r>
            <a:r>
              <a:rPr lang="es-ES_tradnl" sz="1300" b="1" dirty="0" err="1">
                <a:solidFill>
                  <a:srgbClr val="931A68"/>
                </a:solidFill>
                <a:latin typeface="Courier New"/>
                <a:cs typeface="Courier New"/>
              </a:rPr>
              <a:t>session.load</a:t>
            </a:r>
            <a:r>
              <a:rPr lang="es-ES_tradnl" sz="1300" b="1" dirty="0">
                <a:solidFill>
                  <a:srgbClr val="931A68"/>
                </a:solidFill>
                <a:latin typeface="Courier New"/>
                <a:cs typeface="Courier New"/>
              </a:rPr>
              <a:t>(</a:t>
            </a:r>
            <a:r>
              <a:rPr lang="es-ES_tradnl" sz="1300" b="1" dirty="0" err="1">
                <a:solidFill>
                  <a:srgbClr val="931A68"/>
                </a:solidFill>
                <a:latin typeface="Courier New"/>
                <a:cs typeface="Courier New"/>
              </a:rPr>
              <a:t>Departamentos.class</a:t>
            </a:r>
            <a:r>
              <a:rPr lang="es-ES_tradnl" sz="1300" b="1" dirty="0">
                <a:solidFill>
                  <a:srgbClr val="931A68"/>
                </a:solidFill>
                <a:latin typeface="Courier New"/>
                <a:cs typeface="Courier New"/>
              </a:rPr>
              <a:t>, (byte) 20);</a:t>
            </a:r>
          </a:p>
          <a:p>
            <a:pPr>
              <a:spcBef>
                <a:spcPts val="40"/>
              </a:spcBef>
            </a:pPr>
            <a:r>
              <a:rPr lang="es-ES_tradnl" sz="1300" dirty="0" err="1">
                <a:solidFill>
                  <a:srgbClr val="931A68"/>
                </a:solidFill>
                <a:latin typeface="Courier New"/>
                <a:cs typeface="Courier New"/>
              </a:rPr>
              <a:t>System.out.printf</a:t>
            </a:r>
            <a:r>
              <a:rPr lang="es-ES_tradnl" sz="1300" dirty="0">
                <a:solidFill>
                  <a:srgbClr val="931A68"/>
                </a:solidFill>
                <a:latin typeface="Courier New"/>
                <a:cs typeface="Courier New"/>
              </a:rPr>
              <a:t>(“Nombre </a:t>
            </a:r>
            <a:r>
              <a:rPr lang="es-ES_tradnl" sz="1300" dirty="0" err="1">
                <a:solidFill>
                  <a:srgbClr val="931A68"/>
                </a:solidFill>
                <a:latin typeface="Courier New"/>
                <a:cs typeface="Courier New"/>
              </a:rPr>
              <a:t>Dep</a:t>
            </a:r>
            <a:r>
              <a:rPr lang="es-ES_tradnl" sz="1300" dirty="0">
                <a:solidFill>
                  <a:srgbClr val="931A68"/>
                </a:solidFill>
                <a:latin typeface="Courier New"/>
                <a:cs typeface="Courier New"/>
              </a:rPr>
              <a:t>: %</a:t>
            </a:r>
            <a:r>
              <a:rPr lang="es-ES_tradnl" sz="1300" dirty="0" err="1">
                <a:solidFill>
                  <a:srgbClr val="931A68"/>
                </a:solidFill>
                <a:latin typeface="Courier New"/>
                <a:cs typeface="Courier New"/>
              </a:rPr>
              <a:t>s%n,dep.getDnombre</a:t>
            </a:r>
            <a:r>
              <a:rPr lang="es-ES_tradnl" sz="1300" dirty="0">
                <a:solidFill>
                  <a:srgbClr val="931A68"/>
                </a:solidFill>
                <a:latin typeface="Courier New"/>
                <a:cs typeface="Courier New"/>
              </a:rPr>
              <a:t>());</a:t>
            </a:r>
          </a:p>
          <a:p>
            <a:pPr>
              <a:spcBef>
                <a:spcPts val="40"/>
              </a:spcBef>
            </a:pPr>
            <a:r>
              <a:rPr lang="es-ES_tradnl" sz="1300" dirty="0" err="1">
                <a:solidFill>
                  <a:srgbClr val="931A68"/>
                </a:solidFill>
                <a:latin typeface="Courier New"/>
                <a:cs typeface="Courier New"/>
              </a:rPr>
              <a:t>System.out.printf</a:t>
            </a:r>
            <a:r>
              <a:rPr lang="es-ES_tradnl" sz="1300" dirty="0">
                <a:solidFill>
                  <a:srgbClr val="931A68"/>
                </a:solidFill>
                <a:latin typeface="Courier New"/>
                <a:cs typeface="Courier New"/>
              </a:rPr>
              <a:t>(“Localidad: %</a:t>
            </a:r>
            <a:r>
              <a:rPr lang="es-ES_tradnl" sz="1300" dirty="0" err="1">
                <a:solidFill>
                  <a:srgbClr val="931A68"/>
                </a:solidFill>
                <a:latin typeface="Courier New"/>
                <a:cs typeface="Courier New"/>
              </a:rPr>
              <a:t>s%n</a:t>
            </a:r>
            <a:r>
              <a:rPr lang="es-ES_tradnl" sz="1300" dirty="0">
                <a:solidFill>
                  <a:srgbClr val="931A68"/>
                </a:solidFill>
                <a:latin typeface="Courier New"/>
                <a:cs typeface="Courier New"/>
              </a:rPr>
              <a:t>, </a:t>
            </a:r>
            <a:r>
              <a:rPr lang="es-ES_tradnl" sz="1300" dirty="0" err="1">
                <a:solidFill>
                  <a:srgbClr val="931A68"/>
                </a:solidFill>
                <a:latin typeface="Courier New"/>
                <a:cs typeface="Courier New"/>
              </a:rPr>
              <a:t>dep.getLoc</a:t>
            </a:r>
            <a:r>
              <a:rPr lang="es-ES_tradnl" sz="1300" dirty="0">
                <a:solidFill>
                  <a:srgbClr val="931A68"/>
                </a:solidFill>
                <a:latin typeface="Courier New"/>
                <a:cs typeface="Courier New"/>
              </a:rPr>
              <a:t>());</a:t>
            </a:r>
          </a:p>
          <a:p>
            <a:pPr>
              <a:spcBef>
                <a:spcPts val="40"/>
              </a:spcBef>
            </a:pPr>
            <a:r>
              <a:rPr lang="es-ES_tradnl" sz="1300" dirty="0">
                <a:solidFill>
                  <a:srgbClr val="931A68"/>
                </a:solidFill>
                <a:latin typeface="Courier New"/>
                <a:cs typeface="Courier New"/>
              </a:rPr>
              <a:t>} </a:t>
            </a:r>
          </a:p>
          <a:p>
            <a:pPr>
              <a:spcBef>
                <a:spcPts val="40"/>
              </a:spcBef>
            </a:pPr>
            <a:endParaRPr lang="es-ES_tradnl" sz="1300" dirty="0">
              <a:solidFill>
                <a:srgbClr val="931A68"/>
              </a:solidFill>
              <a:latin typeface="Courier New"/>
              <a:cs typeface="Courier New"/>
            </a:endParaRPr>
          </a:p>
          <a:p>
            <a:pPr>
              <a:spcBef>
                <a:spcPts val="40"/>
              </a:spcBef>
            </a:pPr>
            <a:r>
              <a:rPr lang="es-ES_tradnl" sz="1300" dirty="0">
                <a:solidFill>
                  <a:srgbClr val="931A68"/>
                </a:solidFill>
                <a:latin typeface="Courier New"/>
                <a:cs typeface="Courier New"/>
              </a:rPr>
              <a:t>catch (</a:t>
            </a:r>
            <a:r>
              <a:rPr lang="es-ES_tradnl" sz="1300" b="1" dirty="0" err="1">
                <a:solidFill>
                  <a:srgbClr val="931A68"/>
                </a:solidFill>
                <a:latin typeface="Courier New"/>
                <a:cs typeface="Courier New"/>
              </a:rPr>
              <a:t>ObjectNotFoundException</a:t>
            </a:r>
            <a:r>
              <a:rPr lang="es-ES_tradnl" sz="1300" b="1" dirty="0">
                <a:solidFill>
                  <a:srgbClr val="931A68"/>
                </a:solidFill>
                <a:latin typeface="Courier New"/>
                <a:cs typeface="Courier New"/>
              </a:rPr>
              <a:t> o</a:t>
            </a:r>
            <a:r>
              <a:rPr lang="es-ES_tradnl" sz="1300" dirty="0">
                <a:solidFill>
                  <a:srgbClr val="931A68"/>
                </a:solidFill>
                <a:latin typeface="Courier New"/>
                <a:cs typeface="Courier New"/>
              </a:rPr>
              <a:t>) {</a:t>
            </a:r>
          </a:p>
          <a:p>
            <a:pPr>
              <a:spcBef>
                <a:spcPts val="40"/>
              </a:spcBef>
            </a:pPr>
            <a:r>
              <a:rPr lang="es-ES_tradnl" sz="1300" dirty="0" err="1">
                <a:solidFill>
                  <a:srgbClr val="931A68"/>
                </a:solidFill>
                <a:latin typeface="Courier New"/>
                <a:cs typeface="Courier New"/>
              </a:rPr>
              <a:t>System.out.printf</a:t>
            </a:r>
            <a:r>
              <a:rPr lang="es-ES_tradnl" sz="1300" dirty="0">
                <a:solidFill>
                  <a:srgbClr val="931A68"/>
                </a:solidFill>
                <a:latin typeface="Courier New"/>
                <a:cs typeface="Courier New"/>
              </a:rPr>
              <a:t>(“NO EXISTE EL DEPARTAMENTO!);</a:t>
            </a:r>
          </a:p>
          <a:p>
            <a:pPr>
              <a:spcBef>
                <a:spcPts val="40"/>
              </a:spcBef>
            </a:pPr>
            <a:r>
              <a:rPr lang="es-ES_tradnl" sz="1500" dirty="0">
                <a:solidFill>
                  <a:srgbClr val="931A68"/>
                </a:solidFill>
                <a:latin typeface="Courier New"/>
                <a:cs typeface="Courier New"/>
              </a:rPr>
              <a:t>}</a:t>
            </a:r>
            <a:endParaRPr lang="es-ES" sz="1500" dirty="0">
              <a:solidFill>
                <a:srgbClr val="931A68"/>
              </a:solidFill>
              <a:latin typeface="Courier New"/>
              <a:cs typeface="Courier New"/>
            </a:endParaRPr>
          </a:p>
          <a:p>
            <a:endParaRPr lang="es-ES" dirty="0"/>
          </a:p>
        </p:txBody>
      </p:sp>
      <p:sp>
        <p:nvSpPr>
          <p:cNvPr id="4" name="2 Rectángulo"/>
          <p:cNvSpPr/>
          <p:nvPr/>
        </p:nvSpPr>
        <p:spPr>
          <a:xfrm>
            <a:off x="6113953" y="1883312"/>
            <a:ext cx="5660513" cy="3724096"/>
          </a:xfrm>
          <a:prstGeom prst="rect">
            <a:avLst/>
          </a:prstGeom>
        </p:spPr>
        <p:txBody>
          <a:bodyPr wrap="square">
            <a:spAutoFit/>
          </a:bodyPr>
          <a:lstStyle/>
          <a:p>
            <a:pPr>
              <a:spcBef>
                <a:spcPts val="40"/>
              </a:spcBef>
            </a:pPr>
            <a:r>
              <a:rPr lang="es-ES_tradnl" sz="1200" dirty="0" smtClean="0">
                <a:solidFill>
                  <a:srgbClr val="931A68"/>
                </a:solidFill>
                <a:latin typeface="Courier New"/>
                <a:cs typeface="Courier New"/>
              </a:rPr>
              <a:t>// Con get</a:t>
            </a:r>
          </a:p>
          <a:p>
            <a:pPr>
              <a:spcBef>
                <a:spcPts val="40"/>
              </a:spcBef>
            </a:pPr>
            <a:endParaRPr lang="es-ES_tradnl" sz="1200" dirty="0">
              <a:solidFill>
                <a:srgbClr val="931A68"/>
              </a:solidFill>
              <a:latin typeface="Courier New"/>
              <a:cs typeface="Courier New"/>
            </a:endParaRPr>
          </a:p>
          <a:p>
            <a:pPr>
              <a:spcBef>
                <a:spcPts val="40"/>
              </a:spcBef>
            </a:pPr>
            <a:r>
              <a:rPr lang="es-ES_tradnl" sz="1200" dirty="0" smtClean="0">
                <a:solidFill>
                  <a:srgbClr val="931A68"/>
                </a:solidFill>
                <a:latin typeface="Courier New"/>
                <a:cs typeface="Courier New"/>
              </a:rPr>
              <a:t>// Comprueba que el departamento 11 existe</a:t>
            </a:r>
            <a:endParaRPr lang="es-ES_tradnl" sz="1200" dirty="0">
              <a:solidFill>
                <a:srgbClr val="931A68"/>
              </a:solidFill>
              <a:latin typeface="Courier New"/>
              <a:cs typeface="Courier New"/>
            </a:endParaRPr>
          </a:p>
          <a:p>
            <a:pPr>
              <a:spcBef>
                <a:spcPts val="40"/>
              </a:spcBef>
            </a:pPr>
            <a:r>
              <a:rPr lang="es-ES_tradnl" sz="1200" dirty="0">
                <a:solidFill>
                  <a:srgbClr val="931A68"/>
                </a:solidFill>
                <a:latin typeface="Courier New"/>
                <a:cs typeface="Courier New"/>
              </a:rPr>
              <a:t>Departamentos </a:t>
            </a:r>
            <a:r>
              <a:rPr lang="es-ES_tradnl" sz="1200" dirty="0" err="1">
                <a:solidFill>
                  <a:srgbClr val="931A68"/>
                </a:solidFill>
                <a:latin typeface="Courier New"/>
                <a:cs typeface="Courier New"/>
              </a:rPr>
              <a:t>dep</a:t>
            </a:r>
            <a:r>
              <a:rPr lang="es-ES_tradnl" sz="1200" dirty="0">
                <a:solidFill>
                  <a:srgbClr val="931A68"/>
                </a:solidFill>
                <a:latin typeface="Courier New"/>
                <a:cs typeface="Courier New"/>
              </a:rPr>
              <a:t> = new Departamentos</a:t>
            </a:r>
            <a:r>
              <a:rPr lang="es-ES_tradnl" sz="1200" dirty="0" smtClean="0">
                <a:solidFill>
                  <a:srgbClr val="931A68"/>
                </a:solidFill>
                <a:latin typeface="Courier New"/>
                <a:cs typeface="Courier New"/>
              </a:rPr>
              <a:t>();</a:t>
            </a:r>
          </a:p>
          <a:p>
            <a:pPr>
              <a:spcBef>
                <a:spcPts val="40"/>
              </a:spcBef>
            </a:pPr>
            <a:endParaRPr lang="es-ES_tradnl" sz="1200" dirty="0" smtClean="0">
              <a:solidFill>
                <a:srgbClr val="931A68"/>
              </a:solidFill>
              <a:latin typeface="Courier New"/>
              <a:cs typeface="Courier New"/>
            </a:endParaRPr>
          </a:p>
          <a:p>
            <a:pPr>
              <a:spcBef>
                <a:spcPts val="40"/>
              </a:spcBef>
            </a:pPr>
            <a:r>
              <a:rPr lang="es-ES_tradnl" sz="1200" b="1" dirty="0" err="1">
                <a:solidFill>
                  <a:srgbClr val="931A68"/>
                </a:solidFill>
                <a:latin typeface="Courier New"/>
                <a:cs typeface="Courier New"/>
              </a:rPr>
              <a:t>d</a:t>
            </a:r>
            <a:r>
              <a:rPr lang="es-ES_tradnl" sz="1200" b="1" dirty="0" err="1" smtClean="0">
                <a:solidFill>
                  <a:srgbClr val="931A68"/>
                </a:solidFill>
                <a:latin typeface="Courier New"/>
                <a:cs typeface="Courier New"/>
              </a:rPr>
              <a:t>ep</a:t>
            </a:r>
            <a:r>
              <a:rPr lang="es-ES_tradnl" sz="1200" b="1" dirty="0" smtClean="0">
                <a:solidFill>
                  <a:srgbClr val="931A68"/>
                </a:solidFill>
                <a:latin typeface="Courier New"/>
                <a:cs typeface="Courier New"/>
              </a:rPr>
              <a:t> = (Departamentos)</a:t>
            </a:r>
            <a:r>
              <a:rPr lang="es-ES_tradnl" sz="1200" b="1" dirty="0" err="1" smtClean="0">
                <a:solidFill>
                  <a:srgbClr val="931A68"/>
                </a:solidFill>
                <a:latin typeface="Courier New"/>
                <a:cs typeface="Courier New"/>
              </a:rPr>
              <a:t>session.get</a:t>
            </a:r>
            <a:r>
              <a:rPr lang="es-ES_tradnl" sz="1200" b="1" dirty="0" smtClean="0">
                <a:solidFill>
                  <a:srgbClr val="931A68"/>
                </a:solidFill>
                <a:latin typeface="Courier New"/>
                <a:cs typeface="Courier New"/>
              </a:rPr>
              <a:t>(</a:t>
            </a:r>
            <a:r>
              <a:rPr lang="es-ES_tradnl" sz="1200" b="1" dirty="0" err="1" smtClean="0">
                <a:solidFill>
                  <a:srgbClr val="931A68"/>
                </a:solidFill>
                <a:latin typeface="Courier New"/>
                <a:cs typeface="Courier New"/>
              </a:rPr>
              <a:t>Departamentos.class</a:t>
            </a:r>
            <a:r>
              <a:rPr lang="es-ES_tradnl" sz="1200" b="1" dirty="0" smtClean="0">
                <a:solidFill>
                  <a:srgbClr val="931A68"/>
                </a:solidFill>
                <a:latin typeface="Courier New"/>
                <a:cs typeface="Courier New"/>
              </a:rPr>
              <a:t>, (byte) 11);</a:t>
            </a:r>
            <a:endParaRPr lang="es-ES_tradnl" sz="1200" b="1" dirty="0">
              <a:solidFill>
                <a:srgbClr val="931A68"/>
              </a:solidFill>
              <a:latin typeface="Courier New"/>
              <a:cs typeface="Courier New"/>
            </a:endParaRPr>
          </a:p>
          <a:p>
            <a:pPr>
              <a:spcBef>
                <a:spcPts val="40"/>
              </a:spcBef>
            </a:pPr>
            <a:endParaRPr lang="es-ES_tradnl" sz="1200" dirty="0" smtClean="0">
              <a:solidFill>
                <a:srgbClr val="931A68"/>
              </a:solidFill>
              <a:latin typeface="Courier New"/>
              <a:cs typeface="Courier New"/>
            </a:endParaRPr>
          </a:p>
          <a:p>
            <a:pPr>
              <a:spcBef>
                <a:spcPts val="40"/>
              </a:spcBef>
            </a:pPr>
            <a:r>
              <a:rPr lang="es-ES_tradnl" sz="1200" dirty="0" err="1" smtClean="0">
                <a:solidFill>
                  <a:srgbClr val="931A68"/>
                </a:solidFill>
                <a:latin typeface="Courier New"/>
                <a:cs typeface="Courier New"/>
              </a:rPr>
              <a:t>If</a:t>
            </a:r>
            <a:r>
              <a:rPr lang="es-ES_tradnl" sz="1200" dirty="0" smtClean="0">
                <a:solidFill>
                  <a:srgbClr val="931A68"/>
                </a:solidFill>
                <a:latin typeface="Courier New"/>
                <a:cs typeface="Courier New"/>
              </a:rPr>
              <a:t>(</a:t>
            </a:r>
            <a:r>
              <a:rPr lang="es-ES_tradnl" sz="1200" dirty="0" err="1" smtClean="0">
                <a:solidFill>
                  <a:srgbClr val="931A68"/>
                </a:solidFill>
                <a:latin typeface="Courier New"/>
                <a:cs typeface="Courier New"/>
              </a:rPr>
              <a:t>dep</a:t>
            </a:r>
            <a:r>
              <a:rPr lang="es-ES_tradnl" sz="1200" dirty="0" smtClean="0">
                <a:solidFill>
                  <a:srgbClr val="931A68"/>
                </a:solidFill>
                <a:latin typeface="Courier New"/>
                <a:cs typeface="Courier New"/>
              </a:rPr>
              <a:t>==</a:t>
            </a:r>
            <a:r>
              <a:rPr lang="es-ES_tradnl" sz="1200" dirty="0" err="1" smtClean="0">
                <a:solidFill>
                  <a:srgbClr val="931A68"/>
                </a:solidFill>
                <a:latin typeface="Courier New"/>
                <a:cs typeface="Courier New"/>
              </a:rPr>
              <a:t>null</a:t>
            </a:r>
            <a:r>
              <a:rPr lang="es-ES_tradnl" sz="1200" dirty="0" smtClean="0">
                <a:solidFill>
                  <a:srgbClr val="931A68"/>
                </a:solidFill>
                <a:latin typeface="Courier New"/>
                <a:cs typeface="Courier New"/>
              </a:rPr>
              <a:t>)</a:t>
            </a:r>
          </a:p>
          <a:p>
            <a:pPr>
              <a:spcBef>
                <a:spcPts val="40"/>
              </a:spcBef>
            </a:pPr>
            <a:r>
              <a:rPr lang="es-ES_tradnl" sz="1200" dirty="0" smtClean="0">
                <a:solidFill>
                  <a:srgbClr val="931A68"/>
                </a:solidFill>
                <a:latin typeface="Courier New"/>
                <a:cs typeface="Courier New"/>
              </a:rPr>
              <a:t>{</a:t>
            </a:r>
          </a:p>
          <a:p>
            <a:pPr>
              <a:spcBef>
                <a:spcPts val="40"/>
              </a:spcBef>
            </a:pPr>
            <a:r>
              <a:rPr lang="es-ES_tradnl" sz="1200" dirty="0" smtClean="0">
                <a:solidFill>
                  <a:srgbClr val="931A68"/>
                </a:solidFill>
                <a:latin typeface="Courier New"/>
                <a:cs typeface="Courier New"/>
              </a:rPr>
              <a:t>	</a:t>
            </a:r>
            <a:r>
              <a:rPr lang="es-ES_tradnl" sz="1200" dirty="0" err="1" smtClean="0">
                <a:solidFill>
                  <a:srgbClr val="931A68"/>
                </a:solidFill>
                <a:latin typeface="Courier New"/>
                <a:cs typeface="Courier New"/>
              </a:rPr>
              <a:t>System.out.printf</a:t>
            </a:r>
            <a:r>
              <a:rPr lang="es-ES_tradnl" sz="1200" dirty="0" smtClean="0">
                <a:solidFill>
                  <a:srgbClr val="931A68"/>
                </a:solidFill>
                <a:latin typeface="Courier New"/>
                <a:cs typeface="Courier New"/>
              </a:rPr>
              <a:t>(“NO EXISTE EL DEPARTAMENTO 11!);</a:t>
            </a:r>
          </a:p>
          <a:p>
            <a:pPr>
              <a:spcBef>
                <a:spcPts val="40"/>
              </a:spcBef>
            </a:pPr>
            <a:r>
              <a:rPr lang="es-ES_tradnl" sz="1200" dirty="0" smtClean="0">
                <a:solidFill>
                  <a:srgbClr val="931A68"/>
                </a:solidFill>
                <a:latin typeface="Courier New"/>
                <a:cs typeface="Courier New"/>
              </a:rPr>
              <a:t>}</a:t>
            </a:r>
          </a:p>
          <a:p>
            <a:pPr>
              <a:spcBef>
                <a:spcPts val="40"/>
              </a:spcBef>
            </a:pPr>
            <a:r>
              <a:rPr lang="es-ES_tradnl" sz="1200" dirty="0" err="1" smtClean="0">
                <a:solidFill>
                  <a:srgbClr val="931A68"/>
                </a:solidFill>
                <a:latin typeface="Courier New"/>
                <a:cs typeface="Courier New"/>
              </a:rPr>
              <a:t>else</a:t>
            </a:r>
            <a:endParaRPr lang="es-ES_tradnl" sz="1200" dirty="0" smtClean="0">
              <a:solidFill>
                <a:srgbClr val="931A68"/>
              </a:solidFill>
              <a:latin typeface="Courier New"/>
              <a:cs typeface="Courier New"/>
            </a:endParaRPr>
          </a:p>
          <a:p>
            <a:pPr>
              <a:spcBef>
                <a:spcPts val="40"/>
              </a:spcBef>
            </a:pPr>
            <a:r>
              <a:rPr lang="es-ES_tradnl" sz="1200" dirty="0" smtClean="0">
                <a:solidFill>
                  <a:srgbClr val="931A68"/>
                </a:solidFill>
                <a:latin typeface="Courier New"/>
                <a:cs typeface="Courier New"/>
              </a:rPr>
              <a:t>{</a:t>
            </a:r>
            <a:endParaRPr lang="es-ES_tradnl" sz="1200" dirty="0">
              <a:solidFill>
                <a:srgbClr val="931A68"/>
              </a:solidFill>
              <a:latin typeface="Courier New"/>
              <a:cs typeface="Courier New"/>
            </a:endParaRPr>
          </a:p>
          <a:p>
            <a:pPr>
              <a:spcBef>
                <a:spcPts val="40"/>
              </a:spcBef>
            </a:pPr>
            <a:r>
              <a:rPr lang="es-ES_tradnl" sz="1200" dirty="0" smtClean="0">
                <a:solidFill>
                  <a:srgbClr val="931A68"/>
                </a:solidFill>
                <a:latin typeface="Courier New"/>
                <a:cs typeface="Courier New"/>
              </a:rPr>
              <a:t>	</a:t>
            </a:r>
            <a:r>
              <a:rPr lang="es-ES_tradnl" sz="1200" dirty="0" err="1" smtClean="0">
                <a:solidFill>
                  <a:srgbClr val="931A68"/>
                </a:solidFill>
                <a:latin typeface="Courier New"/>
                <a:cs typeface="Courier New"/>
              </a:rPr>
              <a:t>System.out.printf</a:t>
            </a:r>
            <a:r>
              <a:rPr lang="es-ES_tradnl" sz="1200" dirty="0">
                <a:solidFill>
                  <a:srgbClr val="931A68"/>
                </a:solidFill>
                <a:latin typeface="Courier New"/>
                <a:cs typeface="Courier New"/>
              </a:rPr>
              <a:t>(“Nombre </a:t>
            </a:r>
            <a:r>
              <a:rPr lang="es-ES_tradnl" sz="1200" dirty="0" err="1">
                <a:solidFill>
                  <a:srgbClr val="931A68"/>
                </a:solidFill>
                <a:latin typeface="Courier New"/>
                <a:cs typeface="Courier New"/>
              </a:rPr>
              <a:t>Dep</a:t>
            </a:r>
            <a:r>
              <a:rPr lang="es-ES_tradnl" sz="1200" dirty="0">
                <a:solidFill>
                  <a:srgbClr val="931A68"/>
                </a:solidFill>
                <a:latin typeface="Courier New"/>
                <a:cs typeface="Courier New"/>
              </a:rPr>
              <a:t>: %</a:t>
            </a:r>
            <a:r>
              <a:rPr lang="es-ES_tradnl" sz="1200" dirty="0" err="1" smtClean="0">
                <a:solidFill>
                  <a:srgbClr val="931A68"/>
                </a:solidFill>
                <a:latin typeface="Courier New"/>
                <a:cs typeface="Courier New"/>
              </a:rPr>
              <a:t>s%n,dep.getDnombre</a:t>
            </a:r>
            <a:r>
              <a:rPr lang="es-ES_tradnl" sz="1200" dirty="0">
                <a:solidFill>
                  <a:srgbClr val="931A68"/>
                </a:solidFill>
                <a:latin typeface="Courier New"/>
                <a:cs typeface="Courier New"/>
              </a:rPr>
              <a:t>());</a:t>
            </a:r>
          </a:p>
          <a:p>
            <a:pPr>
              <a:spcBef>
                <a:spcPts val="40"/>
              </a:spcBef>
            </a:pPr>
            <a:r>
              <a:rPr lang="es-ES_tradnl" sz="1200" dirty="0" smtClean="0">
                <a:solidFill>
                  <a:srgbClr val="931A68"/>
                </a:solidFill>
                <a:latin typeface="Courier New"/>
                <a:cs typeface="Courier New"/>
              </a:rPr>
              <a:t>	</a:t>
            </a:r>
            <a:r>
              <a:rPr lang="es-ES_tradnl" sz="1200" dirty="0" err="1" smtClean="0">
                <a:solidFill>
                  <a:srgbClr val="931A68"/>
                </a:solidFill>
                <a:latin typeface="Courier New"/>
                <a:cs typeface="Courier New"/>
              </a:rPr>
              <a:t>System.out.printf</a:t>
            </a:r>
            <a:r>
              <a:rPr lang="es-ES_tradnl" sz="1200" dirty="0">
                <a:solidFill>
                  <a:srgbClr val="931A68"/>
                </a:solidFill>
                <a:latin typeface="Courier New"/>
                <a:cs typeface="Courier New"/>
              </a:rPr>
              <a:t>(“Localidad: %</a:t>
            </a:r>
            <a:r>
              <a:rPr lang="es-ES_tradnl" sz="1200" dirty="0" err="1">
                <a:solidFill>
                  <a:srgbClr val="931A68"/>
                </a:solidFill>
                <a:latin typeface="Courier New"/>
                <a:cs typeface="Courier New"/>
              </a:rPr>
              <a:t>s%n</a:t>
            </a:r>
            <a:r>
              <a:rPr lang="es-ES_tradnl" sz="1200" dirty="0">
                <a:solidFill>
                  <a:srgbClr val="931A68"/>
                </a:solidFill>
                <a:latin typeface="Courier New"/>
                <a:cs typeface="Courier New"/>
              </a:rPr>
              <a:t>, </a:t>
            </a:r>
            <a:r>
              <a:rPr lang="es-ES_tradnl" sz="1200" dirty="0" err="1">
                <a:solidFill>
                  <a:srgbClr val="931A68"/>
                </a:solidFill>
                <a:latin typeface="Courier New"/>
                <a:cs typeface="Courier New"/>
              </a:rPr>
              <a:t>dep.getLoc</a:t>
            </a:r>
            <a:r>
              <a:rPr lang="es-ES_tradnl" sz="1200" dirty="0" smtClean="0">
                <a:solidFill>
                  <a:srgbClr val="931A68"/>
                </a:solidFill>
                <a:latin typeface="Courier New"/>
                <a:cs typeface="Courier New"/>
              </a:rPr>
              <a:t>());</a:t>
            </a:r>
            <a:endParaRPr lang="es-ES_tradnl" sz="1200" dirty="0">
              <a:solidFill>
                <a:srgbClr val="931A68"/>
              </a:solidFill>
              <a:latin typeface="Courier New"/>
              <a:cs typeface="Courier New"/>
            </a:endParaRPr>
          </a:p>
          <a:p>
            <a:pPr>
              <a:spcBef>
                <a:spcPts val="40"/>
              </a:spcBef>
            </a:pPr>
            <a:r>
              <a:rPr lang="es-ES_tradnl" sz="1200" dirty="0">
                <a:solidFill>
                  <a:srgbClr val="931A68"/>
                </a:solidFill>
                <a:latin typeface="Courier New"/>
                <a:cs typeface="Courier New"/>
              </a:rPr>
              <a:t>} </a:t>
            </a:r>
            <a:endParaRPr lang="es-ES_tradnl" sz="1200" dirty="0" smtClean="0">
              <a:solidFill>
                <a:srgbClr val="931A68"/>
              </a:solidFill>
              <a:latin typeface="Courier New"/>
              <a:cs typeface="Courier New"/>
            </a:endParaRPr>
          </a:p>
          <a:p>
            <a:pPr>
              <a:spcBef>
                <a:spcPts val="40"/>
              </a:spcBef>
            </a:pPr>
            <a:endParaRPr lang="es-ES" sz="3200" dirty="0">
              <a:solidFill>
                <a:srgbClr val="931A68"/>
              </a:solidFill>
              <a:latin typeface="Courier New"/>
              <a:cs typeface="Courier New"/>
            </a:endParaRPr>
          </a:p>
        </p:txBody>
      </p:sp>
    </p:spTree>
    <p:extLst>
      <p:ext uri="{BB962C8B-B14F-4D97-AF65-F5344CB8AC3E}">
        <p14:creationId xmlns:p14="http://schemas.microsoft.com/office/powerpoint/2010/main" val="2638491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13409" y="1774938"/>
            <a:ext cx="5311611" cy="4339650"/>
          </a:xfrm>
          <a:prstGeom prst="rect">
            <a:avLst/>
          </a:prstGeom>
          <a:noFill/>
        </p:spPr>
        <p:txBody>
          <a:bodyPr wrap="square" rtlCol="0">
            <a:spAutoFit/>
          </a:bodyPr>
          <a:lstStyle/>
          <a:p>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java.util.Iterator</a:t>
            </a:r>
            <a:r>
              <a:rPr lang="es-ES" sz="1200" dirty="0">
                <a:latin typeface="Courier New" panose="02070309020205020404" pitchFamily="49" charset="0"/>
                <a:cs typeface="Courier New" panose="02070309020205020404" pitchFamily="49" charset="0"/>
              </a:rPr>
              <a:t>;</a:t>
            </a:r>
          </a:p>
          <a:p>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java.util.Set</a:t>
            </a:r>
            <a:r>
              <a:rPr lang="es-ES" sz="1200" dirty="0" smtClean="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a:p>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org.hibernate.Session</a:t>
            </a:r>
            <a:r>
              <a:rPr lang="es-ES" sz="1200" dirty="0">
                <a:latin typeface="Courier New" panose="02070309020205020404" pitchFamily="49" charset="0"/>
                <a:cs typeface="Courier New" panose="02070309020205020404" pitchFamily="49" charset="0"/>
              </a:rPr>
              <a:t>;</a:t>
            </a:r>
          </a:p>
          <a:p>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org.hibernate.SessionFactory</a:t>
            </a:r>
            <a:r>
              <a:rPr lang="es-ES" sz="1200" dirty="0">
                <a:latin typeface="Courier New" panose="02070309020205020404" pitchFamily="49" charset="0"/>
                <a:cs typeface="Courier New" panose="02070309020205020404" pitchFamily="49" charset="0"/>
              </a:rPr>
              <a:t>;</a:t>
            </a:r>
          </a:p>
          <a:p>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u="sng" dirty="0" err="1">
                <a:latin typeface="Courier New" panose="02070309020205020404" pitchFamily="49" charset="0"/>
                <a:cs typeface="Courier New" panose="02070309020205020404" pitchFamily="49" charset="0"/>
              </a:rPr>
              <a:t>org.hibernate.Transaction</a:t>
            </a:r>
            <a:r>
              <a:rPr lang="es-ES" sz="1200" u="sng" dirty="0">
                <a:latin typeface="Courier New" panose="02070309020205020404" pitchFamily="49" charset="0"/>
                <a:cs typeface="Courier New" panose="02070309020205020404" pitchFamily="49" charset="0"/>
              </a:rPr>
              <a:t>;</a:t>
            </a:r>
          </a:p>
          <a:p>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Singleton</a:t>
            </a:r>
            <a:r>
              <a:rPr lang="es-ES" sz="1200" dirty="0">
                <a:latin typeface="Courier New" panose="02070309020205020404" pitchFamily="49" charset="0"/>
                <a:cs typeface="Courier New" panose="02070309020205020404" pitchFamily="49" charset="0"/>
              </a:rPr>
              <a:t>.*;</a:t>
            </a:r>
          </a:p>
          <a:p>
            <a:endParaRPr lang="es-ES" sz="1200" dirty="0">
              <a:latin typeface="Courier New" panose="02070309020205020404" pitchFamily="49" charset="0"/>
              <a:cs typeface="Courier New" panose="02070309020205020404" pitchFamily="49" charset="0"/>
            </a:endParaRPr>
          </a:p>
          <a:p>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ListarDepartamento</a:t>
            </a:r>
            <a:r>
              <a:rPr lang="es-ES" sz="1200" dirty="0">
                <a:latin typeface="Courier New" panose="02070309020205020404" pitchFamily="49" charset="0"/>
                <a:cs typeface="Courier New" panose="02070309020205020404" pitchFamily="49" charset="0"/>
              </a:rPr>
              <a:t> {</a:t>
            </a:r>
          </a:p>
          <a:p>
            <a:endParaRPr lang="es-E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public </a:t>
            </a:r>
            <a:r>
              <a:rPr lang="en-US" sz="1200" dirty="0">
                <a:latin typeface="Courier New" panose="02070309020205020404" pitchFamily="49" charset="0"/>
                <a:cs typeface="Courier New" panose="02070309020205020404" pitchFamily="49" charset="0"/>
              </a:rPr>
              <a:t>static void main(String[] </a:t>
            </a:r>
            <a:r>
              <a:rPr lang="en-US" sz="1200" dirty="0" err="1">
                <a:latin typeface="Courier New" panose="02070309020205020404" pitchFamily="49" charset="0"/>
                <a:cs typeface="Courier New" panose="02070309020205020404" pitchFamily="49" charset="0"/>
              </a:rPr>
              <a:t>args</a:t>
            </a:r>
            <a:r>
              <a:rPr lang="en-US" sz="1200" dirty="0">
                <a:latin typeface="Courier New" panose="02070309020205020404" pitchFamily="49" charset="0"/>
                <a:cs typeface="Courier New" panose="02070309020205020404" pitchFamily="49" charset="0"/>
              </a:rPr>
              <a:t>) {</a:t>
            </a:r>
          </a:p>
          <a:p>
            <a:r>
              <a:rPr lang="es-ES" sz="1200" dirty="0" smtClean="0">
                <a:latin typeface="Courier New" panose="02070309020205020404" pitchFamily="49" charset="0"/>
                <a:cs typeface="Courier New" panose="02070309020205020404" pitchFamily="49" charset="0"/>
              </a:rPr>
              <a:t>	// </a:t>
            </a:r>
            <a:r>
              <a:rPr lang="es-ES" sz="1200" dirty="0">
                <a:latin typeface="Courier New" panose="02070309020205020404" pitchFamily="49" charset="0"/>
                <a:cs typeface="Courier New" panose="02070309020205020404" pitchFamily="49" charset="0"/>
              </a:rPr>
              <a:t>TODO Auto-</a:t>
            </a:r>
            <a:r>
              <a:rPr lang="es-ES" sz="1200" dirty="0" err="1">
                <a:latin typeface="Courier New" panose="02070309020205020404" pitchFamily="49" charset="0"/>
                <a:cs typeface="Courier New" panose="02070309020205020404" pitchFamily="49" charset="0"/>
              </a:rPr>
              <a:t>generated</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method</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stub</a:t>
            </a:r>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SessionFactory </a:t>
            </a:r>
            <a:r>
              <a:rPr lang="es-ES" sz="1200" dirty="0" err="1">
                <a:latin typeface="Courier New" panose="02070309020205020404" pitchFamily="49" charset="0"/>
                <a:cs typeface="Courier New" panose="02070309020205020404" pitchFamily="49" charset="0"/>
              </a:rPr>
              <a:t>sesion</a:t>
            </a:r>
            <a:r>
              <a:rPr lang="es-ES" sz="1200" dirty="0">
                <a:latin typeface="Courier New" panose="02070309020205020404" pitchFamily="49" charset="0"/>
                <a:cs typeface="Courier New" panose="02070309020205020404" pitchFamily="49" charset="0"/>
              </a:rPr>
              <a:t> = </a:t>
            </a:r>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HibernateUtil.</a:t>
            </a:r>
            <a:r>
              <a:rPr lang="es-ES" sz="1200" i="1" dirty="0" err="1" smtClean="0">
                <a:latin typeface="Courier New" panose="02070309020205020404" pitchFamily="49" charset="0"/>
                <a:cs typeface="Courier New" panose="02070309020205020404" pitchFamily="49" charset="0"/>
              </a:rPr>
              <a:t>getSessionFactory</a:t>
            </a:r>
            <a:r>
              <a:rPr lang="es-ES" sz="1200" i="1" dirty="0">
                <a:latin typeface="Courier New" panose="02070309020205020404" pitchFamily="49" charset="0"/>
                <a:cs typeface="Courier New" panose="02070309020205020404" pitchFamily="49" charset="0"/>
              </a:rPr>
              <a:t>();</a:t>
            </a: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Session</a:t>
            </a:r>
            <a:r>
              <a:rPr lang="es-ES" sz="1200" dirty="0" smtClean="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session</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sesion.openSession</a:t>
            </a:r>
            <a:r>
              <a:rPr lang="es-ES" sz="1200" dirty="0">
                <a:latin typeface="Courier New" panose="02070309020205020404" pitchFamily="49" charset="0"/>
                <a:cs typeface="Courier New" panose="02070309020205020404" pitchFamily="49" charset="0"/>
              </a:rPr>
              <a:t>();</a:t>
            </a:r>
          </a:p>
          <a:p>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out.println</a:t>
            </a:r>
            <a:r>
              <a:rPr lang="es-ES" sz="1200" i="1" dirty="0" smtClean="0">
                <a:latin typeface="Courier New" panose="02070309020205020404" pitchFamily="49" charset="0"/>
                <a:cs typeface="Courier New" panose="02070309020205020404" pitchFamily="49" charset="0"/>
              </a:rPr>
              <a:t>("===========================");</a:t>
            </a:r>
            <a:endParaRPr lang="es-ES" sz="1200" i="1"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System.out.println</a:t>
            </a:r>
            <a:r>
              <a:rPr lang="es-ES" sz="1200" dirty="0">
                <a:latin typeface="Courier New" panose="02070309020205020404" pitchFamily="49" charset="0"/>
                <a:cs typeface="Courier New" panose="02070309020205020404" pitchFamily="49" charset="0"/>
              </a:rPr>
              <a:t>("DATOS DEL DEPARTAMENTO 10</a:t>
            </a:r>
            <a:r>
              <a:rPr lang="es-ES" sz="1200" dirty="0" smtClean="0">
                <a:latin typeface="Courier New" panose="02070309020205020404" pitchFamily="49" charset="0"/>
                <a:cs typeface="Courier New" panose="02070309020205020404" pitchFamily="49" charset="0"/>
              </a:rPr>
              <a:t>.");</a:t>
            </a:r>
          </a:p>
          <a:p>
            <a:endParaRPr lang="es-ES" sz="1200" dirty="0" smtClean="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Departamentos </a:t>
            </a:r>
            <a:r>
              <a:rPr lang="es-ES" sz="1200" dirty="0" err="1">
                <a:latin typeface="Courier New" panose="02070309020205020404" pitchFamily="49" charset="0"/>
                <a:cs typeface="Courier New" panose="02070309020205020404" pitchFamily="49" charset="0"/>
              </a:rPr>
              <a:t>dep</a:t>
            </a:r>
            <a:r>
              <a:rPr lang="es-ES" sz="1200" dirty="0">
                <a:latin typeface="Courier New" panose="02070309020205020404" pitchFamily="49" charset="0"/>
                <a:cs typeface="Courier New" panose="02070309020205020404" pitchFamily="49" charset="0"/>
              </a:rPr>
              <a:t> = new Departamentos();</a:t>
            </a:r>
          </a:p>
          <a:p>
            <a:r>
              <a:rPr lang="pt-BR" sz="1200" b="1" dirty="0" smtClean="0">
                <a:latin typeface="Courier New" panose="02070309020205020404" pitchFamily="49" charset="0"/>
                <a:cs typeface="Courier New" panose="02070309020205020404" pitchFamily="49" charset="0"/>
              </a:rPr>
              <a:t>	</a:t>
            </a:r>
            <a:r>
              <a:rPr lang="pt-BR" sz="1200" b="1" dirty="0" err="1" smtClean="0">
                <a:latin typeface="Courier New" panose="02070309020205020404" pitchFamily="49" charset="0"/>
                <a:cs typeface="Courier New" panose="02070309020205020404" pitchFamily="49" charset="0"/>
              </a:rPr>
              <a:t>dep</a:t>
            </a:r>
            <a:r>
              <a:rPr lang="pt-BR" sz="1200" b="1" dirty="0" smtClean="0">
                <a:latin typeface="Courier New" panose="02070309020205020404" pitchFamily="49" charset="0"/>
                <a:cs typeface="Courier New" panose="02070309020205020404" pitchFamily="49" charset="0"/>
              </a:rPr>
              <a:t> </a:t>
            </a:r>
            <a:r>
              <a:rPr lang="pt-BR" sz="1200" b="1" dirty="0">
                <a:latin typeface="Courier New" panose="02070309020205020404" pitchFamily="49" charset="0"/>
                <a:cs typeface="Courier New" panose="02070309020205020404" pitchFamily="49" charset="0"/>
              </a:rPr>
              <a:t>= (Departamentos) </a:t>
            </a:r>
            <a:r>
              <a:rPr lang="pt-BR" sz="1200" b="1" dirty="0" smtClean="0">
                <a:latin typeface="Courier New" panose="02070309020205020404" pitchFamily="49" charset="0"/>
                <a:cs typeface="Courier New" panose="02070309020205020404" pitchFamily="49" charset="0"/>
              </a:rPr>
              <a:t>	</a:t>
            </a:r>
            <a:r>
              <a:rPr lang="pt-BR" sz="1200" b="1" dirty="0" err="1" smtClean="0">
                <a:latin typeface="Courier New" panose="02070309020205020404" pitchFamily="49" charset="0"/>
                <a:cs typeface="Courier New" panose="02070309020205020404" pitchFamily="49" charset="0"/>
              </a:rPr>
              <a:t>session.load</a:t>
            </a:r>
            <a:r>
              <a:rPr lang="pt-BR" sz="1200" b="1" dirty="0" smtClean="0">
                <a:latin typeface="Courier New" panose="02070309020205020404" pitchFamily="49" charset="0"/>
                <a:cs typeface="Courier New" panose="02070309020205020404" pitchFamily="49" charset="0"/>
              </a:rPr>
              <a:t>(</a:t>
            </a:r>
            <a:r>
              <a:rPr lang="pt-BR" sz="1200" b="1" dirty="0" err="1" smtClean="0">
                <a:latin typeface="Courier New" panose="02070309020205020404" pitchFamily="49" charset="0"/>
                <a:cs typeface="Courier New" panose="02070309020205020404" pitchFamily="49" charset="0"/>
              </a:rPr>
              <a:t>Departamentos.class</a:t>
            </a:r>
            <a:r>
              <a:rPr lang="pt-BR" sz="1200" b="1" dirty="0">
                <a:latin typeface="Courier New" panose="02070309020205020404" pitchFamily="49" charset="0"/>
                <a:cs typeface="Courier New" panose="02070309020205020404" pitchFamily="49" charset="0"/>
              </a:rPr>
              <a:t>, (byte) 10</a:t>
            </a:r>
            <a:r>
              <a:rPr lang="pt-BR" sz="1200" b="1" dirty="0" smtClean="0">
                <a:latin typeface="Courier New" panose="02070309020205020404" pitchFamily="49" charset="0"/>
                <a:cs typeface="Courier New" panose="02070309020205020404" pitchFamily="49" charset="0"/>
              </a:rPr>
              <a:t>);</a:t>
            </a:r>
            <a:endParaRPr lang="es-ES" sz="1200" b="1" dirty="0" smtClean="0">
              <a:latin typeface="Courier New" panose="02070309020205020404" pitchFamily="49" charset="0"/>
              <a:cs typeface="Courier New" panose="02070309020205020404" pitchFamily="49" charset="0"/>
            </a:endParaRPr>
          </a:p>
          <a:p>
            <a:endParaRPr lang="es-ES" sz="1200" dirty="0" smtClean="0">
              <a:latin typeface="Courier New" panose="02070309020205020404" pitchFamily="49" charset="0"/>
              <a:cs typeface="Courier New" panose="02070309020205020404" pitchFamily="49" charset="0"/>
            </a:endParaRPr>
          </a:p>
          <a:p>
            <a:endParaRPr lang="es-ES" sz="1200" dirty="0"/>
          </a:p>
        </p:txBody>
      </p:sp>
      <p:sp>
        <p:nvSpPr>
          <p:cNvPr id="5" name="CuadroTexto 4"/>
          <p:cNvSpPr txBox="1"/>
          <p:nvPr/>
        </p:nvSpPr>
        <p:spPr>
          <a:xfrm>
            <a:off x="6178412" y="1766500"/>
            <a:ext cx="5612756" cy="4801314"/>
          </a:xfrm>
          <a:prstGeom prst="rect">
            <a:avLst/>
          </a:prstGeom>
          <a:noFill/>
        </p:spPr>
        <p:txBody>
          <a:bodyPr wrap="square" rtlCol="0">
            <a:spAutoFit/>
          </a:bodyPr>
          <a:lstStyle/>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out.println</a:t>
            </a:r>
            <a:r>
              <a:rPr lang="es-ES" sz="1200" i="1" dirty="0">
                <a:latin typeface="Courier New" panose="02070309020205020404" pitchFamily="49" charset="0"/>
                <a:cs typeface="Courier New" panose="02070309020205020404" pitchFamily="49" charset="0"/>
              </a:rPr>
              <a:t>("Nombre </a:t>
            </a:r>
            <a:r>
              <a:rPr lang="es-ES" sz="1200" i="1" dirty="0" err="1">
                <a:latin typeface="Courier New" panose="02070309020205020404" pitchFamily="49" charset="0"/>
                <a:cs typeface="Courier New" panose="02070309020205020404" pitchFamily="49" charset="0"/>
              </a:rPr>
              <a:t>Dep</a:t>
            </a:r>
            <a:r>
              <a:rPr lang="es-ES" sz="1200" i="1" dirty="0">
                <a:latin typeface="Courier New" panose="02070309020205020404" pitchFamily="49" charset="0"/>
                <a:cs typeface="Courier New" panose="02070309020205020404" pitchFamily="49" charset="0"/>
              </a:rPr>
              <a:t>:" + </a:t>
            </a:r>
            <a:r>
              <a:rPr lang="es-ES" sz="1200" i="1" dirty="0" err="1">
                <a:latin typeface="Courier New" panose="02070309020205020404" pitchFamily="49" charset="0"/>
                <a:cs typeface="Courier New" panose="02070309020205020404" pitchFamily="49" charset="0"/>
              </a:rPr>
              <a:t>dep.getDnombre</a:t>
            </a:r>
            <a:r>
              <a:rPr lang="es-ES" sz="1200" i="1" dirty="0">
                <a:latin typeface="Courier New" panose="02070309020205020404" pitchFamily="49" charset="0"/>
                <a:cs typeface="Courier New" panose="02070309020205020404" pitchFamily="49" charset="0"/>
              </a:rPr>
              <a:t>());</a:t>
            </a: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out.println</a:t>
            </a:r>
            <a:r>
              <a:rPr lang="es-ES" sz="1200" i="1" dirty="0">
                <a:latin typeface="Courier New" panose="02070309020205020404" pitchFamily="49" charset="0"/>
                <a:cs typeface="Courier New" panose="02070309020205020404" pitchFamily="49" charset="0"/>
              </a:rPr>
              <a:t>("Localidad:" + </a:t>
            </a:r>
            <a:r>
              <a:rPr lang="es-ES" sz="1200" i="1" dirty="0" err="1">
                <a:latin typeface="Courier New" panose="02070309020205020404" pitchFamily="49" charset="0"/>
                <a:cs typeface="Courier New" panose="02070309020205020404" pitchFamily="49" charset="0"/>
              </a:rPr>
              <a:t>dep.getLoc</a:t>
            </a:r>
            <a:r>
              <a:rPr lang="es-ES" sz="1200" i="1" dirty="0" smtClean="0">
                <a:latin typeface="Courier New" panose="02070309020205020404" pitchFamily="49" charset="0"/>
                <a:cs typeface="Courier New" panose="02070309020205020404" pitchFamily="49" charset="0"/>
              </a:rPr>
              <a:t>());</a:t>
            </a:r>
            <a:endParaRPr lang="es-ES" sz="19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out.println</a:t>
            </a:r>
            <a:r>
              <a:rPr lang="es-ES" sz="1200" i="1" dirty="0" smtClean="0">
                <a:latin typeface="Courier New" panose="02070309020205020404" pitchFamily="49" charset="0"/>
                <a:cs typeface="Courier New" panose="02070309020205020404" pitchFamily="49" charset="0"/>
              </a:rPr>
              <a:t>("==============================");</a:t>
            </a:r>
            <a:endParaRPr lang="es-ES" sz="1200" i="1"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out.println</a:t>
            </a:r>
            <a:r>
              <a:rPr lang="es-ES" sz="1200" i="1" dirty="0">
                <a:latin typeface="Courier New" panose="02070309020205020404" pitchFamily="49" charset="0"/>
                <a:cs typeface="Courier New" panose="02070309020205020404" pitchFamily="49" charset="0"/>
              </a:rPr>
              <a:t>("EMPLEADOS DEL DEPARTAMENTO 10.");</a:t>
            </a:r>
          </a:p>
          <a:p>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u="sng" dirty="0">
                <a:latin typeface="Courier New" panose="02070309020205020404" pitchFamily="49" charset="0"/>
                <a:cs typeface="Courier New" panose="02070309020205020404" pitchFamily="49" charset="0"/>
              </a:rPr>
              <a:t>obtenemos empleados</a:t>
            </a:r>
          </a:p>
          <a:p>
            <a:r>
              <a:rPr lang="es-ES" sz="1200" dirty="0" smtClean="0">
                <a:latin typeface="Courier New" panose="02070309020205020404" pitchFamily="49" charset="0"/>
                <a:cs typeface="Courier New" panose="02070309020205020404" pitchFamily="49" charset="0"/>
              </a:rPr>
              <a:t>	Set&lt;Empleados&gt; </a:t>
            </a:r>
            <a:r>
              <a:rPr lang="es-ES" sz="1200" dirty="0" err="1" smtClean="0">
                <a:latin typeface="Courier New" panose="02070309020205020404" pitchFamily="49" charset="0"/>
                <a:cs typeface="Courier New" panose="02070309020205020404" pitchFamily="49" charset="0"/>
              </a:rPr>
              <a:t>listaemple</a:t>
            </a:r>
            <a:r>
              <a:rPr lang="es-ES" sz="1200" dirty="0" smtClean="0">
                <a:latin typeface="Courier New" panose="02070309020205020404" pitchFamily="49" charset="0"/>
                <a:cs typeface="Courier New" panose="02070309020205020404" pitchFamily="49" charset="0"/>
              </a:rPr>
              <a:t> = </a:t>
            </a:r>
            <a:r>
              <a:rPr lang="es-ES" sz="1200" dirty="0" err="1" smtClean="0">
                <a:latin typeface="Courier New" panose="02070309020205020404" pitchFamily="49" charset="0"/>
                <a:cs typeface="Courier New" panose="02070309020205020404" pitchFamily="49" charset="0"/>
              </a:rPr>
              <a:t>dep.getEmpleadoses</a:t>
            </a:r>
            <a:r>
              <a:rPr lang="es-ES" sz="1200" dirty="0" smtClean="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Iterator</a:t>
            </a:r>
            <a:r>
              <a:rPr lang="es-ES" sz="1200" dirty="0" smtClean="0">
                <a:latin typeface="Courier New" panose="02070309020205020404" pitchFamily="49" charset="0"/>
                <a:cs typeface="Courier New" panose="02070309020205020404" pitchFamily="49" charset="0"/>
              </a:rPr>
              <a:t>&lt;Empleados</a:t>
            </a:r>
            <a:r>
              <a:rPr lang="es-ES" sz="1200" dirty="0">
                <a:latin typeface="Courier New" panose="02070309020205020404" pitchFamily="49" charset="0"/>
                <a:cs typeface="Courier New" panose="02070309020205020404" pitchFamily="49" charset="0"/>
              </a:rPr>
              <a:t>&gt; </a:t>
            </a:r>
            <a:r>
              <a:rPr lang="es-ES" sz="1200" dirty="0" err="1">
                <a:latin typeface="Courier New" panose="02070309020205020404" pitchFamily="49" charset="0"/>
                <a:cs typeface="Courier New" panose="02070309020205020404" pitchFamily="49" charset="0"/>
              </a:rPr>
              <a:t>it</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listaemple.iterator</a:t>
            </a:r>
            <a:r>
              <a:rPr lang="es-ES" sz="1200" dirty="0">
                <a:latin typeface="Courier New" panose="02070309020205020404" pitchFamily="49" charset="0"/>
                <a:cs typeface="Courier New" panose="02070309020205020404" pitchFamily="49" charset="0"/>
              </a:rPr>
              <a:t>();</a:t>
            </a:r>
          </a:p>
          <a:p>
            <a:endParaRPr lang="es-ES" sz="1200" dirty="0">
              <a:latin typeface="Courier New" panose="02070309020205020404" pitchFamily="49" charset="0"/>
              <a:cs typeface="Courier New" panose="02070309020205020404" pitchFamily="49" charset="0"/>
            </a:endParaRPr>
          </a:p>
          <a:p>
            <a:r>
              <a:rPr lang="pt-BR" sz="1200" dirty="0" smtClean="0">
                <a:latin typeface="Courier New" panose="02070309020205020404" pitchFamily="49" charset="0"/>
                <a:cs typeface="Courier New" panose="02070309020205020404" pitchFamily="49" charset="0"/>
              </a:rPr>
              <a:t>	</a:t>
            </a:r>
            <a:r>
              <a:rPr lang="pt-BR" sz="1200" dirty="0" err="1" smtClean="0">
                <a:latin typeface="Courier New" panose="02070309020205020404" pitchFamily="49" charset="0"/>
                <a:cs typeface="Courier New" panose="02070309020205020404" pitchFamily="49" charset="0"/>
              </a:rPr>
              <a:t>System.</a:t>
            </a:r>
            <a:r>
              <a:rPr lang="pt-BR" sz="1200" i="1" dirty="0" err="1" smtClean="0">
                <a:latin typeface="Courier New" panose="02070309020205020404" pitchFamily="49" charset="0"/>
                <a:cs typeface="Courier New" panose="02070309020205020404" pitchFamily="49" charset="0"/>
              </a:rPr>
              <a:t>out.printf</a:t>
            </a:r>
            <a:r>
              <a:rPr lang="pt-BR" sz="1200" i="1" dirty="0">
                <a:latin typeface="Courier New" panose="02070309020205020404" pitchFamily="49" charset="0"/>
                <a:cs typeface="Courier New" panose="02070309020205020404" pitchFamily="49" charset="0"/>
              </a:rPr>
              <a:t>("Número de </a:t>
            </a:r>
            <a:r>
              <a:rPr lang="pt-BR" sz="1200" i="1" dirty="0" err="1">
                <a:latin typeface="Courier New" panose="02070309020205020404" pitchFamily="49" charset="0"/>
                <a:cs typeface="Courier New" panose="02070309020205020404" pitchFamily="49" charset="0"/>
              </a:rPr>
              <a:t>empleados</a:t>
            </a:r>
            <a:r>
              <a:rPr lang="pt-BR" sz="1200" i="1" dirty="0">
                <a:latin typeface="Courier New" panose="02070309020205020404" pitchFamily="49" charset="0"/>
                <a:cs typeface="Courier New" panose="02070309020205020404" pitchFamily="49" charset="0"/>
              </a:rPr>
              <a:t>: %d %n", </a:t>
            </a:r>
            <a:r>
              <a:rPr lang="pt-BR" sz="1200" i="1" dirty="0" smtClean="0">
                <a:latin typeface="Courier New" panose="02070309020205020404" pitchFamily="49" charset="0"/>
                <a:cs typeface="Courier New" panose="02070309020205020404" pitchFamily="49" charset="0"/>
              </a:rPr>
              <a:t>	</a:t>
            </a:r>
            <a:r>
              <a:rPr lang="pt-BR" sz="1200" i="1" dirty="0" err="1" smtClean="0">
                <a:latin typeface="Courier New" panose="02070309020205020404" pitchFamily="49" charset="0"/>
                <a:cs typeface="Courier New" panose="02070309020205020404" pitchFamily="49" charset="0"/>
              </a:rPr>
              <a:t>listaemple.size</a:t>
            </a:r>
            <a:r>
              <a:rPr lang="pt-BR" sz="1200" i="1" dirty="0">
                <a:latin typeface="Courier New" panose="02070309020205020404" pitchFamily="49" charset="0"/>
                <a:cs typeface="Courier New" panose="02070309020205020404" pitchFamily="49" charset="0"/>
              </a:rPr>
              <a:t>());</a:t>
            </a:r>
          </a:p>
          <a:p>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while</a:t>
            </a:r>
            <a:r>
              <a:rPr lang="es-ES" sz="1200" dirty="0" smtClean="0">
                <a:latin typeface="Courier New" panose="02070309020205020404" pitchFamily="49" charset="0"/>
                <a:cs typeface="Courier New" panose="02070309020205020404" pitchFamily="49" charset="0"/>
              </a:rPr>
              <a:t> </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it.hasNext</a:t>
            </a:r>
            <a:r>
              <a:rPr lang="es-ES" sz="1200" dirty="0">
                <a:latin typeface="Courier New" panose="02070309020205020404" pitchFamily="49" charset="0"/>
                <a:cs typeface="Courier New" panose="02070309020205020404" pitchFamily="49" charset="0"/>
              </a:rPr>
              <a:t>())</a:t>
            </a:r>
          </a:p>
          <a:p>
            <a:r>
              <a:rPr lang="es-ES" sz="1200" dirty="0" smtClean="0">
                <a:latin typeface="Courier New" panose="02070309020205020404" pitchFamily="49" charset="0"/>
                <a:cs typeface="Courier New" panose="02070309020205020404" pitchFamily="49" charset="0"/>
              </a:rPr>
              <a:t>	{</a:t>
            </a:r>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Empleados </a:t>
            </a:r>
            <a:r>
              <a:rPr lang="es-ES" sz="1200" dirty="0" err="1">
                <a:latin typeface="Courier New" panose="02070309020205020404" pitchFamily="49" charset="0"/>
                <a:cs typeface="Courier New" panose="02070309020205020404" pitchFamily="49" charset="0"/>
              </a:rPr>
              <a:t>emple</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it.next</a:t>
            </a:r>
            <a:r>
              <a:rPr lang="es-ES" sz="1200" dirty="0" smtClean="0">
                <a:latin typeface="Courier New" panose="02070309020205020404" pitchFamily="49" charset="0"/>
                <a:cs typeface="Courier New" panose="02070309020205020404" pitchFamily="49" charset="0"/>
              </a:rPr>
              <a:t>();	</a:t>
            </a:r>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out.printf</a:t>
            </a:r>
            <a:r>
              <a:rPr lang="es-ES" sz="1200" i="1" dirty="0">
                <a:latin typeface="Courier New" panose="02070309020205020404" pitchFamily="49" charset="0"/>
                <a:cs typeface="Courier New" panose="02070309020205020404" pitchFamily="49" charset="0"/>
              </a:rPr>
              <a:t>("%s * %.2f %n", </a:t>
            </a:r>
            <a:r>
              <a:rPr lang="es-ES" sz="1200" i="1" dirty="0" smtClean="0">
                <a:latin typeface="Courier New" panose="02070309020205020404" pitchFamily="49" charset="0"/>
                <a:cs typeface="Courier New" panose="02070309020205020404" pitchFamily="49" charset="0"/>
              </a:rPr>
              <a:t>					</a:t>
            </a:r>
            <a:r>
              <a:rPr lang="es-ES" sz="1200" i="1" dirty="0" err="1" smtClean="0">
                <a:latin typeface="Courier New" panose="02070309020205020404" pitchFamily="49" charset="0"/>
                <a:cs typeface="Courier New" panose="02070309020205020404" pitchFamily="49" charset="0"/>
              </a:rPr>
              <a:t>emple.getApellido</a:t>
            </a:r>
            <a:r>
              <a:rPr lang="es-ES" sz="1200" i="1" dirty="0">
                <a:latin typeface="Courier New" panose="02070309020205020404" pitchFamily="49" charset="0"/>
                <a:cs typeface="Courier New" panose="02070309020205020404" pitchFamily="49" charset="0"/>
              </a:rPr>
              <a:t>(), </a:t>
            </a:r>
            <a:r>
              <a:rPr lang="es-ES" sz="1200" i="1" dirty="0" err="1">
                <a:latin typeface="Courier New" panose="02070309020205020404" pitchFamily="49" charset="0"/>
                <a:cs typeface="Courier New" panose="02070309020205020404" pitchFamily="49" charset="0"/>
              </a:rPr>
              <a:t>emple.getSalario</a:t>
            </a:r>
            <a:r>
              <a:rPr lang="es-ES" sz="1200" i="1" dirty="0">
                <a:latin typeface="Courier New" panose="02070309020205020404" pitchFamily="49" charset="0"/>
                <a:cs typeface="Courier New" panose="02070309020205020404" pitchFamily="49" charset="0"/>
              </a:rPr>
              <a:t>());</a:t>
            </a:r>
          </a:p>
          <a:p>
            <a:r>
              <a:rPr lang="es-ES" sz="1200" dirty="0" smtClean="0">
                <a:latin typeface="Courier New" panose="02070309020205020404" pitchFamily="49" charset="0"/>
                <a:cs typeface="Courier New" panose="02070309020205020404" pitchFamily="49" charset="0"/>
              </a:rPr>
              <a:t>	}</a:t>
            </a:r>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out.println</a:t>
            </a:r>
            <a:r>
              <a:rPr lang="es-ES" sz="1200" i="1" dirty="0" smtClean="0">
                <a:latin typeface="Courier New" panose="02070309020205020404" pitchFamily="49" charset="0"/>
                <a:cs typeface="Courier New" panose="02070309020205020404" pitchFamily="49" charset="0"/>
              </a:rPr>
              <a:t>("==============================");</a:t>
            </a:r>
            <a:endParaRPr lang="es-ES" sz="1200" i="1"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session.close</a:t>
            </a:r>
            <a:r>
              <a:rPr lang="es-ES" sz="1200" dirty="0">
                <a:latin typeface="Courier New" panose="02070309020205020404" pitchFamily="49" charset="0"/>
                <a:cs typeface="Courier New" panose="02070309020205020404" pitchFamily="49" charset="0"/>
              </a:rPr>
              <a:t>();</a:t>
            </a:r>
          </a:p>
          <a:p>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System.</a:t>
            </a:r>
            <a:r>
              <a:rPr lang="es-ES" sz="1200" i="1" dirty="0" err="1" smtClean="0">
                <a:latin typeface="Courier New" panose="02070309020205020404" pitchFamily="49" charset="0"/>
                <a:cs typeface="Courier New" panose="02070309020205020404" pitchFamily="49" charset="0"/>
              </a:rPr>
              <a:t>exit</a:t>
            </a:r>
            <a:r>
              <a:rPr lang="es-ES" sz="1200" i="1" dirty="0" smtClean="0">
                <a:latin typeface="Courier New" panose="02070309020205020404" pitchFamily="49" charset="0"/>
                <a:cs typeface="Courier New" panose="02070309020205020404" pitchFamily="49" charset="0"/>
              </a:rPr>
              <a:t>(0</a:t>
            </a:r>
            <a:r>
              <a:rPr lang="es-ES" sz="1200" i="1" dirty="0">
                <a:latin typeface="Courier New" panose="02070309020205020404" pitchFamily="49" charset="0"/>
                <a:cs typeface="Courier New" panose="02070309020205020404" pitchFamily="49" charset="0"/>
              </a:rPr>
              <a:t>);</a:t>
            </a:r>
          </a:p>
          <a:p>
            <a:r>
              <a:rPr lang="es-ES" sz="1200" dirty="0" smtClean="0">
                <a:latin typeface="Courier New" panose="02070309020205020404" pitchFamily="49" charset="0"/>
                <a:cs typeface="Courier New" panose="02070309020205020404" pitchFamily="49" charset="0"/>
              </a:rPr>
              <a:t>	}</a:t>
            </a:r>
            <a:endParaRPr lang="es-ES" sz="1200" dirty="0">
              <a:latin typeface="Courier New" panose="02070309020205020404" pitchFamily="49" charset="0"/>
              <a:cs typeface="Courier New" panose="02070309020205020404" pitchFamily="49" charset="0"/>
            </a:endParaRPr>
          </a:p>
          <a:p>
            <a:endParaRPr lang="es-ES" sz="1200" dirty="0">
              <a:latin typeface="Courier New" panose="02070309020205020404" pitchFamily="49" charset="0"/>
              <a:cs typeface="Courier New" panose="02070309020205020404" pitchFamily="49" charset="0"/>
            </a:endParaRPr>
          </a:p>
          <a:p>
            <a:r>
              <a:rPr lang="es-ES" sz="1200" dirty="0">
                <a:latin typeface="Courier New" panose="02070309020205020404" pitchFamily="49" charset="0"/>
                <a:cs typeface="Courier New" panose="02070309020205020404" pitchFamily="49" charset="0"/>
              </a:rPr>
              <a:t>}</a:t>
            </a:r>
          </a:p>
          <a:p>
            <a:endParaRPr lang="es-ES" dirty="0"/>
          </a:p>
        </p:txBody>
      </p:sp>
      <p:sp>
        <p:nvSpPr>
          <p:cNvPr id="6" name="Título 1"/>
          <p:cNvSpPr txBox="1">
            <a:spLocks/>
          </p:cNvSpPr>
          <p:nvPr/>
        </p:nvSpPr>
        <p:spPr>
          <a:xfrm>
            <a:off x="1249680" y="276165"/>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marR="5080" algn="ctr">
              <a:spcBef>
                <a:spcPts val="100"/>
              </a:spcBef>
            </a:pPr>
            <a:r>
              <a:rPr lang="es-ES_tradnl" kern="0" spc="-60" dirty="0" smtClean="0"/>
              <a:t>Carga de objetos </a:t>
            </a:r>
            <a:br>
              <a:rPr lang="es-ES_tradnl" kern="0" spc="-60" dirty="0" smtClean="0"/>
            </a:br>
            <a:r>
              <a:rPr lang="es-ES_tradnl" sz="4000" kern="0" spc="-60" dirty="0" smtClean="0"/>
              <a:t>- Ejemplo con Método load -</a:t>
            </a:r>
            <a:endParaRPr lang="es-ES" sz="4000" kern="0" spc="-60" dirty="0"/>
          </a:p>
        </p:txBody>
      </p:sp>
    </p:spTree>
    <p:extLst>
      <p:ext uri="{BB962C8B-B14F-4D97-AF65-F5344CB8AC3E}">
        <p14:creationId xmlns:p14="http://schemas.microsoft.com/office/powerpoint/2010/main" val="720062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62839" y="249026"/>
            <a:ext cx="11887200" cy="1450757"/>
          </a:xfrm>
        </p:spPr>
        <p:txBody>
          <a:bodyPr>
            <a:normAutofit/>
          </a:bodyPr>
          <a:lstStyle/>
          <a:p>
            <a:pPr marL="12700" algn="ctr">
              <a:spcBef>
                <a:spcPts val="100"/>
              </a:spcBef>
            </a:pPr>
            <a:r>
              <a:rPr lang="es-ES" kern="0" spc="-60" dirty="0"/>
              <a:t>Sesiones </a:t>
            </a:r>
            <a:r>
              <a:rPr lang="es-ES" kern="0" dirty="0"/>
              <a:t>y</a:t>
            </a:r>
            <a:r>
              <a:rPr lang="es-ES" kern="0" spc="-20" dirty="0"/>
              <a:t> </a:t>
            </a:r>
            <a:r>
              <a:rPr lang="es-ES" kern="0" spc="60" dirty="0"/>
              <a:t>objetos </a:t>
            </a:r>
            <a:r>
              <a:rPr lang="es-ES" kern="0" spc="40" dirty="0"/>
              <a:t>Hibernate</a:t>
            </a:r>
            <a:r>
              <a:rPr lang="es-ES" sz="5300" kern="0" spc="40" dirty="0"/>
              <a:t/>
            </a:r>
            <a:br>
              <a:rPr lang="es-ES" sz="5300" kern="0" spc="40" dirty="0"/>
            </a:br>
            <a:r>
              <a:rPr lang="es-ES" sz="4400" spc="-95" dirty="0"/>
              <a:t>- </a:t>
            </a:r>
            <a:r>
              <a:rPr lang="es-ES" sz="3600" spc="-95" dirty="0"/>
              <a:t>Operaciones </a:t>
            </a:r>
            <a:r>
              <a:rPr lang="es-ES" sz="3600" spc="-95" dirty="0" smtClean="0"/>
              <a:t>con el objeto </a:t>
            </a:r>
            <a:r>
              <a:rPr lang="es-ES" sz="3600" spc="-95" dirty="0" err="1" smtClean="0"/>
              <a:t>Session</a:t>
            </a:r>
            <a:r>
              <a:rPr lang="es-ES" sz="3600" spc="-95" dirty="0" smtClean="0"/>
              <a:t>. Almacenamiento </a:t>
            </a:r>
            <a:r>
              <a:rPr lang="es-ES" sz="3600" spc="-95" dirty="0"/>
              <a:t>de objetos</a:t>
            </a:r>
            <a:r>
              <a:rPr lang="es-ES" sz="3600" kern="0" spc="-5" dirty="0"/>
              <a:t> -</a:t>
            </a:r>
            <a:endParaRPr lang="es-ES" sz="3600" kern="0" dirty="0"/>
          </a:p>
        </p:txBody>
      </p:sp>
      <p:graphicFrame>
        <p:nvGraphicFramePr>
          <p:cNvPr id="6" name="2 Tabla"/>
          <p:cNvGraphicFramePr>
            <a:graphicFrameLocks noGrp="1"/>
          </p:cNvGraphicFramePr>
          <p:nvPr>
            <p:extLst>
              <p:ext uri="{D42A27DB-BD31-4B8C-83A1-F6EECF244321}">
                <p14:modId xmlns:p14="http://schemas.microsoft.com/office/powerpoint/2010/main" val="3279210098"/>
              </p:ext>
            </p:extLst>
          </p:nvPr>
        </p:nvGraphicFramePr>
        <p:xfrm>
          <a:off x="989554" y="2068496"/>
          <a:ext cx="10321449" cy="3422439"/>
        </p:xfrm>
        <a:graphic>
          <a:graphicData uri="http://schemas.openxmlformats.org/drawingml/2006/table">
            <a:tbl>
              <a:tblPr firstRow="1" bandRow="1">
                <a:tableStyleId>{5C22544A-7EE6-4342-B048-85BDC9FD1C3A}</a:tableStyleId>
              </a:tblPr>
              <a:tblGrid>
                <a:gridCol w="3896176">
                  <a:extLst>
                    <a:ext uri="{9D8B030D-6E8A-4147-A177-3AD203B41FA5}">
                      <a16:colId xmlns:a16="http://schemas.microsoft.com/office/drawing/2014/main" val="20000"/>
                    </a:ext>
                  </a:extLst>
                </a:gridCol>
                <a:gridCol w="6425273">
                  <a:extLst>
                    <a:ext uri="{9D8B030D-6E8A-4147-A177-3AD203B41FA5}">
                      <a16:colId xmlns:a16="http://schemas.microsoft.com/office/drawing/2014/main" val="20001"/>
                    </a:ext>
                  </a:extLst>
                </a:gridCol>
              </a:tblGrid>
              <a:tr h="316495">
                <a:tc>
                  <a:txBody>
                    <a:bodyPr/>
                    <a:lstStyle/>
                    <a:p>
                      <a:pPr marL="0"/>
                      <a:r>
                        <a:rPr lang="es-ES_tradnl" sz="2000" b="1" baseline="0" dirty="0" smtClean="0">
                          <a:solidFill>
                            <a:schemeClr val="tx1"/>
                          </a:solidFill>
                          <a:latin typeface="+mn-lt"/>
                          <a:ea typeface="+mn-ea"/>
                          <a:cs typeface="+mn-cs"/>
                        </a:rPr>
                        <a:t>MÉTODO</a:t>
                      </a:r>
                      <a:endParaRPr lang="es-ES" sz="2000" b="1" baseline="0" dirty="0" smtClean="0">
                        <a:solidFill>
                          <a:schemeClr val="tx1"/>
                        </a:solidFill>
                        <a:latin typeface="+mn-lt"/>
                        <a:ea typeface="+mn-ea"/>
                        <a:cs typeface="+mn-cs"/>
                      </a:endParaRPr>
                    </a:p>
                  </a:txBody>
                  <a:tcPr>
                    <a:noFill/>
                  </a:tcPr>
                </a:tc>
                <a:tc>
                  <a:txBody>
                    <a:bodyPr/>
                    <a:lstStyle/>
                    <a:p>
                      <a:pPr marL="0"/>
                      <a:r>
                        <a:rPr lang="es-ES_tradnl" sz="2000" b="1" baseline="0" dirty="0" smtClean="0">
                          <a:solidFill>
                            <a:schemeClr val="tx1"/>
                          </a:solidFill>
                          <a:latin typeface="+mn-lt"/>
                          <a:ea typeface="+mn-ea"/>
                          <a:cs typeface="+mn-cs"/>
                        </a:rPr>
                        <a:t>DESCRIPCIÓN</a:t>
                      </a:r>
                      <a:endParaRPr lang="es-ES" sz="2000" b="1" baseline="0" dirty="0" smtClean="0">
                        <a:solidFill>
                          <a:schemeClr val="tx1"/>
                        </a:solidFill>
                        <a:latin typeface="+mn-lt"/>
                        <a:ea typeface="+mn-ea"/>
                        <a:cs typeface="+mn-cs"/>
                      </a:endParaRPr>
                    </a:p>
                  </a:txBody>
                  <a:tcPr>
                    <a:noFill/>
                  </a:tcPr>
                </a:tc>
                <a:extLst>
                  <a:ext uri="{0D108BD9-81ED-4DB2-BD59-A6C34878D82A}">
                    <a16:rowId xmlns:a16="http://schemas.microsoft.com/office/drawing/2014/main" val="10000"/>
                  </a:ext>
                </a:extLst>
              </a:tr>
              <a:tr h="1014519">
                <a:tc>
                  <a:txBody>
                    <a:bodyPr/>
                    <a:lstStyle/>
                    <a:p>
                      <a:r>
                        <a:rPr lang="es-ES_tradnl" sz="2000" b="1" dirty="0" err="1" smtClean="0">
                          <a:solidFill>
                            <a:schemeClr val="accent1">
                              <a:lumMod val="60000"/>
                              <a:lumOff val="40000"/>
                            </a:schemeClr>
                          </a:solidFill>
                        </a:rPr>
                        <a:t>Serializable</a:t>
                      </a:r>
                      <a:r>
                        <a:rPr lang="es-ES_tradnl" sz="2000" b="1" baseline="0" dirty="0" smtClean="0">
                          <a:solidFill>
                            <a:schemeClr val="accent1">
                              <a:lumMod val="60000"/>
                              <a:lumOff val="40000"/>
                            </a:schemeClr>
                          </a:solidFill>
                        </a:rPr>
                        <a:t> </a:t>
                      </a:r>
                      <a:r>
                        <a:rPr lang="es-ES_tradnl" sz="2000" b="1" baseline="0" dirty="0" err="1" smtClean="0">
                          <a:solidFill>
                            <a:schemeClr val="accent1">
                              <a:lumMod val="60000"/>
                              <a:lumOff val="40000"/>
                            </a:schemeClr>
                          </a:solidFill>
                        </a:rPr>
                        <a:t>save</a:t>
                      </a:r>
                      <a:r>
                        <a:rPr lang="es-ES_tradnl" sz="2000" b="1" baseline="0" dirty="0" smtClean="0">
                          <a:solidFill>
                            <a:schemeClr val="accent1">
                              <a:lumMod val="60000"/>
                              <a:lumOff val="40000"/>
                            </a:schemeClr>
                          </a:solidFill>
                        </a:rPr>
                        <a:t> (Object </a:t>
                      </a:r>
                      <a:r>
                        <a:rPr lang="es-ES_tradnl" sz="2000" b="1" baseline="0" dirty="0" err="1" smtClean="0">
                          <a:solidFill>
                            <a:schemeClr val="accent1">
                              <a:lumMod val="60000"/>
                              <a:lumOff val="40000"/>
                            </a:schemeClr>
                          </a:solidFill>
                        </a:rPr>
                        <a:t>obj</a:t>
                      </a:r>
                      <a:r>
                        <a:rPr lang="es-ES_tradnl" sz="2000" b="1" baseline="0" dirty="0" smtClean="0">
                          <a:solidFill>
                            <a:schemeClr val="accent1">
                              <a:lumMod val="60000"/>
                              <a:lumOff val="40000"/>
                            </a:schemeClr>
                          </a:solidFill>
                        </a:rPr>
                        <a:t>)</a:t>
                      </a:r>
                      <a:endParaRPr lang="es-ES" sz="2000" b="1" dirty="0">
                        <a:solidFill>
                          <a:schemeClr val="accent1">
                            <a:lumMod val="60000"/>
                            <a:lumOff val="40000"/>
                          </a:schemeClr>
                        </a:solidFill>
                      </a:endParaRPr>
                    </a:p>
                  </a:txBody>
                  <a:tcPr>
                    <a:noFill/>
                  </a:tcPr>
                </a:tc>
                <a:tc>
                  <a:txBody>
                    <a:bodyPr/>
                    <a:lstStyle/>
                    <a:p>
                      <a:pPr algn="just"/>
                      <a:r>
                        <a:rPr lang="es-ES_tradnl" sz="2000" dirty="0" smtClean="0"/>
                        <a:t>Guarda el objeto que se pasa como argumento en la base de datos. Hace</a:t>
                      </a:r>
                      <a:r>
                        <a:rPr lang="es-ES_tradnl" sz="2000" baseline="0" dirty="0" smtClean="0"/>
                        <a:t> que la instancia transitoria del objeto sea persistente.</a:t>
                      </a:r>
                      <a:endParaRPr lang="es-ES" sz="2000" dirty="0"/>
                    </a:p>
                  </a:txBody>
                  <a:tcPr>
                    <a:noFill/>
                  </a:tcPr>
                </a:tc>
                <a:extLst>
                  <a:ext uri="{0D108BD9-81ED-4DB2-BD59-A6C34878D82A}">
                    <a16:rowId xmlns:a16="http://schemas.microsoft.com/office/drawing/2014/main" val="10001"/>
                  </a:ext>
                </a:extLst>
              </a:tr>
              <a:tr h="780399">
                <a:tc>
                  <a:txBody>
                    <a:bodyPr/>
                    <a:lstStyle/>
                    <a:p>
                      <a:pPr marL="0"/>
                      <a:r>
                        <a:rPr lang="es-ES_tradnl" sz="2000" b="1" dirty="0" smtClean="0">
                          <a:solidFill>
                            <a:schemeClr val="accent1">
                              <a:alpha val="30000"/>
                            </a:schemeClr>
                          </a:solidFill>
                          <a:latin typeface="+mn-lt"/>
                          <a:ea typeface="+mn-ea"/>
                          <a:cs typeface="+mn-cs"/>
                        </a:rPr>
                        <a:t>Void update (Object objeto)</a:t>
                      </a:r>
                      <a:endParaRPr lang="es-ES" sz="2000" b="1" dirty="0" smtClean="0">
                        <a:solidFill>
                          <a:schemeClr val="accent1">
                            <a:alpha val="30000"/>
                          </a:schemeClr>
                        </a:solidFill>
                        <a:latin typeface="+mn-lt"/>
                        <a:ea typeface="+mn-ea"/>
                        <a:cs typeface="+mn-cs"/>
                      </a:endParaRPr>
                    </a:p>
                  </a:txBody>
                  <a:tcPr>
                    <a:solidFill>
                      <a:schemeClr val="bg1"/>
                    </a:solidFill>
                  </a:tcPr>
                </a:tc>
                <a:tc>
                  <a:txBody>
                    <a:bodyPr/>
                    <a:lstStyle/>
                    <a:p>
                      <a:pPr algn="just"/>
                      <a:r>
                        <a:rPr lang="es-ES_tradnl" sz="2000" dirty="0" smtClean="0">
                          <a:solidFill>
                            <a:schemeClr val="tx1">
                              <a:alpha val="30000"/>
                            </a:schemeClr>
                          </a:solidFill>
                        </a:rPr>
                        <a:t>Actualiza en la base de datos el objeto que se pasa como</a:t>
                      </a:r>
                      <a:r>
                        <a:rPr lang="es-ES_tradnl" sz="2000" baseline="0" dirty="0" smtClean="0">
                          <a:solidFill>
                            <a:schemeClr val="tx1">
                              <a:alpha val="30000"/>
                            </a:schemeClr>
                          </a:solidFill>
                        </a:rPr>
                        <a:t> argumento. El objeto a modificar debe ser cargado con el método </a:t>
                      </a:r>
                      <a:r>
                        <a:rPr lang="es-ES_tradnl" sz="2000" b="1" baseline="0" dirty="0" smtClean="0">
                          <a:solidFill>
                            <a:schemeClr val="tx1">
                              <a:alpha val="30000"/>
                            </a:schemeClr>
                          </a:solidFill>
                        </a:rPr>
                        <a:t>load()</a:t>
                      </a:r>
                      <a:r>
                        <a:rPr lang="es-ES_tradnl" sz="2000" baseline="0" dirty="0" smtClean="0">
                          <a:solidFill>
                            <a:schemeClr val="tx1">
                              <a:alpha val="30000"/>
                            </a:schemeClr>
                          </a:solidFill>
                        </a:rPr>
                        <a:t> o </a:t>
                      </a:r>
                      <a:r>
                        <a:rPr lang="es-ES_tradnl" sz="2000" b="1" baseline="0" dirty="0" smtClean="0">
                          <a:solidFill>
                            <a:schemeClr val="tx1">
                              <a:alpha val="30000"/>
                            </a:schemeClr>
                          </a:solidFill>
                        </a:rPr>
                        <a:t>get()</a:t>
                      </a:r>
                      <a:endParaRPr lang="es-ES" sz="2000" b="1" dirty="0">
                        <a:solidFill>
                          <a:schemeClr val="tx1">
                            <a:alpha val="30000"/>
                          </a:schemeClr>
                        </a:solidFill>
                      </a:endParaRPr>
                    </a:p>
                  </a:txBody>
                  <a:tcPr>
                    <a:solidFill>
                      <a:schemeClr val="bg1"/>
                    </a:solidFill>
                  </a:tcPr>
                </a:tc>
                <a:extLst>
                  <a:ext uri="{0D108BD9-81ED-4DB2-BD59-A6C34878D82A}">
                    <a16:rowId xmlns:a16="http://schemas.microsoft.com/office/drawing/2014/main" val="10002"/>
                  </a:ext>
                </a:extLst>
              </a:tr>
              <a:tr h="780399">
                <a:tc>
                  <a:txBody>
                    <a:bodyPr/>
                    <a:lstStyle/>
                    <a:p>
                      <a:pPr marL="0"/>
                      <a:r>
                        <a:rPr lang="es-ES_tradnl" sz="2000" b="1" dirty="0" smtClean="0">
                          <a:solidFill>
                            <a:schemeClr val="accent1">
                              <a:alpha val="30000"/>
                            </a:schemeClr>
                          </a:solidFill>
                          <a:latin typeface="+mn-lt"/>
                          <a:ea typeface="+mn-ea"/>
                          <a:cs typeface="+mn-cs"/>
                        </a:rPr>
                        <a:t>Void delete</a:t>
                      </a:r>
                      <a:r>
                        <a:rPr lang="es-ES_tradnl" sz="2000" b="1" baseline="0" dirty="0" smtClean="0">
                          <a:solidFill>
                            <a:schemeClr val="accent1">
                              <a:alpha val="30000"/>
                            </a:schemeClr>
                          </a:solidFill>
                          <a:latin typeface="+mn-lt"/>
                          <a:ea typeface="+mn-ea"/>
                          <a:cs typeface="+mn-cs"/>
                        </a:rPr>
                        <a:t> </a:t>
                      </a:r>
                      <a:r>
                        <a:rPr lang="es-ES_tradnl" sz="2000" b="1" dirty="0" smtClean="0">
                          <a:solidFill>
                            <a:schemeClr val="accent1">
                              <a:alpha val="30000"/>
                            </a:schemeClr>
                          </a:solidFill>
                          <a:latin typeface="+mn-lt"/>
                          <a:ea typeface="+mn-ea"/>
                          <a:cs typeface="+mn-cs"/>
                        </a:rPr>
                        <a:t>(Object objeto)</a:t>
                      </a:r>
                      <a:endParaRPr lang="es-ES" sz="2000" b="1" dirty="0" smtClean="0">
                        <a:solidFill>
                          <a:schemeClr val="accent1">
                            <a:alpha val="30000"/>
                          </a:schemeClr>
                        </a:solidFill>
                        <a:latin typeface="+mn-lt"/>
                        <a:ea typeface="+mn-ea"/>
                        <a:cs typeface="+mn-cs"/>
                      </a:endParaRPr>
                    </a:p>
                  </a:txBody>
                  <a:tcPr>
                    <a:solidFill>
                      <a:schemeClr val="bg1"/>
                    </a:solidFill>
                  </a:tcPr>
                </a:tc>
                <a:tc>
                  <a:txBody>
                    <a:bodyPr/>
                    <a:lstStyle/>
                    <a:p>
                      <a:pPr algn="just"/>
                      <a:r>
                        <a:rPr lang="es-ES_tradnl" sz="2000" dirty="0" smtClean="0">
                          <a:solidFill>
                            <a:schemeClr val="tx1">
                              <a:alpha val="30000"/>
                            </a:schemeClr>
                          </a:solidFill>
                        </a:rPr>
                        <a:t>Elimina</a:t>
                      </a:r>
                      <a:r>
                        <a:rPr lang="es-ES_tradnl" sz="2000" baseline="0" dirty="0" smtClean="0">
                          <a:solidFill>
                            <a:schemeClr val="tx1">
                              <a:alpha val="30000"/>
                            </a:schemeClr>
                          </a:solidFill>
                        </a:rPr>
                        <a:t> de la base de datos el objeto que e pasa como argumento. El objeto a eliminar debe ser cargado con el método </a:t>
                      </a:r>
                      <a:r>
                        <a:rPr lang="es-ES_tradnl" sz="2000" b="1" baseline="0" dirty="0" smtClean="0">
                          <a:solidFill>
                            <a:schemeClr val="tx1">
                              <a:alpha val="30000"/>
                            </a:schemeClr>
                          </a:solidFill>
                        </a:rPr>
                        <a:t>load() o get()</a:t>
                      </a:r>
                      <a:endParaRPr lang="es-ES" sz="2000" b="1" dirty="0">
                        <a:solidFill>
                          <a:schemeClr val="tx1">
                            <a:alpha val="30000"/>
                          </a:schemeClr>
                        </a:solidFill>
                      </a:endParaRPr>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41555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Almacenamiento de objetos</a:t>
            </a:r>
            <a:br>
              <a:rPr lang="es-ES_tradnl" dirty="0" smtClean="0"/>
            </a:br>
            <a:r>
              <a:rPr lang="es-ES_tradnl" sz="4000" dirty="0" smtClean="0"/>
              <a:t>- Código -</a:t>
            </a:r>
            <a:endParaRPr lang="es-ES" sz="4000" dirty="0"/>
          </a:p>
        </p:txBody>
      </p:sp>
      <p:sp>
        <p:nvSpPr>
          <p:cNvPr id="3" name="Marcador de contenido 2"/>
          <p:cNvSpPr>
            <a:spLocks noGrp="1"/>
          </p:cNvSpPr>
          <p:nvPr>
            <p:ph idx="1"/>
          </p:nvPr>
        </p:nvSpPr>
        <p:spPr>
          <a:xfrm>
            <a:off x="2850923" y="4057467"/>
            <a:ext cx="7721043" cy="2012282"/>
          </a:xfrm>
        </p:spPr>
        <p:txBody>
          <a:bodyPr>
            <a:normAutofit/>
          </a:bodyPr>
          <a:lstStyle/>
          <a:p>
            <a:pPr>
              <a:spcBef>
                <a:spcPts val="40"/>
              </a:spcBef>
            </a:pPr>
            <a:r>
              <a:rPr lang="es-ES_tradnl" sz="1600" dirty="0">
                <a:solidFill>
                  <a:srgbClr val="931A68"/>
                </a:solidFill>
                <a:latin typeface="Courier New"/>
                <a:cs typeface="Courier New"/>
              </a:rPr>
              <a:t>// Almacenar en la BBDD</a:t>
            </a:r>
          </a:p>
          <a:p>
            <a:pPr>
              <a:spcBef>
                <a:spcPts val="40"/>
              </a:spcBef>
            </a:pPr>
            <a:endParaRPr lang="es-ES_tradnl" sz="1600" dirty="0">
              <a:solidFill>
                <a:srgbClr val="931A68"/>
              </a:solidFill>
              <a:latin typeface="Courier New"/>
              <a:cs typeface="Courier New"/>
            </a:endParaRPr>
          </a:p>
          <a:p>
            <a:pPr>
              <a:spcBef>
                <a:spcPts val="40"/>
              </a:spcBef>
            </a:pPr>
            <a:r>
              <a:rPr lang="es-ES_tradnl" sz="1600" dirty="0">
                <a:solidFill>
                  <a:srgbClr val="931A68"/>
                </a:solidFill>
                <a:latin typeface="Courier New"/>
                <a:cs typeface="Courier New"/>
              </a:rPr>
              <a:t>Departamentos </a:t>
            </a:r>
            <a:r>
              <a:rPr lang="es-ES_tradnl" sz="1600" dirty="0" err="1">
                <a:solidFill>
                  <a:srgbClr val="931A68"/>
                </a:solidFill>
                <a:latin typeface="Courier New"/>
                <a:cs typeface="Courier New"/>
              </a:rPr>
              <a:t>dep</a:t>
            </a:r>
            <a:r>
              <a:rPr lang="es-ES_tradnl" sz="1600" dirty="0">
                <a:solidFill>
                  <a:srgbClr val="931A68"/>
                </a:solidFill>
                <a:latin typeface="Courier New"/>
                <a:cs typeface="Courier New"/>
              </a:rPr>
              <a:t> =new Departamentos();</a:t>
            </a:r>
          </a:p>
          <a:p>
            <a:pPr>
              <a:spcBef>
                <a:spcPts val="40"/>
              </a:spcBef>
            </a:pPr>
            <a:r>
              <a:rPr lang="es-ES_tradnl" sz="1600" dirty="0" err="1">
                <a:solidFill>
                  <a:srgbClr val="931A68"/>
                </a:solidFill>
                <a:latin typeface="Courier New"/>
                <a:cs typeface="Courier New"/>
              </a:rPr>
              <a:t>dep.setDeptNo</a:t>
            </a:r>
            <a:r>
              <a:rPr lang="es-ES_tradnl" sz="1600" dirty="0">
                <a:solidFill>
                  <a:srgbClr val="931A68"/>
                </a:solidFill>
                <a:latin typeface="Courier New"/>
                <a:cs typeface="Courier New"/>
              </a:rPr>
              <a:t>((byte) 70);</a:t>
            </a:r>
          </a:p>
          <a:p>
            <a:pPr>
              <a:spcBef>
                <a:spcPts val="40"/>
              </a:spcBef>
            </a:pPr>
            <a:r>
              <a:rPr lang="es-ES_tradnl" sz="1600" dirty="0" err="1">
                <a:solidFill>
                  <a:srgbClr val="931A68"/>
                </a:solidFill>
                <a:latin typeface="Courier New"/>
                <a:cs typeface="Courier New"/>
              </a:rPr>
              <a:t>Dep.setDnombre</a:t>
            </a:r>
            <a:r>
              <a:rPr lang="es-ES_tradnl" sz="1600" dirty="0">
                <a:solidFill>
                  <a:srgbClr val="931A68"/>
                </a:solidFill>
                <a:latin typeface="Courier New"/>
                <a:cs typeface="Courier New"/>
              </a:rPr>
              <a:t>(“INFORMATICA”);</a:t>
            </a:r>
          </a:p>
          <a:p>
            <a:pPr>
              <a:spcBef>
                <a:spcPts val="40"/>
              </a:spcBef>
            </a:pPr>
            <a:r>
              <a:rPr lang="es-ES_tradnl" sz="1600" dirty="0" err="1">
                <a:solidFill>
                  <a:srgbClr val="931A68"/>
                </a:solidFill>
                <a:latin typeface="Courier New"/>
                <a:cs typeface="Courier New"/>
              </a:rPr>
              <a:t>dep.setLoc</a:t>
            </a:r>
            <a:r>
              <a:rPr lang="es-ES_tradnl" sz="1600" dirty="0">
                <a:solidFill>
                  <a:srgbClr val="931A68"/>
                </a:solidFill>
                <a:latin typeface="Courier New"/>
                <a:cs typeface="Courier New"/>
              </a:rPr>
              <a:t>(“TOLEDO”);</a:t>
            </a:r>
          </a:p>
          <a:p>
            <a:pPr>
              <a:spcBef>
                <a:spcPts val="40"/>
              </a:spcBef>
            </a:pPr>
            <a:r>
              <a:rPr lang="es-ES_tradnl" sz="1600" b="1" dirty="0" err="1">
                <a:solidFill>
                  <a:srgbClr val="931A68"/>
                </a:solidFill>
                <a:latin typeface="Courier New"/>
                <a:cs typeface="Courier New"/>
              </a:rPr>
              <a:t>Session.save</a:t>
            </a:r>
            <a:r>
              <a:rPr lang="es-ES_tradnl" sz="1600" b="1" dirty="0">
                <a:solidFill>
                  <a:srgbClr val="931A68"/>
                </a:solidFill>
                <a:latin typeface="Courier New"/>
                <a:cs typeface="Courier New"/>
              </a:rPr>
              <a:t>(</a:t>
            </a:r>
            <a:r>
              <a:rPr lang="es-ES_tradnl" sz="1600" b="1" dirty="0" err="1">
                <a:solidFill>
                  <a:srgbClr val="931A68"/>
                </a:solidFill>
                <a:latin typeface="Courier New"/>
                <a:cs typeface="Courier New"/>
              </a:rPr>
              <a:t>dep</a:t>
            </a:r>
            <a:r>
              <a:rPr lang="es-ES_tradnl" sz="1600" b="1" dirty="0">
                <a:solidFill>
                  <a:srgbClr val="931A68"/>
                </a:solidFill>
                <a:latin typeface="Courier New"/>
                <a:cs typeface="Courier New"/>
              </a:rPr>
              <a:t>);	</a:t>
            </a:r>
            <a:r>
              <a:rPr lang="es-ES_tradnl" sz="1600" dirty="0">
                <a:solidFill>
                  <a:srgbClr val="931A68"/>
                </a:solidFill>
                <a:latin typeface="Courier New"/>
                <a:cs typeface="Courier New"/>
              </a:rPr>
              <a:t>	//almacena el objeto</a:t>
            </a:r>
            <a:endParaRPr lang="es-ES" sz="1600" dirty="0">
              <a:solidFill>
                <a:srgbClr val="931A68"/>
              </a:solidFill>
              <a:latin typeface="Courier New"/>
              <a:cs typeface="Courier New"/>
            </a:endParaRPr>
          </a:p>
        </p:txBody>
      </p:sp>
      <p:sp>
        <p:nvSpPr>
          <p:cNvPr id="4" name="CuadroTexto 3"/>
          <p:cNvSpPr txBox="1"/>
          <p:nvPr/>
        </p:nvSpPr>
        <p:spPr>
          <a:xfrm>
            <a:off x="1097280" y="1866362"/>
            <a:ext cx="10188671" cy="2062103"/>
          </a:xfrm>
          <a:prstGeom prst="rect">
            <a:avLst/>
          </a:prstGeom>
          <a:noFill/>
        </p:spPr>
        <p:txBody>
          <a:bodyPr wrap="square" rtlCol="0">
            <a:spAutoFit/>
          </a:bodyPr>
          <a:lstStyle/>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a:solidFill>
                  <a:schemeClr val="tx1">
                    <a:lumMod val="75000"/>
                    <a:lumOff val="25000"/>
                  </a:schemeClr>
                </a:solidFill>
              </a:rPr>
              <a:t>A partir de la excepción </a:t>
            </a:r>
            <a:r>
              <a:rPr lang="es-ES" sz="2000" dirty="0" err="1">
                <a:solidFill>
                  <a:schemeClr val="tx1">
                    <a:lumMod val="75000"/>
                    <a:lumOff val="25000"/>
                  </a:schemeClr>
                </a:solidFill>
                <a:latin typeface="Courier New" panose="02070309020205020404" pitchFamily="49" charset="0"/>
                <a:cs typeface="Courier New" panose="02070309020205020404" pitchFamily="49" charset="0"/>
              </a:rPr>
              <a:t>ConstraintViolationException</a:t>
            </a:r>
            <a:r>
              <a:rPr lang="es-ES" sz="2000" dirty="0">
                <a:solidFill>
                  <a:schemeClr val="tx1">
                    <a:lumMod val="75000"/>
                    <a:lumOff val="25000"/>
                  </a:schemeClr>
                </a:solidFill>
              </a:rPr>
              <a:t> controla que el objeto insertado no esté duplicado</a:t>
            </a:r>
          </a:p>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a:solidFill>
                  <a:schemeClr val="tx1">
                    <a:lumMod val="75000"/>
                    <a:lumOff val="25000"/>
                  </a:schemeClr>
                </a:solidFill>
              </a:rPr>
              <a:t>A partir de la excepción </a:t>
            </a:r>
            <a:r>
              <a:rPr lang="es-ES" sz="2000" dirty="0" err="1">
                <a:solidFill>
                  <a:schemeClr val="tx1">
                    <a:lumMod val="75000"/>
                    <a:lumOff val="25000"/>
                  </a:schemeClr>
                </a:solidFill>
                <a:latin typeface="Courier New" panose="02070309020205020404" pitchFamily="49" charset="0"/>
                <a:cs typeface="Courier New" panose="02070309020205020404" pitchFamily="49" charset="0"/>
              </a:rPr>
              <a:t>TransientPropertyValueException</a:t>
            </a:r>
            <a:r>
              <a:rPr lang="es-ES" sz="2000" dirty="0">
                <a:solidFill>
                  <a:schemeClr val="tx1">
                    <a:lumMod val="75000"/>
                    <a:lumOff val="25000"/>
                  </a:schemeClr>
                </a:solidFill>
              </a:rPr>
              <a:t> controla que no se inserte un objeto el cual contenga como uno de sus atributos otro objeto que no exista en la BBDD. Con esto mantendría la integridad relacional de la BBDD</a:t>
            </a:r>
            <a:r>
              <a:rPr lang="es-ES" sz="2000" dirty="0" smtClean="0">
                <a:solidFill>
                  <a:schemeClr val="tx1">
                    <a:lumMod val="75000"/>
                    <a:lumOff val="25000"/>
                  </a:schemeClr>
                </a:solidFill>
              </a:rPr>
              <a:t>.</a:t>
            </a:r>
          </a:p>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smtClean="0">
                <a:solidFill>
                  <a:schemeClr val="tx1">
                    <a:lumMod val="75000"/>
                    <a:lumOff val="25000"/>
                  </a:schemeClr>
                </a:solidFill>
              </a:rPr>
              <a:t>La estructura básica de código sería la siguiente:</a:t>
            </a:r>
            <a:endParaRPr lang="es-ES" sz="2000" dirty="0">
              <a:solidFill>
                <a:schemeClr val="tx1">
                  <a:lumMod val="75000"/>
                  <a:lumOff val="25000"/>
                </a:schemeClr>
              </a:solidFill>
            </a:endParaRPr>
          </a:p>
        </p:txBody>
      </p:sp>
    </p:spTree>
    <p:extLst>
      <p:ext uri="{BB962C8B-B14F-4D97-AF65-F5344CB8AC3E}">
        <p14:creationId xmlns:p14="http://schemas.microsoft.com/office/powerpoint/2010/main" val="3888244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Rectángulo"/>
          <p:cNvSpPr/>
          <p:nvPr/>
        </p:nvSpPr>
        <p:spPr>
          <a:xfrm>
            <a:off x="2004160" y="1737360"/>
            <a:ext cx="6651059" cy="4662815"/>
          </a:xfrm>
          <a:prstGeom prst="rect">
            <a:avLst/>
          </a:prstGeom>
        </p:spPr>
        <p:txBody>
          <a:bodyPr wrap="square">
            <a:spAutoFit/>
          </a:bodyPr>
          <a:lstStyle/>
          <a:p>
            <a:r>
              <a:rPr lang="es-ES" sz="1100" dirty="0" err="1">
                <a:latin typeface="Courier New" panose="02070309020205020404" pitchFamily="49" charset="0"/>
                <a:cs typeface="Courier New" panose="02070309020205020404" pitchFamily="49" charset="0"/>
              </a:rPr>
              <a:t>import</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org.hibernate.SessionFactory</a:t>
            </a:r>
            <a:r>
              <a:rPr lang="es-ES" sz="1100" dirty="0">
                <a:latin typeface="Courier New" panose="02070309020205020404" pitchFamily="49" charset="0"/>
                <a:cs typeface="Courier New" panose="02070309020205020404" pitchFamily="49" charset="0"/>
              </a:rPr>
              <a:t>;</a:t>
            </a:r>
          </a:p>
          <a:p>
            <a:r>
              <a:rPr lang="es-ES" sz="1100" dirty="0" err="1">
                <a:latin typeface="Courier New" panose="02070309020205020404" pitchFamily="49" charset="0"/>
                <a:cs typeface="Courier New" panose="02070309020205020404" pitchFamily="49" charset="0"/>
              </a:rPr>
              <a:t>import</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org.hibernate.Session</a:t>
            </a:r>
            <a:r>
              <a:rPr lang="es-ES" sz="1100" dirty="0">
                <a:latin typeface="Courier New" panose="02070309020205020404" pitchFamily="49" charset="0"/>
                <a:cs typeface="Courier New" panose="02070309020205020404" pitchFamily="49" charset="0"/>
              </a:rPr>
              <a:t>;</a:t>
            </a:r>
          </a:p>
          <a:p>
            <a:r>
              <a:rPr lang="es-ES" sz="1100" dirty="0" err="1">
                <a:latin typeface="Courier New" panose="02070309020205020404" pitchFamily="49" charset="0"/>
                <a:cs typeface="Courier New" panose="02070309020205020404" pitchFamily="49" charset="0"/>
              </a:rPr>
              <a:t>import</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org.hibernate.Transaction</a:t>
            </a:r>
            <a:r>
              <a:rPr lang="es-ES" sz="1100" dirty="0">
                <a:latin typeface="Courier New" panose="02070309020205020404" pitchFamily="49" charset="0"/>
                <a:cs typeface="Courier New" panose="02070309020205020404" pitchFamily="49" charset="0"/>
              </a:rPr>
              <a:t>;</a:t>
            </a:r>
          </a:p>
          <a:p>
            <a:r>
              <a:rPr lang="es-ES" sz="1100" dirty="0" err="1">
                <a:latin typeface="Courier New" panose="02070309020205020404" pitchFamily="49" charset="0"/>
                <a:cs typeface="Courier New" panose="02070309020205020404" pitchFamily="49" charset="0"/>
              </a:rPr>
              <a:t>import</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Singleton</a:t>
            </a:r>
            <a:r>
              <a:rPr lang="es-ES" sz="1100" dirty="0">
                <a:latin typeface="Courier New" panose="02070309020205020404" pitchFamily="49" charset="0"/>
                <a:cs typeface="Courier New" panose="02070309020205020404" pitchFamily="49" charset="0"/>
              </a:rPr>
              <a:t>.*;</a:t>
            </a:r>
          </a:p>
          <a:p>
            <a:r>
              <a:rPr lang="es-ES" sz="1100" dirty="0" err="1">
                <a:latin typeface="Courier New" panose="02070309020205020404" pitchFamily="49" charset="0"/>
                <a:cs typeface="Courier New" panose="02070309020205020404" pitchFamily="49" charset="0"/>
              </a:rPr>
              <a:t>import</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org.hibernate.exception.ConstraintViolationException</a:t>
            </a:r>
            <a:r>
              <a:rPr lang="es-ES" sz="1100" dirty="0">
                <a:latin typeface="Courier New" panose="02070309020205020404" pitchFamily="49" charset="0"/>
                <a:cs typeface="Courier New" panose="02070309020205020404" pitchFamily="49" charset="0"/>
              </a:rPr>
              <a:t>;</a:t>
            </a:r>
          </a:p>
          <a:p>
            <a:r>
              <a:rPr lang="es-ES" sz="1100" dirty="0" err="1">
                <a:latin typeface="Courier New" panose="02070309020205020404" pitchFamily="49" charset="0"/>
                <a:cs typeface="Courier New" panose="02070309020205020404" pitchFamily="49" charset="0"/>
              </a:rPr>
              <a:t>import</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org.hibernate.TransientPropertyValueException</a:t>
            </a:r>
            <a:r>
              <a:rPr lang="es-ES" sz="1100" dirty="0">
                <a:latin typeface="Courier New" panose="02070309020205020404" pitchFamily="49" charset="0"/>
                <a:cs typeface="Courier New" panose="02070309020205020404" pitchFamily="49" charset="0"/>
              </a:rPr>
              <a:t>;</a:t>
            </a:r>
          </a:p>
          <a:p>
            <a:endParaRPr lang="es-ES" sz="1100" dirty="0">
              <a:latin typeface="Courier New" panose="02070309020205020404" pitchFamily="49" charset="0"/>
              <a:cs typeface="Courier New" panose="02070309020205020404" pitchFamily="49" charset="0"/>
            </a:endParaRPr>
          </a:p>
          <a:p>
            <a:r>
              <a:rPr lang="es-ES" sz="1100" dirty="0" err="1">
                <a:latin typeface="Courier New" panose="02070309020205020404" pitchFamily="49" charset="0"/>
                <a:cs typeface="Courier New" panose="02070309020205020404" pitchFamily="49" charset="0"/>
              </a:rPr>
              <a:t>public</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class</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InsertarEmpleado</a:t>
            </a:r>
            <a:r>
              <a:rPr lang="es-ES" sz="1100" dirty="0">
                <a:latin typeface="Courier New" panose="02070309020205020404" pitchFamily="49" charset="0"/>
                <a:cs typeface="Courier New" panose="02070309020205020404" pitchFamily="49" charset="0"/>
              </a:rPr>
              <a:t> {</a:t>
            </a:r>
          </a:p>
          <a:p>
            <a:endParaRPr lang="es-E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public </a:t>
            </a:r>
            <a:r>
              <a:rPr lang="en-US" sz="1100" dirty="0">
                <a:latin typeface="Courier New" panose="02070309020205020404" pitchFamily="49" charset="0"/>
                <a:cs typeface="Courier New" panose="02070309020205020404" pitchFamily="49" charset="0"/>
              </a:rPr>
              <a:t>static void main(String[] </a:t>
            </a:r>
            <a:r>
              <a:rPr lang="en-US" sz="1100" dirty="0" err="1">
                <a:latin typeface="Courier New" panose="02070309020205020404" pitchFamily="49" charset="0"/>
                <a:cs typeface="Courier New" panose="02070309020205020404" pitchFamily="49" charset="0"/>
              </a:rPr>
              <a:t>args</a:t>
            </a:r>
            <a:r>
              <a:rPr lang="en-US" sz="1100" dirty="0">
                <a:latin typeface="Courier New" panose="02070309020205020404" pitchFamily="49" charset="0"/>
                <a:cs typeface="Courier New" panose="02070309020205020404" pitchFamily="49" charset="0"/>
              </a:rPr>
              <a:t>) {</a:t>
            </a:r>
          </a:p>
          <a:p>
            <a:r>
              <a:rPr lang="es-ES" sz="1100" dirty="0" smtClean="0">
                <a:latin typeface="Courier New" panose="02070309020205020404" pitchFamily="49" charset="0"/>
                <a:cs typeface="Courier New" panose="02070309020205020404" pitchFamily="49" charset="0"/>
              </a:rPr>
              <a:t>		// </a:t>
            </a:r>
            <a:r>
              <a:rPr lang="es-ES" sz="1100" dirty="0">
                <a:latin typeface="Courier New" panose="02070309020205020404" pitchFamily="49" charset="0"/>
                <a:cs typeface="Courier New" panose="02070309020205020404" pitchFamily="49" charset="0"/>
              </a:rPr>
              <a:t>TODO Auto-</a:t>
            </a:r>
            <a:r>
              <a:rPr lang="es-ES" sz="1100" dirty="0" err="1">
                <a:latin typeface="Courier New" panose="02070309020205020404" pitchFamily="49" charset="0"/>
                <a:cs typeface="Courier New" panose="02070309020205020404" pitchFamily="49" charset="0"/>
              </a:rPr>
              <a:t>generated</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method</a:t>
            </a:r>
            <a:r>
              <a:rPr lang="es-ES" sz="1100" dirty="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stub</a:t>
            </a: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SessionFactory</a:t>
            </a:r>
            <a:r>
              <a:rPr lang="es-ES" sz="1100" dirty="0" smtClean="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sesion</a:t>
            </a:r>
            <a:r>
              <a:rPr lang="es-ES" sz="1100" dirty="0">
                <a:latin typeface="Courier New" panose="02070309020205020404" pitchFamily="49" charset="0"/>
                <a:cs typeface="Courier New" panose="02070309020205020404" pitchFamily="49" charset="0"/>
              </a:rPr>
              <a:t> = </a:t>
            </a:r>
            <a:r>
              <a:rPr lang="es-ES" sz="1100" dirty="0" err="1">
                <a:latin typeface="Courier New" panose="02070309020205020404" pitchFamily="49" charset="0"/>
                <a:cs typeface="Courier New" panose="02070309020205020404" pitchFamily="49" charset="0"/>
              </a:rPr>
              <a:t>HibernateUtil.</a:t>
            </a:r>
            <a:r>
              <a:rPr lang="es-ES" sz="1100" i="1" dirty="0" err="1">
                <a:latin typeface="Courier New" panose="02070309020205020404" pitchFamily="49" charset="0"/>
                <a:cs typeface="Courier New" panose="02070309020205020404" pitchFamily="49" charset="0"/>
              </a:rPr>
              <a:t>getSessionFactory</a:t>
            </a:r>
            <a:r>
              <a:rPr lang="es-ES" sz="1100" i="1"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Session</a:t>
            </a:r>
            <a:r>
              <a:rPr lang="es-ES" sz="1100" dirty="0" smtClean="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session</a:t>
            </a:r>
            <a:r>
              <a:rPr lang="es-ES" sz="1100" dirty="0">
                <a:latin typeface="Courier New" panose="02070309020205020404" pitchFamily="49" charset="0"/>
                <a:cs typeface="Courier New" panose="02070309020205020404" pitchFamily="49" charset="0"/>
              </a:rPr>
              <a:t> = </a:t>
            </a:r>
            <a:r>
              <a:rPr lang="es-ES" sz="1100" dirty="0" err="1">
                <a:latin typeface="Courier New" panose="02070309020205020404" pitchFamily="49" charset="0"/>
                <a:cs typeface="Courier New" panose="02070309020205020404" pitchFamily="49" charset="0"/>
              </a:rPr>
              <a:t>sesion.openSession</a:t>
            </a:r>
            <a:r>
              <a:rPr lang="es-ES" sz="1100"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Transaction</a:t>
            </a:r>
            <a:r>
              <a:rPr lang="es-ES" sz="1100" dirty="0" smtClean="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tx</a:t>
            </a:r>
            <a:r>
              <a:rPr lang="es-ES" sz="1100" dirty="0">
                <a:latin typeface="Courier New" panose="02070309020205020404" pitchFamily="49" charset="0"/>
                <a:cs typeface="Courier New" panose="02070309020205020404" pitchFamily="49" charset="0"/>
              </a:rPr>
              <a:t> = </a:t>
            </a:r>
            <a:r>
              <a:rPr lang="es-ES" sz="1100" dirty="0" err="1">
                <a:latin typeface="Courier New" panose="02070309020205020404" pitchFamily="49" charset="0"/>
                <a:cs typeface="Courier New" panose="02070309020205020404" pitchFamily="49" charset="0"/>
              </a:rPr>
              <a:t>session.beginTransaction</a:t>
            </a:r>
            <a:r>
              <a:rPr lang="es-ES" sz="1100" dirty="0">
                <a:latin typeface="Courier New" panose="02070309020205020404" pitchFamily="49" charset="0"/>
                <a:cs typeface="Courier New" panose="02070309020205020404" pitchFamily="49" charset="0"/>
              </a:rPr>
              <a:t>();</a:t>
            </a:r>
          </a:p>
          <a:p>
            <a:pPr algn="ct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out.println</a:t>
            </a:r>
            <a:r>
              <a:rPr lang="es-ES" sz="1100" i="1" dirty="0">
                <a:latin typeface="Courier New" panose="02070309020205020404" pitchFamily="49" charset="0"/>
                <a:cs typeface="Courier New" panose="02070309020205020404" pitchFamily="49" charset="0"/>
              </a:rPr>
              <a:t>("Inserto un EMPLEADO EN EL DEPARTAMENTO 10.");</a:t>
            </a:r>
          </a:p>
          <a:p>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Float</a:t>
            </a:r>
            <a:r>
              <a:rPr lang="es-ES" sz="1100" dirty="0" smtClean="0">
                <a:latin typeface="Courier New" panose="02070309020205020404" pitchFamily="49" charset="0"/>
                <a:cs typeface="Courier New" panose="02070309020205020404" pitchFamily="49" charset="0"/>
              </a:rPr>
              <a:t> </a:t>
            </a:r>
            <a:r>
              <a:rPr lang="es-ES" sz="1100" dirty="0">
                <a:latin typeface="Courier New" panose="02070309020205020404" pitchFamily="49" charset="0"/>
                <a:cs typeface="Courier New" panose="02070309020205020404" pitchFamily="49" charset="0"/>
              </a:rPr>
              <a:t>salario = new </a:t>
            </a:r>
            <a:r>
              <a:rPr lang="es-ES" sz="1100" dirty="0" err="1">
                <a:latin typeface="Courier New" panose="02070309020205020404" pitchFamily="49" charset="0"/>
                <a:cs typeface="Courier New" panose="02070309020205020404" pitchFamily="49" charset="0"/>
              </a:rPr>
              <a:t>Float</a:t>
            </a:r>
            <a:r>
              <a:rPr lang="es-ES" sz="1100" dirty="0">
                <a:latin typeface="Courier New" panose="02070309020205020404" pitchFamily="49" charset="0"/>
                <a:cs typeface="Courier New" panose="02070309020205020404" pitchFamily="49" charset="0"/>
              </a:rPr>
              <a:t>(1500);</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Float</a:t>
            </a:r>
            <a:r>
              <a:rPr lang="es-ES" sz="1100" dirty="0" smtClean="0">
                <a:latin typeface="Courier New" panose="02070309020205020404" pitchFamily="49" charset="0"/>
                <a:cs typeface="Courier New" panose="02070309020205020404" pitchFamily="49" charset="0"/>
              </a:rPr>
              <a:t> </a:t>
            </a:r>
            <a:r>
              <a:rPr lang="es-ES" sz="1100" dirty="0" err="1">
                <a:latin typeface="Courier New" panose="02070309020205020404" pitchFamily="49" charset="0"/>
                <a:cs typeface="Courier New" panose="02070309020205020404" pitchFamily="49" charset="0"/>
              </a:rPr>
              <a:t>comision</a:t>
            </a:r>
            <a:r>
              <a:rPr lang="es-ES" sz="1100" dirty="0">
                <a:latin typeface="Courier New" panose="02070309020205020404" pitchFamily="49" charset="0"/>
                <a:cs typeface="Courier New" panose="02070309020205020404" pitchFamily="49" charset="0"/>
              </a:rPr>
              <a:t> = new </a:t>
            </a:r>
            <a:r>
              <a:rPr lang="es-ES" sz="1100" dirty="0" err="1">
                <a:latin typeface="Courier New" panose="02070309020205020404" pitchFamily="49" charset="0"/>
                <a:cs typeface="Courier New" panose="02070309020205020404" pitchFamily="49" charset="0"/>
              </a:rPr>
              <a:t>Float</a:t>
            </a:r>
            <a:r>
              <a:rPr lang="es-ES" sz="1100" dirty="0">
                <a:latin typeface="Courier New" panose="02070309020205020404" pitchFamily="49" charset="0"/>
                <a:cs typeface="Courier New" panose="02070309020205020404" pitchFamily="49" charset="0"/>
              </a:rPr>
              <a:t>(10);</a:t>
            </a:r>
          </a:p>
          <a:p>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Empleados </a:t>
            </a:r>
            <a:r>
              <a:rPr lang="es-ES" sz="1100" dirty="0" err="1">
                <a:latin typeface="Courier New" panose="02070309020205020404" pitchFamily="49" charset="0"/>
                <a:cs typeface="Courier New" panose="02070309020205020404" pitchFamily="49" charset="0"/>
              </a:rPr>
              <a:t>em</a:t>
            </a:r>
            <a:r>
              <a:rPr lang="es-ES" sz="1100" dirty="0">
                <a:latin typeface="Courier New" panose="02070309020205020404" pitchFamily="49" charset="0"/>
                <a:cs typeface="Courier New" panose="02070309020205020404" pitchFamily="49" charset="0"/>
              </a:rPr>
              <a:t> = new Empleados</a:t>
            </a:r>
            <a:r>
              <a:rPr lang="es-ES" sz="1100" dirty="0" smtClean="0">
                <a:latin typeface="Courier New" panose="02070309020205020404" pitchFamily="49" charset="0"/>
                <a:cs typeface="Courier New" panose="02070309020205020404" pitchFamily="49" charset="0"/>
              </a:rPr>
              <a:t>();</a:t>
            </a: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em.setEmpNo</a:t>
            </a:r>
            <a:r>
              <a:rPr lang="es-ES" sz="1100" dirty="0">
                <a:latin typeface="Courier New" panose="02070309020205020404" pitchFamily="49" charset="0"/>
                <a:cs typeface="Courier New" panose="02070309020205020404" pitchFamily="49" charset="0"/>
              </a:rPr>
              <a:t>((short) 4455);</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em.setApellido</a:t>
            </a:r>
            <a:r>
              <a:rPr lang="es-ES" sz="1100" dirty="0">
                <a:latin typeface="Courier New" panose="02070309020205020404" pitchFamily="49" charset="0"/>
                <a:cs typeface="Courier New" panose="02070309020205020404" pitchFamily="49" charset="0"/>
              </a:rPr>
              <a:t>("PEPE");</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em.setDir</a:t>
            </a:r>
            <a:r>
              <a:rPr lang="es-ES" sz="1100" dirty="0">
                <a:latin typeface="Courier New" panose="02070309020205020404" pitchFamily="49" charset="0"/>
                <a:cs typeface="Courier New" panose="02070309020205020404" pitchFamily="49" charset="0"/>
              </a:rPr>
              <a:t>((short) 7499);</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em.setOficio</a:t>
            </a:r>
            <a:r>
              <a:rPr lang="es-ES" sz="1100" dirty="0">
                <a:latin typeface="Courier New" panose="02070309020205020404" pitchFamily="49" charset="0"/>
                <a:cs typeface="Courier New" panose="02070309020205020404" pitchFamily="49" charset="0"/>
              </a:rPr>
              <a:t>("VENDEDOR");</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em.setSalario</a:t>
            </a:r>
            <a:r>
              <a:rPr lang="es-ES" sz="1100" dirty="0" smtClean="0">
                <a:latin typeface="Courier New" panose="02070309020205020404" pitchFamily="49" charset="0"/>
                <a:cs typeface="Courier New" panose="02070309020205020404" pitchFamily="49" charset="0"/>
              </a:rPr>
              <a:t>(salario</a:t>
            </a:r>
            <a:r>
              <a:rPr lang="es-ES" sz="1100"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em.setComision</a:t>
            </a:r>
            <a:r>
              <a:rPr lang="es-ES" sz="1100" dirty="0" smtClean="0">
                <a:latin typeface="Courier New" panose="02070309020205020404" pitchFamily="49" charset="0"/>
                <a:cs typeface="Courier New" panose="02070309020205020404" pitchFamily="49" charset="0"/>
              </a:rPr>
              <a:t>(</a:t>
            </a:r>
            <a:r>
              <a:rPr lang="es-ES" sz="1100" dirty="0" err="1" smtClean="0">
                <a:latin typeface="Courier New" panose="02070309020205020404" pitchFamily="49" charset="0"/>
                <a:cs typeface="Courier New" panose="02070309020205020404" pitchFamily="49" charset="0"/>
              </a:rPr>
              <a:t>comision</a:t>
            </a:r>
            <a:r>
              <a:rPr lang="es-ES" sz="1100" dirty="0" smtClean="0">
                <a:latin typeface="Courier New" panose="02070309020205020404" pitchFamily="49" charset="0"/>
                <a:cs typeface="Courier New" panose="02070309020205020404" pitchFamily="49" charset="0"/>
              </a:rPr>
              <a:t>);</a:t>
            </a:r>
            <a:endParaRPr lang="es-ES" sz="1100" dirty="0">
              <a:latin typeface="Courier New" panose="02070309020205020404" pitchFamily="49" charset="0"/>
              <a:cs typeface="Courier New" panose="02070309020205020404" pitchFamily="49" charset="0"/>
            </a:endParaRPr>
          </a:p>
        </p:txBody>
      </p:sp>
      <p:sp>
        <p:nvSpPr>
          <p:cNvPr id="6" name="Título 1"/>
          <p:cNvSpPr>
            <a:spLocks noGrp="1"/>
          </p:cNvSpPr>
          <p:nvPr>
            <p:ph type="title"/>
          </p:nvPr>
        </p:nvSpPr>
        <p:spPr>
          <a:xfrm>
            <a:off x="1097280" y="286603"/>
            <a:ext cx="10058400" cy="1450757"/>
          </a:xfrm>
        </p:spPr>
        <p:txBody>
          <a:bodyPr/>
          <a:lstStyle/>
          <a:p>
            <a:pPr algn="ctr"/>
            <a:r>
              <a:rPr lang="es-ES_tradnl" dirty="0" smtClean="0"/>
              <a:t>Almacenamiento de objetos</a:t>
            </a:r>
            <a:br>
              <a:rPr lang="es-ES_tradnl" dirty="0" smtClean="0"/>
            </a:br>
            <a:r>
              <a:rPr lang="es-ES_tradnl" sz="4000" dirty="0" smtClean="0"/>
              <a:t>- Ejemplo </a:t>
            </a:r>
            <a:r>
              <a:rPr lang="es-ES_tradnl" sz="4000" dirty="0"/>
              <a:t>de </a:t>
            </a:r>
            <a:r>
              <a:rPr lang="es-ES_tradnl" sz="4000" dirty="0" smtClean="0"/>
              <a:t>programa -</a:t>
            </a:r>
            <a:endParaRPr lang="es-ES" sz="4000" dirty="0"/>
          </a:p>
        </p:txBody>
      </p:sp>
    </p:spTree>
    <p:extLst>
      <p:ext uri="{BB962C8B-B14F-4D97-AF65-F5344CB8AC3E}">
        <p14:creationId xmlns:p14="http://schemas.microsoft.com/office/powerpoint/2010/main" val="415718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7280" y="1762412"/>
            <a:ext cx="9850468" cy="5109091"/>
          </a:xfrm>
          <a:prstGeom prst="rect">
            <a:avLst/>
          </a:prstGeom>
          <a:noFill/>
        </p:spPr>
        <p:txBody>
          <a:bodyPr wrap="square" rtlCol="0">
            <a:spAutoFit/>
          </a:bodyPr>
          <a:lstStyle/>
          <a:p>
            <a:r>
              <a:rPr lang="es-ES" sz="1100" dirty="0" smtClean="0"/>
              <a:t>	</a:t>
            </a:r>
            <a:r>
              <a:rPr lang="es-ES" sz="1100" dirty="0" smtClean="0">
                <a:latin typeface="Courier New" panose="02070309020205020404" pitchFamily="49" charset="0"/>
                <a:cs typeface="Courier New" panose="02070309020205020404" pitchFamily="49" charset="0"/>
              </a:rPr>
              <a:t>	//</a:t>
            </a:r>
            <a:r>
              <a:rPr lang="es-ES" sz="1100" u="sng" dirty="0">
                <a:latin typeface="Courier New" panose="02070309020205020404" pitchFamily="49" charset="0"/>
                <a:cs typeface="Courier New" panose="02070309020205020404" pitchFamily="49" charset="0"/>
              </a:rPr>
              <a:t>se crea un objeto Departamentos para asignárselo al empleado</a:t>
            </a:r>
          </a:p>
          <a:p>
            <a:r>
              <a:rPr lang="es-ES" sz="1100" dirty="0" smtClean="0">
                <a:latin typeface="Courier New" panose="02070309020205020404" pitchFamily="49" charset="0"/>
                <a:cs typeface="Courier New" panose="02070309020205020404" pitchFamily="49" charset="0"/>
              </a:rPr>
              <a:t>		Departamentos </a:t>
            </a:r>
            <a:r>
              <a:rPr lang="es-ES" sz="1100" dirty="0">
                <a:latin typeface="Courier New" panose="02070309020205020404" pitchFamily="49" charset="0"/>
                <a:cs typeface="Courier New" panose="02070309020205020404" pitchFamily="49" charset="0"/>
              </a:rPr>
              <a:t>d =new Departamentos();</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d.setDeptNo</a:t>
            </a:r>
            <a:r>
              <a:rPr lang="es-ES" sz="1100" dirty="0">
                <a:latin typeface="Courier New" panose="02070309020205020404" pitchFamily="49" charset="0"/>
                <a:cs typeface="Courier New" panose="02070309020205020404" pitchFamily="49" charset="0"/>
              </a:rPr>
              <a:t>((byte) 10);</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d.setDnombre</a:t>
            </a:r>
            <a:r>
              <a:rPr lang="es-ES" sz="1100" dirty="0">
                <a:latin typeface="Courier New" panose="02070309020205020404" pitchFamily="49" charset="0"/>
                <a:cs typeface="Courier New" panose="02070309020205020404" pitchFamily="49" charset="0"/>
              </a:rPr>
              <a:t>("MARKETING");</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d.setLoc</a:t>
            </a:r>
            <a:r>
              <a:rPr lang="es-ES" sz="1100" dirty="0">
                <a:latin typeface="Courier New" panose="02070309020205020404" pitchFamily="49" charset="0"/>
                <a:cs typeface="Courier New" panose="02070309020205020404" pitchFamily="49" charset="0"/>
              </a:rPr>
              <a:t>("GUADALAJARA");</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em.setDepartamentos</a:t>
            </a:r>
            <a:r>
              <a:rPr lang="es-ES" sz="1100" dirty="0" smtClean="0">
                <a:latin typeface="Courier New" panose="02070309020205020404" pitchFamily="49" charset="0"/>
                <a:cs typeface="Courier New" panose="02070309020205020404" pitchFamily="49" charset="0"/>
              </a:rPr>
              <a:t>(d);</a:t>
            </a: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java.util.Date</a:t>
            </a:r>
            <a:r>
              <a:rPr lang="es-ES" sz="1100" dirty="0" smtClean="0">
                <a:latin typeface="Courier New" panose="02070309020205020404" pitchFamily="49" charset="0"/>
                <a:cs typeface="Courier New" panose="02070309020205020404" pitchFamily="49" charset="0"/>
              </a:rPr>
              <a:t> </a:t>
            </a:r>
            <a:r>
              <a:rPr lang="es-ES" sz="1100" dirty="0">
                <a:latin typeface="Courier New" panose="02070309020205020404" pitchFamily="49" charset="0"/>
                <a:cs typeface="Courier New" panose="02070309020205020404" pitchFamily="49" charset="0"/>
              </a:rPr>
              <a:t>hoy = new </a:t>
            </a:r>
            <a:r>
              <a:rPr lang="es-ES" sz="1100" dirty="0" err="1">
                <a:latin typeface="Courier New" panose="02070309020205020404" pitchFamily="49" charset="0"/>
                <a:cs typeface="Courier New" panose="02070309020205020404" pitchFamily="49" charset="0"/>
              </a:rPr>
              <a:t>java.util.Date</a:t>
            </a:r>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java.sql.Date</a:t>
            </a:r>
            <a:r>
              <a:rPr lang="es-ES" sz="1100" dirty="0" smtClean="0">
                <a:latin typeface="Courier New" panose="02070309020205020404" pitchFamily="49" charset="0"/>
                <a:cs typeface="Courier New" panose="02070309020205020404" pitchFamily="49" charset="0"/>
              </a:rPr>
              <a:t> </a:t>
            </a:r>
            <a:r>
              <a:rPr lang="es-ES" sz="1100" dirty="0">
                <a:latin typeface="Courier New" panose="02070309020205020404" pitchFamily="49" charset="0"/>
                <a:cs typeface="Courier New" panose="02070309020205020404" pitchFamily="49" charset="0"/>
              </a:rPr>
              <a:t>fecha = </a:t>
            </a:r>
            <a:r>
              <a:rPr lang="es-ES" sz="1100" dirty="0" smtClean="0">
                <a:latin typeface="Courier New" panose="02070309020205020404" pitchFamily="49" charset="0"/>
                <a:cs typeface="Courier New" panose="02070309020205020404" pitchFamily="49" charset="0"/>
              </a:rPr>
              <a:t>new </a:t>
            </a:r>
            <a:r>
              <a:rPr lang="es-ES" sz="1100" dirty="0" err="1" smtClean="0">
                <a:latin typeface="Courier New" panose="02070309020205020404" pitchFamily="49" charset="0"/>
                <a:cs typeface="Courier New" panose="02070309020205020404" pitchFamily="49" charset="0"/>
              </a:rPr>
              <a:t>java.sql.Date</a:t>
            </a:r>
            <a:r>
              <a:rPr lang="es-ES" sz="1100" dirty="0" smtClean="0">
                <a:latin typeface="Courier New" panose="02070309020205020404" pitchFamily="49" charset="0"/>
                <a:cs typeface="Courier New" panose="02070309020205020404" pitchFamily="49" charset="0"/>
              </a:rPr>
              <a:t>(</a:t>
            </a:r>
            <a:r>
              <a:rPr lang="es-ES" sz="1100" dirty="0" err="1" smtClean="0">
                <a:latin typeface="Courier New" panose="02070309020205020404" pitchFamily="49" charset="0"/>
                <a:cs typeface="Courier New" panose="02070309020205020404" pitchFamily="49" charset="0"/>
              </a:rPr>
              <a:t>hoy.getTime</a:t>
            </a:r>
            <a:r>
              <a:rPr lang="es-ES" sz="1100"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em.setFechaAlt</a:t>
            </a:r>
            <a:r>
              <a:rPr lang="es-ES" sz="1100" dirty="0" smtClean="0">
                <a:latin typeface="Courier New" panose="02070309020205020404" pitchFamily="49" charset="0"/>
                <a:cs typeface="Courier New" panose="02070309020205020404" pitchFamily="49" charset="0"/>
              </a:rPr>
              <a:t>(fecha);</a:t>
            </a: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session.save</a:t>
            </a:r>
            <a:r>
              <a:rPr lang="es-ES" sz="1100" dirty="0" smtClean="0">
                <a:latin typeface="Courier New" panose="02070309020205020404" pitchFamily="49" charset="0"/>
                <a:cs typeface="Courier New" panose="02070309020205020404" pitchFamily="49" charset="0"/>
              </a:rPr>
              <a:t>(d</a:t>
            </a:r>
            <a:r>
              <a:rPr lang="es-ES" sz="1100"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try</a:t>
            </a: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	</a:t>
            </a:r>
            <a:r>
              <a:rPr lang="es-ES" sz="1100" dirty="0" err="1" smtClean="0">
                <a:latin typeface="Courier New" panose="02070309020205020404" pitchFamily="49" charset="0"/>
                <a:cs typeface="Courier New" panose="02070309020205020404" pitchFamily="49" charset="0"/>
              </a:rPr>
              <a:t>session.save</a:t>
            </a:r>
            <a:r>
              <a:rPr lang="es-ES" sz="1100" dirty="0" smtClean="0">
                <a:latin typeface="Courier New" panose="02070309020205020404" pitchFamily="49" charset="0"/>
                <a:cs typeface="Courier New" panose="02070309020205020404" pitchFamily="49" charset="0"/>
              </a:rPr>
              <a:t>(</a:t>
            </a:r>
            <a:r>
              <a:rPr lang="es-ES" sz="1100" dirty="0" err="1" smtClean="0">
                <a:latin typeface="Courier New" panose="02070309020205020404" pitchFamily="49" charset="0"/>
                <a:cs typeface="Courier New" panose="02070309020205020404" pitchFamily="49" charset="0"/>
              </a:rPr>
              <a:t>em</a:t>
            </a:r>
            <a:r>
              <a:rPr lang="es-ES" sz="1100"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try</a:t>
            </a: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tx.commit</a:t>
            </a:r>
            <a:r>
              <a:rPr lang="es-ES" sz="1100"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 </a:t>
            </a:r>
            <a:r>
              <a:rPr lang="es-ES" sz="1100" dirty="0">
                <a:latin typeface="Courier New" panose="02070309020205020404" pitchFamily="49" charset="0"/>
                <a:cs typeface="Courier New" panose="02070309020205020404" pitchFamily="49" charset="0"/>
              </a:rPr>
              <a:t>catch (</a:t>
            </a:r>
            <a:r>
              <a:rPr lang="es-ES" sz="1100" dirty="0" err="1">
                <a:latin typeface="Courier New" panose="02070309020205020404" pitchFamily="49" charset="0"/>
                <a:cs typeface="Courier New" panose="02070309020205020404" pitchFamily="49" charset="0"/>
              </a:rPr>
              <a:t>ConstraintViolationException</a:t>
            </a:r>
            <a:r>
              <a:rPr lang="es-ES" sz="1100" dirty="0">
                <a:latin typeface="Courier New" panose="02070309020205020404" pitchFamily="49" charset="0"/>
                <a:cs typeface="Courier New" panose="02070309020205020404" pitchFamily="49" charset="0"/>
              </a:rPr>
              <a:t> e){</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out.println</a:t>
            </a:r>
            <a:r>
              <a:rPr lang="es-ES" sz="1100" i="1" dirty="0">
                <a:latin typeface="Courier New" panose="02070309020205020404" pitchFamily="49" charset="0"/>
                <a:cs typeface="Courier New" panose="02070309020205020404" pitchFamily="49" charset="0"/>
              </a:rPr>
              <a:t>("EMPLEADO DUPLICADO");</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out.printf</a:t>
            </a:r>
            <a:r>
              <a:rPr lang="es-ES" sz="1100" i="1" dirty="0">
                <a:latin typeface="Courier New" panose="02070309020205020404" pitchFamily="49" charset="0"/>
                <a:cs typeface="Courier New" panose="02070309020205020404" pitchFamily="49" charset="0"/>
              </a:rPr>
              <a:t>("MENSAJE:%</a:t>
            </a:r>
            <a:r>
              <a:rPr lang="es-ES" sz="1100" i="1" dirty="0" err="1">
                <a:latin typeface="Courier New" panose="02070309020205020404" pitchFamily="49" charset="0"/>
                <a:cs typeface="Courier New" panose="02070309020205020404" pitchFamily="49" charset="0"/>
              </a:rPr>
              <a:t>s%n</a:t>
            </a:r>
            <a:r>
              <a:rPr lang="es-ES" sz="1100" i="1" dirty="0">
                <a:latin typeface="Courier New" panose="02070309020205020404" pitchFamily="49" charset="0"/>
                <a:cs typeface="Courier New" panose="02070309020205020404" pitchFamily="49" charset="0"/>
              </a:rPr>
              <a:t>", </a:t>
            </a:r>
            <a:r>
              <a:rPr lang="es-ES" sz="1100" i="1" dirty="0" err="1">
                <a:latin typeface="Courier New" panose="02070309020205020404" pitchFamily="49" charset="0"/>
                <a:cs typeface="Courier New" panose="02070309020205020404" pitchFamily="49" charset="0"/>
              </a:rPr>
              <a:t>e.getMessage</a:t>
            </a:r>
            <a:r>
              <a:rPr lang="es-ES" sz="1100" i="1"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out.printf</a:t>
            </a:r>
            <a:r>
              <a:rPr lang="es-ES" sz="1100" i="1" dirty="0">
                <a:latin typeface="Courier New" panose="02070309020205020404" pitchFamily="49" charset="0"/>
                <a:cs typeface="Courier New" panose="02070309020205020404" pitchFamily="49" charset="0"/>
              </a:rPr>
              <a:t>("COD ERROR:%</a:t>
            </a:r>
            <a:r>
              <a:rPr lang="es-ES" sz="1100" i="1" dirty="0" err="1">
                <a:latin typeface="Courier New" panose="02070309020205020404" pitchFamily="49" charset="0"/>
                <a:cs typeface="Courier New" panose="02070309020205020404" pitchFamily="49" charset="0"/>
              </a:rPr>
              <a:t>d%n</a:t>
            </a:r>
            <a:r>
              <a:rPr lang="es-ES" sz="1100" i="1" dirty="0">
                <a:latin typeface="Courier New" panose="02070309020205020404" pitchFamily="49" charset="0"/>
                <a:cs typeface="Courier New" panose="02070309020205020404" pitchFamily="49" charset="0"/>
              </a:rPr>
              <a:t>", </a:t>
            </a:r>
            <a:r>
              <a:rPr lang="es-ES" sz="1100" i="1" dirty="0" err="1">
                <a:latin typeface="Courier New" panose="02070309020205020404" pitchFamily="49" charset="0"/>
                <a:cs typeface="Courier New" panose="02070309020205020404" pitchFamily="49" charset="0"/>
              </a:rPr>
              <a:t>e.getErrorCode</a:t>
            </a:r>
            <a:r>
              <a:rPr lang="es-ES" sz="1100" i="1"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out.printf</a:t>
            </a:r>
            <a:r>
              <a:rPr lang="es-ES" sz="1100" i="1" dirty="0">
                <a:latin typeface="Courier New" panose="02070309020205020404" pitchFamily="49" charset="0"/>
                <a:cs typeface="Courier New" panose="02070309020205020404" pitchFamily="49" charset="0"/>
              </a:rPr>
              <a:t>("ERROR SQL:%</a:t>
            </a:r>
            <a:r>
              <a:rPr lang="es-ES" sz="1100" i="1" dirty="0" err="1">
                <a:latin typeface="Courier New" panose="02070309020205020404" pitchFamily="49" charset="0"/>
                <a:cs typeface="Courier New" panose="02070309020205020404" pitchFamily="49" charset="0"/>
              </a:rPr>
              <a:t>s%n</a:t>
            </a:r>
            <a:r>
              <a:rPr lang="es-ES" sz="1100" i="1" dirty="0" smtClean="0">
                <a:latin typeface="Courier New" panose="02070309020205020404" pitchFamily="49" charset="0"/>
                <a:cs typeface="Courier New" panose="02070309020205020404" pitchFamily="49" charset="0"/>
              </a:rPr>
              <a:t>", </a:t>
            </a:r>
            <a:r>
              <a:rPr lang="es-ES" sz="1100" i="1" dirty="0" err="1" smtClean="0">
                <a:latin typeface="Courier New" panose="02070309020205020404" pitchFamily="49" charset="0"/>
                <a:cs typeface="Courier New" panose="02070309020205020404" pitchFamily="49" charset="0"/>
              </a:rPr>
              <a:t>e.getSQLException</a:t>
            </a:r>
            <a:r>
              <a:rPr lang="es-ES" sz="1100" i="1" dirty="0">
                <a:latin typeface="Courier New" panose="02070309020205020404" pitchFamily="49" charset="0"/>
                <a:cs typeface="Courier New" panose="02070309020205020404" pitchFamily="49" charset="0"/>
              </a:rPr>
              <a:t>().</a:t>
            </a:r>
            <a:r>
              <a:rPr lang="es-ES" sz="1100" i="1" dirty="0" err="1">
                <a:latin typeface="Courier New" panose="02070309020205020404" pitchFamily="49" charset="0"/>
                <a:cs typeface="Courier New" panose="02070309020205020404" pitchFamily="49" charset="0"/>
              </a:rPr>
              <a:t>getMessage</a:t>
            </a:r>
            <a:r>
              <a:rPr lang="es-ES" sz="1100" i="1" dirty="0" smtClean="0">
                <a:latin typeface="Courier New" panose="02070309020205020404" pitchFamily="49" charset="0"/>
                <a:cs typeface="Courier New" panose="02070309020205020404" pitchFamily="49" charset="0"/>
              </a:rPr>
              <a:t>());</a:t>
            </a:r>
            <a:r>
              <a:rPr lang="es-ES" sz="1100" dirty="0" smtClean="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a:latin typeface="Courier New" panose="02070309020205020404" pitchFamily="49" charset="0"/>
                <a:cs typeface="Courier New" panose="02070309020205020404" pitchFamily="49" charset="0"/>
              </a:rPr>
              <a:t>catch (</a:t>
            </a:r>
            <a:r>
              <a:rPr lang="es-ES" sz="1100" dirty="0" err="1">
                <a:latin typeface="Courier New" panose="02070309020205020404" pitchFamily="49" charset="0"/>
                <a:cs typeface="Courier New" panose="02070309020205020404" pitchFamily="49" charset="0"/>
              </a:rPr>
              <a:t>TransientPropertyValueException</a:t>
            </a:r>
            <a:r>
              <a:rPr lang="es-ES" sz="1100" dirty="0">
                <a:latin typeface="Courier New" panose="02070309020205020404" pitchFamily="49" charset="0"/>
                <a:cs typeface="Courier New" panose="02070309020205020404" pitchFamily="49" charset="0"/>
              </a:rPr>
              <a:t> e){</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out.println</a:t>
            </a:r>
            <a:r>
              <a:rPr lang="es-ES" sz="1100" i="1" dirty="0">
                <a:latin typeface="Courier New" panose="02070309020205020404" pitchFamily="49" charset="0"/>
                <a:cs typeface="Courier New" panose="02070309020205020404" pitchFamily="49" charset="0"/>
              </a:rPr>
              <a:t>("EL DEPARTAMENTO NO EXISTE");</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out.printf</a:t>
            </a:r>
            <a:r>
              <a:rPr lang="es-ES" sz="1100" i="1" dirty="0">
                <a:latin typeface="Courier New" panose="02070309020205020404" pitchFamily="49" charset="0"/>
                <a:cs typeface="Courier New" panose="02070309020205020404" pitchFamily="49" charset="0"/>
              </a:rPr>
              <a:t>("MENSAJE:%</a:t>
            </a:r>
            <a:r>
              <a:rPr lang="es-ES" sz="1100" i="1" dirty="0" err="1">
                <a:latin typeface="Courier New" panose="02070309020205020404" pitchFamily="49" charset="0"/>
                <a:cs typeface="Courier New" panose="02070309020205020404" pitchFamily="49" charset="0"/>
              </a:rPr>
              <a:t>s%n</a:t>
            </a:r>
            <a:r>
              <a:rPr lang="es-ES" sz="1100" i="1" dirty="0">
                <a:latin typeface="Courier New" panose="02070309020205020404" pitchFamily="49" charset="0"/>
                <a:cs typeface="Courier New" panose="02070309020205020404" pitchFamily="49" charset="0"/>
              </a:rPr>
              <a:t>", </a:t>
            </a:r>
            <a:r>
              <a:rPr lang="es-ES" sz="1100" i="1" dirty="0" err="1">
                <a:latin typeface="Courier New" panose="02070309020205020404" pitchFamily="49" charset="0"/>
                <a:cs typeface="Courier New" panose="02070309020205020404" pitchFamily="49" charset="0"/>
              </a:rPr>
              <a:t>e.getMessage</a:t>
            </a:r>
            <a:r>
              <a:rPr lang="es-ES" sz="1100" i="1"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out.printf</a:t>
            </a:r>
            <a:r>
              <a:rPr lang="es-ES" sz="1100" i="1" dirty="0">
                <a:latin typeface="Courier New" panose="02070309020205020404" pitchFamily="49" charset="0"/>
                <a:cs typeface="Courier New" panose="02070309020205020404" pitchFamily="49" charset="0"/>
              </a:rPr>
              <a:t>("Propiedad:%</a:t>
            </a:r>
            <a:r>
              <a:rPr lang="es-ES" sz="1100" i="1" dirty="0" err="1">
                <a:latin typeface="Courier New" panose="02070309020205020404" pitchFamily="49" charset="0"/>
                <a:cs typeface="Courier New" panose="02070309020205020404" pitchFamily="49" charset="0"/>
              </a:rPr>
              <a:t>s%n</a:t>
            </a:r>
            <a:r>
              <a:rPr lang="es-ES" sz="1100" i="1" dirty="0">
                <a:latin typeface="Courier New" panose="02070309020205020404" pitchFamily="49" charset="0"/>
                <a:cs typeface="Courier New" panose="02070309020205020404" pitchFamily="49" charset="0"/>
              </a:rPr>
              <a:t>", </a:t>
            </a:r>
            <a:r>
              <a:rPr lang="es-ES" sz="1100" i="1" dirty="0" err="1">
                <a:latin typeface="Courier New" panose="02070309020205020404" pitchFamily="49" charset="0"/>
                <a:cs typeface="Courier New" panose="02070309020205020404" pitchFamily="49" charset="0"/>
              </a:rPr>
              <a:t>e.getPropertyName</a:t>
            </a:r>
            <a:r>
              <a:rPr lang="es-ES" sz="1100" i="1"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endParaRPr lang="es-ES" sz="1100" dirty="0">
              <a:latin typeface="Courier New" panose="02070309020205020404" pitchFamily="49" charset="0"/>
              <a:cs typeface="Courier New" panose="02070309020205020404" pitchFamily="49" charset="0"/>
            </a:endParaRP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session.close</a:t>
            </a:r>
            <a:r>
              <a:rPr lang="es-ES" sz="1100"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r>
              <a:rPr lang="es-ES" sz="1100" dirty="0" err="1" smtClean="0">
                <a:latin typeface="Courier New" panose="02070309020205020404" pitchFamily="49" charset="0"/>
                <a:cs typeface="Courier New" panose="02070309020205020404" pitchFamily="49" charset="0"/>
              </a:rPr>
              <a:t>System.</a:t>
            </a:r>
            <a:r>
              <a:rPr lang="es-ES" sz="1100" i="1" dirty="0" err="1" smtClean="0">
                <a:latin typeface="Courier New" panose="02070309020205020404" pitchFamily="49" charset="0"/>
                <a:cs typeface="Courier New" panose="02070309020205020404" pitchFamily="49" charset="0"/>
              </a:rPr>
              <a:t>exit</a:t>
            </a:r>
            <a:r>
              <a:rPr lang="es-ES" sz="1100" i="1" dirty="0" smtClean="0">
                <a:latin typeface="Courier New" panose="02070309020205020404" pitchFamily="49" charset="0"/>
                <a:cs typeface="Courier New" panose="02070309020205020404" pitchFamily="49" charset="0"/>
              </a:rPr>
              <a:t>(0</a:t>
            </a:r>
            <a:r>
              <a:rPr lang="es-ES" sz="1100" i="1" dirty="0">
                <a:latin typeface="Courier New" panose="02070309020205020404" pitchFamily="49" charset="0"/>
                <a:cs typeface="Courier New" panose="02070309020205020404" pitchFamily="49" charset="0"/>
              </a:rPr>
              <a:t>);</a:t>
            </a:r>
          </a:p>
          <a:p>
            <a:r>
              <a:rPr lang="es-ES" sz="1100" dirty="0" smtClean="0">
                <a:latin typeface="Courier New" panose="02070309020205020404" pitchFamily="49" charset="0"/>
                <a:cs typeface="Courier New" panose="02070309020205020404" pitchFamily="49" charset="0"/>
              </a:rPr>
              <a:t>	}</a:t>
            </a:r>
            <a:endParaRPr lang="es-ES" sz="1100" dirty="0">
              <a:latin typeface="Courier New" panose="02070309020205020404" pitchFamily="49" charset="0"/>
              <a:cs typeface="Courier New" panose="02070309020205020404" pitchFamily="49" charset="0"/>
            </a:endParaRPr>
          </a:p>
          <a:p>
            <a:r>
              <a:rPr lang="es-ES" sz="1100" dirty="0">
                <a:latin typeface="Courier New" panose="02070309020205020404" pitchFamily="49" charset="0"/>
                <a:cs typeface="Courier New" panose="02070309020205020404" pitchFamily="49" charset="0"/>
              </a:rPr>
              <a:t>}</a:t>
            </a:r>
          </a:p>
          <a:p>
            <a:endParaRPr lang="es-ES" dirty="0"/>
          </a:p>
        </p:txBody>
      </p:sp>
      <p:sp>
        <p:nvSpPr>
          <p:cNvPr id="5" name="Título 1"/>
          <p:cNvSpPr>
            <a:spLocks noGrp="1"/>
          </p:cNvSpPr>
          <p:nvPr>
            <p:ph type="title"/>
          </p:nvPr>
        </p:nvSpPr>
        <p:spPr>
          <a:xfrm>
            <a:off x="1097280" y="286603"/>
            <a:ext cx="10058400" cy="1450757"/>
          </a:xfrm>
        </p:spPr>
        <p:txBody>
          <a:bodyPr/>
          <a:lstStyle/>
          <a:p>
            <a:pPr algn="ctr"/>
            <a:r>
              <a:rPr lang="es-ES_tradnl" dirty="0" smtClean="0"/>
              <a:t>Almacenamiento de objetos</a:t>
            </a:r>
            <a:br>
              <a:rPr lang="es-ES_tradnl" dirty="0" smtClean="0"/>
            </a:br>
            <a:r>
              <a:rPr lang="es-ES_tradnl" sz="4000" dirty="0" smtClean="0"/>
              <a:t>- Ejemplo </a:t>
            </a:r>
            <a:r>
              <a:rPr lang="es-ES_tradnl" sz="4000" dirty="0"/>
              <a:t>de </a:t>
            </a:r>
            <a:r>
              <a:rPr lang="es-ES_tradnl" sz="4000" dirty="0" smtClean="0"/>
              <a:t>programa -</a:t>
            </a:r>
            <a:endParaRPr lang="es-ES" sz="4000" dirty="0"/>
          </a:p>
        </p:txBody>
      </p:sp>
    </p:spTree>
    <p:extLst>
      <p:ext uri="{BB962C8B-B14F-4D97-AF65-F5344CB8AC3E}">
        <p14:creationId xmlns:p14="http://schemas.microsoft.com/office/powerpoint/2010/main" val="1418630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9745" y="249026"/>
            <a:ext cx="11741065" cy="1450757"/>
          </a:xfrm>
        </p:spPr>
        <p:txBody>
          <a:bodyPr>
            <a:normAutofit fontScale="90000"/>
          </a:bodyPr>
          <a:lstStyle/>
          <a:p>
            <a:pPr marL="12700" algn="ctr">
              <a:spcBef>
                <a:spcPts val="100"/>
              </a:spcBef>
            </a:pPr>
            <a:r>
              <a:rPr lang="es-ES" sz="5300" kern="0" spc="-60" dirty="0"/>
              <a:t>Sesiones </a:t>
            </a:r>
            <a:r>
              <a:rPr lang="es-ES" sz="5300" kern="0" dirty="0"/>
              <a:t>y</a:t>
            </a:r>
            <a:r>
              <a:rPr lang="es-ES" sz="5300" kern="0" spc="-20" dirty="0"/>
              <a:t> </a:t>
            </a:r>
            <a:r>
              <a:rPr lang="es-ES" sz="5300" kern="0" spc="60" dirty="0"/>
              <a:t>objetos </a:t>
            </a:r>
            <a:r>
              <a:rPr lang="es-ES" sz="5300" kern="0" spc="40" dirty="0"/>
              <a:t>Hibernate</a:t>
            </a:r>
            <a:br>
              <a:rPr lang="es-ES" sz="5300" kern="0" spc="40" dirty="0"/>
            </a:br>
            <a:r>
              <a:rPr lang="es-ES" sz="4000" spc="-95" dirty="0"/>
              <a:t>- Operaciones </a:t>
            </a:r>
            <a:r>
              <a:rPr lang="es-ES" sz="4000" spc="-95" dirty="0" smtClean="0"/>
              <a:t>con el objeto </a:t>
            </a:r>
            <a:r>
              <a:rPr lang="es-ES" sz="4000" spc="-95" dirty="0" err="1" smtClean="0"/>
              <a:t>Session</a:t>
            </a:r>
            <a:r>
              <a:rPr lang="es-ES" sz="4000" spc="-95" dirty="0" smtClean="0"/>
              <a:t>. Almacenamiento </a:t>
            </a:r>
            <a:r>
              <a:rPr lang="es-ES" sz="4000" spc="-95" dirty="0"/>
              <a:t>de objetos</a:t>
            </a:r>
            <a:r>
              <a:rPr lang="es-ES" sz="4000" kern="0" spc="-5" dirty="0"/>
              <a:t> -</a:t>
            </a:r>
            <a:endParaRPr lang="es-ES" sz="4000" kern="0" dirty="0"/>
          </a:p>
        </p:txBody>
      </p:sp>
      <p:graphicFrame>
        <p:nvGraphicFramePr>
          <p:cNvPr id="6" name="2 Tabla"/>
          <p:cNvGraphicFramePr>
            <a:graphicFrameLocks noGrp="1"/>
          </p:cNvGraphicFramePr>
          <p:nvPr>
            <p:extLst>
              <p:ext uri="{D42A27DB-BD31-4B8C-83A1-F6EECF244321}">
                <p14:modId xmlns:p14="http://schemas.microsoft.com/office/powerpoint/2010/main" val="2226623330"/>
              </p:ext>
            </p:extLst>
          </p:nvPr>
        </p:nvGraphicFramePr>
        <p:xfrm>
          <a:off x="989554" y="2068496"/>
          <a:ext cx="10321449" cy="3422439"/>
        </p:xfrm>
        <a:graphic>
          <a:graphicData uri="http://schemas.openxmlformats.org/drawingml/2006/table">
            <a:tbl>
              <a:tblPr firstRow="1" bandRow="1">
                <a:tableStyleId>{5C22544A-7EE6-4342-B048-85BDC9FD1C3A}</a:tableStyleId>
              </a:tblPr>
              <a:tblGrid>
                <a:gridCol w="3896176">
                  <a:extLst>
                    <a:ext uri="{9D8B030D-6E8A-4147-A177-3AD203B41FA5}">
                      <a16:colId xmlns:a16="http://schemas.microsoft.com/office/drawing/2014/main" val="20000"/>
                    </a:ext>
                  </a:extLst>
                </a:gridCol>
                <a:gridCol w="6425273">
                  <a:extLst>
                    <a:ext uri="{9D8B030D-6E8A-4147-A177-3AD203B41FA5}">
                      <a16:colId xmlns:a16="http://schemas.microsoft.com/office/drawing/2014/main" val="20001"/>
                    </a:ext>
                  </a:extLst>
                </a:gridCol>
              </a:tblGrid>
              <a:tr h="316495">
                <a:tc>
                  <a:txBody>
                    <a:bodyPr/>
                    <a:lstStyle/>
                    <a:p>
                      <a:pPr marL="0"/>
                      <a:r>
                        <a:rPr lang="es-ES_tradnl" sz="2000" b="1" baseline="0" dirty="0" smtClean="0">
                          <a:solidFill>
                            <a:schemeClr val="tx1"/>
                          </a:solidFill>
                          <a:latin typeface="+mn-lt"/>
                          <a:ea typeface="+mn-ea"/>
                          <a:cs typeface="+mn-cs"/>
                        </a:rPr>
                        <a:t>MÉTODO</a:t>
                      </a:r>
                      <a:endParaRPr lang="es-ES" sz="2000" b="1" baseline="0" dirty="0" smtClean="0">
                        <a:solidFill>
                          <a:schemeClr val="tx1"/>
                        </a:solidFill>
                        <a:latin typeface="+mn-lt"/>
                        <a:ea typeface="+mn-ea"/>
                        <a:cs typeface="+mn-cs"/>
                      </a:endParaRPr>
                    </a:p>
                  </a:txBody>
                  <a:tcPr>
                    <a:noFill/>
                  </a:tcPr>
                </a:tc>
                <a:tc>
                  <a:txBody>
                    <a:bodyPr/>
                    <a:lstStyle/>
                    <a:p>
                      <a:pPr marL="0"/>
                      <a:r>
                        <a:rPr lang="es-ES_tradnl" sz="2000" b="1" baseline="0" dirty="0" smtClean="0">
                          <a:solidFill>
                            <a:schemeClr val="tx1"/>
                          </a:solidFill>
                          <a:latin typeface="+mn-lt"/>
                          <a:ea typeface="+mn-ea"/>
                          <a:cs typeface="+mn-cs"/>
                        </a:rPr>
                        <a:t>DESCRIPCIÓN</a:t>
                      </a:r>
                      <a:endParaRPr lang="es-ES" sz="2000" b="1" baseline="0" dirty="0" smtClean="0">
                        <a:solidFill>
                          <a:schemeClr val="tx1"/>
                        </a:solidFill>
                        <a:latin typeface="+mn-lt"/>
                        <a:ea typeface="+mn-ea"/>
                        <a:cs typeface="+mn-cs"/>
                      </a:endParaRPr>
                    </a:p>
                  </a:txBody>
                  <a:tcPr>
                    <a:noFill/>
                  </a:tcPr>
                </a:tc>
                <a:extLst>
                  <a:ext uri="{0D108BD9-81ED-4DB2-BD59-A6C34878D82A}">
                    <a16:rowId xmlns:a16="http://schemas.microsoft.com/office/drawing/2014/main" val="10000"/>
                  </a:ext>
                </a:extLst>
              </a:tr>
              <a:tr h="1014519">
                <a:tc>
                  <a:txBody>
                    <a:bodyPr/>
                    <a:lstStyle/>
                    <a:p>
                      <a:pPr marL="0" algn="l" defTabSz="914400" rtl="0" eaLnBrk="1" latinLnBrk="0" hangingPunct="1"/>
                      <a:r>
                        <a:rPr lang="es-ES_tradnl" sz="2000" b="1" kern="1200" dirty="0" err="1" smtClean="0">
                          <a:solidFill>
                            <a:schemeClr val="accent1">
                              <a:alpha val="30000"/>
                            </a:schemeClr>
                          </a:solidFill>
                          <a:latin typeface="+mn-lt"/>
                          <a:ea typeface="+mn-ea"/>
                          <a:cs typeface="+mn-cs"/>
                        </a:rPr>
                        <a:t>Serializable</a:t>
                      </a:r>
                      <a:r>
                        <a:rPr lang="es-ES_tradnl" sz="2000" b="1" kern="1200" dirty="0" smtClean="0">
                          <a:solidFill>
                            <a:schemeClr val="accent1">
                              <a:alpha val="30000"/>
                            </a:schemeClr>
                          </a:solidFill>
                          <a:latin typeface="+mn-lt"/>
                          <a:ea typeface="+mn-ea"/>
                          <a:cs typeface="+mn-cs"/>
                        </a:rPr>
                        <a:t> </a:t>
                      </a:r>
                      <a:r>
                        <a:rPr lang="es-ES_tradnl" sz="2000" b="1" kern="1200" dirty="0" err="1" smtClean="0">
                          <a:solidFill>
                            <a:schemeClr val="accent1">
                              <a:alpha val="30000"/>
                            </a:schemeClr>
                          </a:solidFill>
                          <a:latin typeface="+mn-lt"/>
                          <a:ea typeface="+mn-ea"/>
                          <a:cs typeface="+mn-cs"/>
                        </a:rPr>
                        <a:t>save</a:t>
                      </a:r>
                      <a:r>
                        <a:rPr lang="es-ES_tradnl" sz="2000" b="1" kern="1200" dirty="0" smtClean="0">
                          <a:solidFill>
                            <a:schemeClr val="accent1">
                              <a:alpha val="30000"/>
                            </a:schemeClr>
                          </a:solidFill>
                          <a:latin typeface="+mn-lt"/>
                          <a:ea typeface="+mn-ea"/>
                          <a:cs typeface="+mn-cs"/>
                        </a:rPr>
                        <a:t> (Object </a:t>
                      </a:r>
                      <a:r>
                        <a:rPr lang="es-ES_tradnl" sz="2000" b="1" kern="1200" dirty="0" err="1" smtClean="0">
                          <a:solidFill>
                            <a:schemeClr val="accent1">
                              <a:alpha val="30000"/>
                            </a:schemeClr>
                          </a:solidFill>
                          <a:latin typeface="+mn-lt"/>
                          <a:ea typeface="+mn-ea"/>
                          <a:cs typeface="+mn-cs"/>
                        </a:rPr>
                        <a:t>obj</a:t>
                      </a:r>
                      <a:r>
                        <a:rPr lang="es-ES_tradnl" sz="2000" b="1" kern="1200" dirty="0" smtClean="0">
                          <a:solidFill>
                            <a:schemeClr val="accent1">
                              <a:alpha val="30000"/>
                            </a:schemeClr>
                          </a:solidFill>
                          <a:latin typeface="+mn-lt"/>
                          <a:ea typeface="+mn-ea"/>
                          <a:cs typeface="+mn-cs"/>
                        </a:rPr>
                        <a:t>)</a:t>
                      </a:r>
                      <a:endParaRPr lang="es-ES" sz="2000" b="1" kern="1200" dirty="0">
                        <a:solidFill>
                          <a:schemeClr val="accent1">
                            <a:alpha val="30000"/>
                          </a:schemeClr>
                        </a:solidFill>
                        <a:latin typeface="+mn-lt"/>
                        <a:ea typeface="+mn-ea"/>
                        <a:cs typeface="+mn-cs"/>
                      </a:endParaRPr>
                    </a:p>
                  </a:txBody>
                  <a:tcPr>
                    <a:noFill/>
                  </a:tcPr>
                </a:tc>
                <a:tc>
                  <a:txBody>
                    <a:bodyPr/>
                    <a:lstStyle/>
                    <a:p>
                      <a:pPr marL="0" algn="just" defTabSz="914400" rtl="0" eaLnBrk="1" latinLnBrk="0" hangingPunct="1"/>
                      <a:r>
                        <a:rPr lang="es-ES_tradnl" sz="2000" kern="1200" dirty="0" smtClean="0">
                          <a:solidFill>
                            <a:schemeClr val="tx1">
                              <a:alpha val="30000"/>
                            </a:schemeClr>
                          </a:solidFill>
                          <a:latin typeface="+mn-lt"/>
                          <a:ea typeface="+mn-ea"/>
                          <a:cs typeface="+mn-cs"/>
                        </a:rPr>
                        <a:t>Guarda el objeto que se pasa como argumento en la base de datos. Hace que la instancia transitoria del objeto sea persistente.</a:t>
                      </a:r>
                      <a:endParaRPr lang="es-ES" sz="2000" kern="1200" dirty="0">
                        <a:solidFill>
                          <a:schemeClr val="tx1">
                            <a:alpha val="30000"/>
                          </a:schemeClr>
                        </a:solidFill>
                        <a:latin typeface="+mn-lt"/>
                        <a:ea typeface="+mn-ea"/>
                        <a:cs typeface="+mn-cs"/>
                      </a:endParaRPr>
                    </a:p>
                  </a:txBody>
                  <a:tcPr>
                    <a:noFill/>
                  </a:tcPr>
                </a:tc>
                <a:extLst>
                  <a:ext uri="{0D108BD9-81ED-4DB2-BD59-A6C34878D82A}">
                    <a16:rowId xmlns:a16="http://schemas.microsoft.com/office/drawing/2014/main" val="10001"/>
                  </a:ext>
                </a:extLst>
              </a:tr>
              <a:tr h="780399">
                <a:tc>
                  <a:txBody>
                    <a:bodyPr/>
                    <a:lstStyle/>
                    <a:p>
                      <a:pPr marL="0" algn="l" defTabSz="914400" rtl="0" eaLnBrk="1" latinLnBrk="0" hangingPunct="1"/>
                      <a:r>
                        <a:rPr lang="es-ES_tradnl" sz="2000" b="1" kern="1200" dirty="0" smtClean="0">
                          <a:solidFill>
                            <a:schemeClr val="accent1">
                              <a:lumMod val="60000"/>
                              <a:lumOff val="40000"/>
                            </a:schemeClr>
                          </a:solidFill>
                          <a:latin typeface="+mn-lt"/>
                          <a:ea typeface="+mn-ea"/>
                          <a:cs typeface="+mn-cs"/>
                        </a:rPr>
                        <a:t>Void update (Object objeto)</a:t>
                      </a:r>
                      <a:endParaRPr lang="es-ES" sz="2000" b="1" kern="1200" dirty="0" smtClean="0">
                        <a:solidFill>
                          <a:schemeClr val="accent1">
                            <a:lumMod val="60000"/>
                            <a:lumOff val="40000"/>
                          </a:schemeClr>
                        </a:solidFill>
                        <a:latin typeface="+mn-lt"/>
                        <a:ea typeface="+mn-ea"/>
                        <a:cs typeface="+mn-cs"/>
                      </a:endParaRPr>
                    </a:p>
                  </a:txBody>
                  <a:tcPr>
                    <a:solidFill>
                      <a:schemeClr val="bg1"/>
                    </a:solidFill>
                  </a:tcPr>
                </a:tc>
                <a:tc>
                  <a:txBody>
                    <a:bodyPr/>
                    <a:lstStyle/>
                    <a:p>
                      <a:pPr marL="0" algn="just" defTabSz="914400" rtl="0" eaLnBrk="1" latinLnBrk="0" hangingPunct="1"/>
                      <a:r>
                        <a:rPr lang="es-ES_tradnl" sz="2000" kern="1200" dirty="0" smtClean="0">
                          <a:solidFill>
                            <a:schemeClr val="dk1"/>
                          </a:solidFill>
                          <a:latin typeface="+mn-lt"/>
                          <a:ea typeface="+mn-ea"/>
                          <a:cs typeface="+mn-cs"/>
                        </a:rPr>
                        <a:t>Actualiza en la base de datos el objeto que se pasa como argumento. El objeto a modificar debe ser cargado con el método load() o get()</a:t>
                      </a:r>
                      <a:endParaRPr lang="es-ES" sz="200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0002"/>
                  </a:ext>
                </a:extLst>
              </a:tr>
              <a:tr h="780399">
                <a:tc>
                  <a:txBody>
                    <a:bodyPr/>
                    <a:lstStyle/>
                    <a:p>
                      <a:pPr marL="0"/>
                      <a:r>
                        <a:rPr lang="es-ES_tradnl" sz="2000" b="1" dirty="0" smtClean="0">
                          <a:solidFill>
                            <a:schemeClr val="accent1">
                              <a:alpha val="30000"/>
                            </a:schemeClr>
                          </a:solidFill>
                          <a:latin typeface="+mn-lt"/>
                          <a:ea typeface="+mn-ea"/>
                          <a:cs typeface="+mn-cs"/>
                        </a:rPr>
                        <a:t>Void delete</a:t>
                      </a:r>
                      <a:r>
                        <a:rPr lang="es-ES_tradnl" sz="2000" b="1" baseline="0" dirty="0" smtClean="0">
                          <a:solidFill>
                            <a:schemeClr val="accent1">
                              <a:alpha val="30000"/>
                            </a:schemeClr>
                          </a:solidFill>
                          <a:latin typeface="+mn-lt"/>
                          <a:ea typeface="+mn-ea"/>
                          <a:cs typeface="+mn-cs"/>
                        </a:rPr>
                        <a:t> </a:t>
                      </a:r>
                      <a:r>
                        <a:rPr lang="es-ES_tradnl" sz="2000" b="1" dirty="0" smtClean="0">
                          <a:solidFill>
                            <a:schemeClr val="accent1">
                              <a:alpha val="30000"/>
                            </a:schemeClr>
                          </a:solidFill>
                          <a:latin typeface="+mn-lt"/>
                          <a:ea typeface="+mn-ea"/>
                          <a:cs typeface="+mn-cs"/>
                        </a:rPr>
                        <a:t>(Object objeto)</a:t>
                      </a:r>
                      <a:endParaRPr lang="es-ES" sz="2000" b="1" dirty="0" smtClean="0">
                        <a:solidFill>
                          <a:schemeClr val="accent1">
                            <a:alpha val="30000"/>
                          </a:schemeClr>
                        </a:solidFill>
                        <a:latin typeface="+mn-lt"/>
                        <a:ea typeface="+mn-ea"/>
                        <a:cs typeface="+mn-cs"/>
                      </a:endParaRPr>
                    </a:p>
                  </a:txBody>
                  <a:tcPr>
                    <a:solidFill>
                      <a:schemeClr val="bg1"/>
                    </a:solidFill>
                  </a:tcPr>
                </a:tc>
                <a:tc>
                  <a:txBody>
                    <a:bodyPr/>
                    <a:lstStyle/>
                    <a:p>
                      <a:pPr algn="just"/>
                      <a:r>
                        <a:rPr lang="es-ES_tradnl" sz="2000" dirty="0" smtClean="0">
                          <a:solidFill>
                            <a:schemeClr val="tx1">
                              <a:alpha val="30000"/>
                            </a:schemeClr>
                          </a:solidFill>
                        </a:rPr>
                        <a:t>Elimina</a:t>
                      </a:r>
                      <a:r>
                        <a:rPr lang="es-ES_tradnl" sz="2000" baseline="0" dirty="0" smtClean="0">
                          <a:solidFill>
                            <a:schemeClr val="tx1">
                              <a:alpha val="30000"/>
                            </a:schemeClr>
                          </a:solidFill>
                        </a:rPr>
                        <a:t> de la base de datos el objeto que e pasa como argumento. El objeto a eliminar debe ser cargado con el método </a:t>
                      </a:r>
                      <a:r>
                        <a:rPr lang="es-ES_tradnl" sz="2000" b="1" baseline="0" dirty="0" smtClean="0">
                          <a:solidFill>
                            <a:schemeClr val="tx1">
                              <a:alpha val="30000"/>
                            </a:schemeClr>
                          </a:solidFill>
                        </a:rPr>
                        <a:t>load() o get()</a:t>
                      </a:r>
                      <a:endParaRPr lang="es-ES" sz="2000" b="1" dirty="0">
                        <a:solidFill>
                          <a:schemeClr val="tx1">
                            <a:alpha val="30000"/>
                          </a:schemeClr>
                        </a:solidFill>
                      </a:endParaRPr>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2348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Modificación de objetos</a:t>
            </a:r>
            <a:br>
              <a:rPr lang="es-ES_tradnl" dirty="0" smtClean="0"/>
            </a:br>
            <a:r>
              <a:rPr lang="es-ES_tradnl" sz="4000" dirty="0" smtClean="0"/>
              <a:t>- Código -</a:t>
            </a:r>
            <a:endParaRPr lang="es-ES" sz="4000" dirty="0"/>
          </a:p>
        </p:txBody>
      </p:sp>
      <p:sp>
        <p:nvSpPr>
          <p:cNvPr id="3" name="Marcador de contenido 2"/>
          <p:cNvSpPr>
            <a:spLocks noGrp="1"/>
          </p:cNvSpPr>
          <p:nvPr>
            <p:ph idx="1"/>
          </p:nvPr>
        </p:nvSpPr>
        <p:spPr>
          <a:xfrm>
            <a:off x="2738189" y="3994837"/>
            <a:ext cx="7721043" cy="2363012"/>
          </a:xfrm>
        </p:spPr>
        <p:txBody>
          <a:bodyPr>
            <a:normAutofit/>
          </a:bodyPr>
          <a:lstStyle/>
          <a:p>
            <a:pPr>
              <a:spcBef>
                <a:spcPts val="40"/>
              </a:spcBef>
            </a:pPr>
            <a:r>
              <a:rPr lang="es-ES_tradnl" sz="1600" dirty="0">
                <a:solidFill>
                  <a:srgbClr val="931A68"/>
                </a:solidFill>
                <a:latin typeface="Courier New"/>
                <a:cs typeface="Courier New"/>
              </a:rPr>
              <a:t>// Actualizamos el salario del empleado</a:t>
            </a:r>
          </a:p>
          <a:p>
            <a:pPr>
              <a:spcBef>
                <a:spcPts val="40"/>
              </a:spcBef>
            </a:pPr>
            <a:endParaRPr lang="es-ES_tradnl" sz="1600" dirty="0">
              <a:solidFill>
                <a:srgbClr val="931A68"/>
              </a:solidFill>
              <a:latin typeface="Courier New"/>
              <a:cs typeface="Courier New"/>
            </a:endParaRPr>
          </a:p>
          <a:p>
            <a:pPr>
              <a:spcBef>
                <a:spcPts val="40"/>
              </a:spcBef>
            </a:pPr>
            <a:r>
              <a:rPr lang="es-ES_tradnl" sz="1600" dirty="0">
                <a:solidFill>
                  <a:srgbClr val="931A68"/>
                </a:solidFill>
                <a:latin typeface="Courier New"/>
                <a:cs typeface="Courier New"/>
              </a:rPr>
              <a:t>Empleados </a:t>
            </a:r>
            <a:r>
              <a:rPr lang="es-ES_tradnl" sz="1600" dirty="0" err="1">
                <a:solidFill>
                  <a:srgbClr val="931A68"/>
                </a:solidFill>
                <a:latin typeface="Courier New"/>
                <a:cs typeface="Courier New"/>
              </a:rPr>
              <a:t>em</a:t>
            </a:r>
            <a:r>
              <a:rPr lang="es-ES_tradnl" sz="1600" dirty="0">
                <a:solidFill>
                  <a:srgbClr val="931A68"/>
                </a:solidFill>
                <a:latin typeface="Courier New"/>
                <a:cs typeface="Courier New"/>
              </a:rPr>
              <a:t> = new Empleados();</a:t>
            </a:r>
          </a:p>
          <a:p>
            <a:pPr>
              <a:spcBef>
                <a:spcPts val="40"/>
              </a:spcBef>
            </a:pPr>
            <a:r>
              <a:rPr lang="es-ES_tradnl" sz="1600" dirty="0" err="1">
                <a:solidFill>
                  <a:srgbClr val="931A68"/>
                </a:solidFill>
                <a:latin typeface="Courier New"/>
                <a:cs typeface="Courier New"/>
              </a:rPr>
              <a:t>em</a:t>
            </a:r>
            <a:r>
              <a:rPr lang="es-ES_tradnl" sz="1600" dirty="0">
                <a:solidFill>
                  <a:srgbClr val="931A68"/>
                </a:solidFill>
                <a:latin typeface="Courier New"/>
                <a:cs typeface="Courier New"/>
              </a:rPr>
              <a:t> = (Empleados) </a:t>
            </a:r>
            <a:r>
              <a:rPr lang="es-ES_tradnl" sz="1600" dirty="0" err="1">
                <a:solidFill>
                  <a:srgbClr val="931A68"/>
                </a:solidFill>
                <a:latin typeface="Courier New"/>
                <a:cs typeface="Courier New"/>
              </a:rPr>
              <a:t>session.load</a:t>
            </a:r>
            <a:r>
              <a:rPr lang="es-ES_tradnl" sz="1600" dirty="0">
                <a:solidFill>
                  <a:srgbClr val="931A68"/>
                </a:solidFill>
                <a:latin typeface="Courier New"/>
                <a:cs typeface="Courier New"/>
              </a:rPr>
              <a:t>(</a:t>
            </a:r>
            <a:r>
              <a:rPr lang="es-ES_tradnl" sz="1600" dirty="0" err="1">
                <a:solidFill>
                  <a:srgbClr val="931A68"/>
                </a:solidFill>
                <a:latin typeface="Courier New"/>
                <a:cs typeface="Courier New"/>
              </a:rPr>
              <a:t>Empleados.class</a:t>
            </a:r>
            <a:r>
              <a:rPr lang="es-ES_tradnl" sz="1600" dirty="0">
                <a:solidFill>
                  <a:srgbClr val="931A68"/>
                </a:solidFill>
                <a:latin typeface="Courier New"/>
                <a:cs typeface="Courier New"/>
              </a:rPr>
              <a:t>, (short)7369); //cargamos el objeto</a:t>
            </a:r>
          </a:p>
          <a:p>
            <a:pPr>
              <a:spcBef>
                <a:spcPts val="40"/>
              </a:spcBef>
            </a:pPr>
            <a:r>
              <a:rPr lang="es-ES_tradnl" sz="1600" dirty="0" err="1">
                <a:solidFill>
                  <a:srgbClr val="931A68"/>
                </a:solidFill>
                <a:latin typeface="Courier New"/>
                <a:cs typeface="Courier New"/>
              </a:rPr>
              <a:t>float</a:t>
            </a:r>
            <a:r>
              <a:rPr lang="es-ES_tradnl" sz="1600" dirty="0">
                <a:solidFill>
                  <a:srgbClr val="931A68"/>
                </a:solidFill>
                <a:latin typeface="Courier New"/>
                <a:cs typeface="Courier New"/>
              </a:rPr>
              <a:t> </a:t>
            </a:r>
            <a:r>
              <a:rPr lang="es-ES_tradnl" sz="1600" dirty="0" err="1">
                <a:solidFill>
                  <a:srgbClr val="931A68"/>
                </a:solidFill>
                <a:latin typeface="Courier New"/>
                <a:cs typeface="Courier New"/>
              </a:rPr>
              <a:t>NuevoSalario</a:t>
            </a:r>
            <a:r>
              <a:rPr lang="es-ES_tradnl" sz="1600" dirty="0">
                <a:solidFill>
                  <a:srgbClr val="931A68"/>
                </a:solidFill>
                <a:latin typeface="Courier New"/>
                <a:cs typeface="Courier New"/>
              </a:rPr>
              <a:t> = </a:t>
            </a:r>
            <a:r>
              <a:rPr lang="es-ES_tradnl" sz="1600" dirty="0" err="1">
                <a:solidFill>
                  <a:srgbClr val="931A68"/>
                </a:solidFill>
                <a:latin typeface="Courier New"/>
                <a:cs typeface="Courier New"/>
              </a:rPr>
              <a:t>em.getSalario</a:t>
            </a:r>
            <a:r>
              <a:rPr lang="es-ES_tradnl" sz="1600" dirty="0">
                <a:solidFill>
                  <a:srgbClr val="931A68"/>
                </a:solidFill>
                <a:latin typeface="Courier New"/>
                <a:cs typeface="Courier New"/>
              </a:rPr>
              <a:t>() + 1000;</a:t>
            </a:r>
          </a:p>
          <a:p>
            <a:pPr>
              <a:spcBef>
                <a:spcPts val="40"/>
              </a:spcBef>
            </a:pPr>
            <a:r>
              <a:rPr lang="es-ES_tradnl" sz="1600" dirty="0" err="1">
                <a:solidFill>
                  <a:srgbClr val="931A68"/>
                </a:solidFill>
                <a:latin typeface="Courier New"/>
                <a:cs typeface="Courier New"/>
              </a:rPr>
              <a:t>em.setSalario</a:t>
            </a:r>
            <a:r>
              <a:rPr lang="es-ES_tradnl" sz="1600" dirty="0">
                <a:solidFill>
                  <a:srgbClr val="931A68"/>
                </a:solidFill>
                <a:latin typeface="Courier New"/>
                <a:cs typeface="Courier New"/>
              </a:rPr>
              <a:t>(</a:t>
            </a:r>
            <a:r>
              <a:rPr lang="es-ES_tradnl" sz="1600" dirty="0" err="1">
                <a:solidFill>
                  <a:srgbClr val="931A68"/>
                </a:solidFill>
                <a:latin typeface="Courier New"/>
                <a:cs typeface="Courier New"/>
              </a:rPr>
              <a:t>NuevoSalario</a:t>
            </a:r>
            <a:r>
              <a:rPr lang="es-ES_tradnl" sz="1600" dirty="0">
                <a:solidFill>
                  <a:srgbClr val="931A68"/>
                </a:solidFill>
                <a:latin typeface="Courier New"/>
                <a:cs typeface="Courier New"/>
              </a:rPr>
              <a:t>);</a:t>
            </a:r>
          </a:p>
          <a:p>
            <a:pPr>
              <a:spcBef>
                <a:spcPts val="40"/>
              </a:spcBef>
            </a:pPr>
            <a:r>
              <a:rPr lang="es-ES_tradnl" sz="1600" b="1" dirty="0" err="1">
                <a:solidFill>
                  <a:srgbClr val="931A68"/>
                </a:solidFill>
                <a:latin typeface="Courier New"/>
                <a:cs typeface="Courier New"/>
              </a:rPr>
              <a:t>s</a:t>
            </a:r>
            <a:r>
              <a:rPr lang="es-ES_tradnl" sz="1600" b="1" dirty="0" err="1" smtClean="0">
                <a:solidFill>
                  <a:srgbClr val="931A68"/>
                </a:solidFill>
                <a:latin typeface="Courier New"/>
                <a:cs typeface="Courier New"/>
              </a:rPr>
              <a:t>ession.update</a:t>
            </a:r>
            <a:r>
              <a:rPr lang="es-ES_tradnl" sz="1600" b="1" dirty="0" smtClean="0">
                <a:solidFill>
                  <a:srgbClr val="931A68"/>
                </a:solidFill>
                <a:latin typeface="Courier New"/>
                <a:cs typeface="Courier New"/>
              </a:rPr>
              <a:t>(</a:t>
            </a:r>
            <a:r>
              <a:rPr lang="es-ES_tradnl" sz="1600" b="1" dirty="0" err="1" smtClean="0">
                <a:solidFill>
                  <a:srgbClr val="931A68"/>
                </a:solidFill>
                <a:latin typeface="Courier New"/>
                <a:cs typeface="Courier New"/>
              </a:rPr>
              <a:t>em</a:t>
            </a:r>
            <a:r>
              <a:rPr lang="es-ES_tradnl" sz="1600" b="1" dirty="0">
                <a:solidFill>
                  <a:srgbClr val="931A68"/>
                </a:solidFill>
                <a:latin typeface="Courier New"/>
                <a:cs typeface="Courier New"/>
              </a:rPr>
              <a:t>);</a:t>
            </a:r>
            <a:r>
              <a:rPr lang="es-ES_tradnl" sz="1600" dirty="0">
                <a:solidFill>
                  <a:srgbClr val="931A68"/>
                </a:solidFill>
                <a:latin typeface="Courier New"/>
                <a:cs typeface="Courier New"/>
              </a:rPr>
              <a:t>		//actualiza el objeto</a:t>
            </a:r>
            <a:endParaRPr lang="es-ES" sz="1600" dirty="0">
              <a:solidFill>
                <a:srgbClr val="931A68"/>
              </a:solidFill>
              <a:latin typeface="Courier New"/>
              <a:cs typeface="Courier New"/>
            </a:endParaRPr>
          </a:p>
        </p:txBody>
      </p:sp>
      <p:sp>
        <p:nvSpPr>
          <p:cNvPr id="5" name="CuadroTexto 4"/>
          <p:cNvSpPr txBox="1"/>
          <p:nvPr/>
        </p:nvSpPr>
        <p:spPr>
          <a:xfrm>
            <a:off x="1097280" y="1866362"/>
            <a:ext cx="10188671" cy="2062103"/>
          </a:xfrm>
          <a:prstGeom prst="rect">
            <a:avLst/>
          </a:prstGeom>
          <a:noFill/>
        </p:spPr>
        <p:txBody>
          <a:bodyPr wrap="square" rtlCol="0">
            <a:spAutoFit/>
          </a:bodyPr>
          <a:lstStyle/>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a:solidFill>
                  <a:schemeClr val="tx1">
                    <a:lumMod val="75000"/>
                    <a:lumOff val="25000"/>
                  </a:schemeClr>
                </a:solidFill>
              </a:rPr>
              <a:t>A partir de la excepción </a:t>
            </a:r>
            <a:r>
              <a:rPr lang="es-ES" sz="2000" dirty="0" err="1" smtClean="0">
                <a:solidFill>
                  <a:srgbClr val="000000"/>
                </a:solidFill>
                <a:latin typeface="Courier New" panose="02070309020205020404" pitchFamily="49" charset="0"/>
              </a:rPr>
              <a:t>ObjectNotFoundException</a:t>
            </a:r>
            <a:r>
              <a:rPr lang="es-ES" sz="2000" dirty="0" smtClean="0">
                <a:solidFill>
                  <a:srgbClr val="000000"/>
                </a:solidFill>
                <a:latin typeface="Courier New" panose="02070309020205020404" pitchFamily="49" charset="0"/>
              </a:rPr>
              <a:t> </a:t>
            </a:r>
            <a:r>
              <a:rPr lang="es-ES" sz="2000" dirty="0">
                <a:solidFill>
                  <a:schemeClr val="tx1">
                    <a:lumMod val="75000"/>
                    <a:lumOff val="25000"/>
                  </a:schemeClr>
                </a:solidFill>
              </a:rPr>
              <a:t>se</a:t>
            </a:r>
            <a:r>
              <a:rPr lang="es-ES" sz="2000" dirty="0" smtClean="0">
                <a:solidFill>
                  <a:schemeClr val="tx1">
                    <a:lumMod val="75000"/>
                    <a:lumOff val="25000"/>
                  </a:schemeClr>
                </a:solidFill>
              </a:rPr>
              <a:t> </a:t>
            </a:r>
            <a:r>
              <a:rPr lang="es-ES" sz="2000" dirty="0">
                <a:solidFill>
                  <a:schemeClr val="tx1">
                    <a:lumMod val="75000"/>
                    <a:lumOff val="25000"/>
                  </a:schemeClr>
                </a:solidFill>
              </a:rPr>
              <a:t>controla que </a:t>
            </a:r>
            <a:r>
              <a:rPr lang="es-ES" sz="2000" dirty="0" smtClean="0">
                <a:solidFill>
                  <a:schemeClr val="tx1">
                    <a:lumMod val="75000"/>
                    <a:lumOff val="25000"/>
                  </a:schemeClr>
                </a:solidFill>
              </a:rPr>
              <a:t>no se pueda modificar un objeto que no exista en la BBDD.</a:t>
            </a:r>
            <a:endParaRPr lang="es-ES" sz="2000" dirty="0">
              <a:solidFill>
                <a:schemeClr val="tx1">
                  <a:lumMod val="75000"/>
                  <a:lumOff val="25000"/>
                </a:schemeClr>
              </a:solidFill>
            </a:endParaRPr>
          </a:p>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a:solidFill>
                  <a:schemeClr val="tx1">
                    <a:lumMod val="75000"/>
                    <a:lumOff val="25000"/>
                  </a:schemeClr>
                </a:solidFill>
              </a:rPr>
              <a:t>A partir de la excepción </a:t>
            </a:r>
            <a:r>
              <a:rPr lang="es-ES" sz="2000" dirty="0" err="1" smtClean="0">
                <a:solidFill>
                  <a:srgbClr val="000000"/>
                </a:solidFill>
                <a:latin typeface="Courier New" panose="02070309020205020404" pitchFamily="49" charset="0"/>
              </a:rPr>
              <a:t>ConstraintViolationException</a:t>
            </a:r>
            <a:r>
              <a:rPr lang="es-ES" sz="2000" dirty="0" smtClean="0">
                <a:solidFill>
                  <a:srgbClr val="000000"/>
                </a:solidFill>
                <a:latin typeface="Courier New" panose="02070309020205020404" pitchFamily="49" charset="0"/>
              </a:rPr>
              <a:t> </a:t>
            </a:r>
            <a:r>
              <a:rPr lang="es-ES" sz="2000" dirty="0">
                <a:solidFill>
                  <a:schemeClr val="tx1">
                    <a:lumMod val="75000"/>
                    <a:lumOff val="25000"/>
                  </a:schemeClr>
                </a:solidFill>
              </a:rPr>
              <a:t>se</a:t>
            </a:r>
            <a:r>
              <a:rPr lang="es-ES" sz="2000" dirty="0" smtClean="0">
                <a:solidFill>
                  <a:schemeClr val="tx1">
                    <a:lumMod val="75000"/>
                    <a:lumOff val="25000"/>
                  </a:schemeClr>
                </a:solidFill>
              </a:rPr>
              <a:t> </a:t>
            </a:r>
            <a:r>
              <a:rPr lang="es-ES" sz="2000" dirty="0">
                <a:solidFill>
                  <a:schemeClr val="tx1">
                    <a:lumMod val="75000"/>
                    <a:lumOff val="25000"/>
                  </a:schemeClr>
                </a:solidFill>
              </a:rPr>
              <a:t>controla que no se </a:t>
            </a:r>
            <a:r>
              <a:rPr lang="es-ES" sz="2000" dirty="0" smtClean="0">
                <a:solidFill>
                  <a:schemeClr val="tx1">
                    <a:lumMod val="75000"/>
                    <a:lumOff val="25000"/>
                  </a:schemeClr>
                </a:solidFill>
              </a:rPr>
              <a:t>asigne a un objeto otro que no exista (como atributo del propio objeto). </a:t>
            </a:r>
            <a:r>
              <a:rPr lang="es-ES" sz="2000" dirty="0">
                <a:solidFill>
                  <a:schemeClr val="tx1">
                    <a:lumMod val="75000"/>
                    <a:lumOff val="25000"/>
                  </a:schemeClr>
                </a:solidFill>
              </a:rPr>
              <a:t>Con esto mantendría la integridad relacional de la BBDD</a:t>
            </a:r>
            <a:r>
              <a:rPr lang="es-ES" sz="2000" dirty="0" smtClean="0">
                <a:solidFill>
                  <a:schemeClr val="tx1">
                    <a:lumMod val="75000"/>
                    <a:lumOff val="25000"/>
                  </a:schemeClr>
                </a:solidFill>
              </a:rPr>
              <a:t>.</a:t>
            </a:r>
          </a:p>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smtClean="0">
                <a:solidFill>
                  <a:schemeClr val="tx1">
                    <a:lumMod val="75000"/>
                    <a:lumOff val="25000"/>
                  </a:schemeClr>
                </a:solidFill>
              </a:rPr>
              <a:t>La estructura básica de código sería la siguiente:</a:t>
            </a:r>
            <a:endParaRPr lang="es-ES" sz="2000" dirty="0">
              <a:solidFill>
                <a:schemeClr val="tx1">
                  <a:lumMod val="75000"/>
                  <a:lumOff val="25000"/>
                </a:schemeClr>
              </a:solidFill>
            </a:endParaRPr>
          </a:p>
        </p:txBody>
      </p:sp>
    </p:spTree>
    <p:extLst>
      <p:ext uri="{BB962C8B-B14F-4D97-AF65-F5344CB8AC3E}">
        <p14:creationId xmlns:p14="http://schemas.microsoft.com/office/powerpoint/2010/main" val="2523915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Rectángulo"/>
          <p:cNvSpPr/>
          <p:nvPr/>
        </p:nvSpPr>
        <p:spPr>
          <a:xfrm>
            <a:off x="1440493" y="1737360"/>
            <a:ext cx="9532307" cy="4832092"/>
          </a:xfrm>
          <a:prstGeom prst="rect">
            <a:avLst/>
          </a:prstGeom>
        </p:spPr>
        <p:txBody>
          <a:bodyPr wrap="square">
            <a:spAutoFit/>
          </a:bodyPr>
          <a:lstStyle/>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org.hibernate.ObjectNotFoundException</a:t>
            </a:r>
            <a:r>
              <a:rPr lang="es-ES" sz="1100" dirty="0">
                <a:solidFill>
                  <a:srgbClr val="000000"/>
                </a:solidFill>
                <a:latin typeface="Courier New" panose="02070309020205020404" pitchFamily="49" charset="0"/>
              </a:rPr>
              <a:t>;</a:t>
            </a:r>
          </a:p>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org.hibernate.Session</a:t>
            </a:r>
            <a:r>
              <a:rPr lang="es-ES" sz="1100" dirty="0">
                <a:solidFill>
                  <a:srgbClr val="000000"/>
                </a:solidFill>
                <a:latin typeface="Courier New" panose="02070309020205020404" pitchFamily="49" charset="0"/>
              </a:rPr>
              <a:t>;</a:t>
            </a:r>
          </a:p>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org.hibernate.SessionFactory</a:t>
            </a:r>
            <a:r>
              <a:rPr lang="es-ES" sz="1100" dirty="0">
                <a:solidFill>
                  <a:srgbClr val="000000"/>
                </a:solidFill>
                <a:latin typeface="Courier New" panose="02070309020205020404" pitchFamily="49" charset="0"/>
              </a:rPr>
              <a:t>;</a:t>
            </a:r>
          </a:p>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org.hibernate.Transaction</a:t>
            </a:r>
            <a:r>
              <a:rPr lang="es-ES" sz="1100" dirty="0">
                <a:solidFill>
                  <a:srgbClr val="000000"/>
                </a:solidFill>
                <a:latin typeface="Courier New" panose="02070309020205020404" pitchFamily="49" charset="0"/>
              </a:rPr>
              <a:t>;</a:t>
            </a:r>
          </a:p>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org.hibernate.exception.ConstraintViolationException</a:t>
            </a:r>
            <a:r>
              <a:rPr lang="es-ES" sz="1100" dirty="0">
                <a:solidFill>
                  <a:srgbClr val="000000"/>
                </a:solidFill>
                <a:latin typeface="Courier New" panose="02070309020205020404" pitchFamily="49" charset="0"/>
              </a:rPr>
              <a:t>;</a:t>
            </a:r>
          </a:p>
          <a:p>
            <a:endParaRPr lang="es-ES" sz="1100" dirty="0">
              <a:latin typeface="Courier New" panose="02070309020205020404" pitchFamily="49" charset="0"/>
            </a:endParaRPr>
          </a:p>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Singleton</a:t>
            </a:r>
            <a:r>
              <a:rPr lang="es-ES" sz="1100" dirty="0">
                <a:solidFill>
                  <a:srgbClr val="000000"/>
                </a:solidFill>
                <a:latin typeface="Courier New" panose="02070309020205020404" pitchFamily="49" charset="0"/>
              </a:rPr>
              <a:t>.*;</a:t>
            </a:r>
          </a:p>
          <a:p>
            <a:r>
              <a:rPr lang="es-ES" sz="1100" dirty="0">
                <a:solidFill>
                  <a:srgbClr val="3F7F5F"/>
                </a:solidFill>
                <a:latin typeface="Courier New" panose="02070309020205020404" pitchFamily="49" charset="0"/>
              </a:rPr>
              <a:t>//</a:t>
            </a:r>
            <a:r>
              <a:rPr lang="es-ES" sz="1100" dirty="0" err="1">
                <a:solidFill>
                  <a:srgbClr val="3F7F5F"/>
                </a:solidFill>
                <a:latin typeface="Courier New" panose="02070309020205020404" pitchFamily="49" charset="0"/>
              </a:rPr>
              <a:t>import</a:t>
            </a:r>
            <a:r>
              <a:rPr lang="es-ES" sz="1100" dirty="0">
                <a:solidFill>
                  <a:srgbClr val="3F7F5F"/>
                </a:solidFill>
                <a:latin typeface="Courier New" panose="02070309020205020404" pitchFamily="49" charset="0"/>
              </a:rPr>
              <a:t> </a:t>
            </a:r>
            <a:r>
              <a:rPr lang="es-ES" sz="1100" dirty="0" err="1">
                <a:solidFill>
                  <a:srgbClr val="3F7F5F"/>
                </a:solidFill>
                <a:latin typeface="Courier New" panose="02070309020205020404" pitchFamily="49" charset="0"/>
              </a:rPr>
              <a:t>org.hibernate.exception.ConstraintViolationException</a:t>
            </a:r>
            <a:r>
              <a:rPr lang="es-ES" sz="1100" dirty="0">
                <a:solidFill>
                  <a:srgbClr val="3F7F5F"/>
                </a:solidFill>
                <a:latin typeface="Courier New" panose="02070309020205020404" pitchFamily="49" charset="0"/>
              </a:rPr>
              <a:t>;</a:t>
            </a:r>
          </a:p>
          <a:p>
            <a:r>
              <a:rPr lang="es-ES" sz="1100" dirty="0">
                <a:solidFill>
                  <a:srgbClr val="3F7F5F"/>
                </a:solidFill>
                <a:latin typeface="Courier New" panose="02070309020205020404" pitchFamily="49" charset="0"/>
              </a:rPr>
              <a:t>//</a:t>
            </a:r>
            <a:r>
              <a:rPr lang="es-ES" sz="1100" dirty="0" err="1">
                <a:solidFill>
                  <a:srgbClr val="3F7F5F"/>
                </a:solidFill>
                <a:latin typeface="Courier New" panose="02070309020205020404" pitchFamily="49" charset="0"/>
              </a:rPr>
              <a:t>import</a:t>
            </a:r>
            <a:r>
              <a:rPr lang="es-ES" sz="1100" dirty="0">
                <a:solidFill>
                  <a:srgbClr val="3F7F5F"/>
                </a:solidFill>
                <a:latin typeface="Courier New" panose="02070309020205020404" pitchFamily="49" charset="0"/>
              </a:rPr>
              <a:t> </a:t>
            </a:r>
            <a:r>
              <a:rPr lang="es-ES" sz="1100" dirty="0" err="1">
                <a:solidFill>
                  <a:srgbClr val="3F7F5F"/>
                </a:solidFill>
                <a:latin typeface="Courier New" panose="02070309020205020404" pitchFamily="49" charset="0"/>
              </a:rPr>
              <a:t>org.hibernate.ObjectNotFoundException</a:t>
            </a:r>
            <a:r>
              <a:rPr lang="es-ES" sz="1100" dirty="0">
                <a:solidFill>
                  <a:srgbClr val="3F7F5F"/>
                </a:solidFill>
                <a:latin typeface="Courier New" panose="02070309020205020404" pitchFamily="49" charset="0"/>
              </a:rPr>
              <a:t>;</a:t>
            </a:r>
          </a:p>
          <a:p>
            <a:endParaRPr lang="es-ES" sz="1100" dirty="0">
              <a:latin typeface="Courier New" panose="02070309020205020404" pitchFamily="49" charset="0"/>
            </a:endParaRPr>
          </a:p>
          <a:p>
            <a:r>
              <a:rPr lang="es-ES" sz="1100" dirty="0" err="1">
                <a:solidFill>
                  <a:srgbClr val="7F0055"/>
                </a:solidFill>
                <a:latin typeface="Courier New" panose="02070309020205020404" pitchFamily="49" charset="0"/>
              </a:rPr>
              <a:t>public</a:t>
            </a:r>
            <a:r>
              <a:rPr lang="es-ES" sz="1100" dirty="0">
                <a:solidFill>
                  <a:srgbClr val="000000"/>
                </a:solidFill>
                <a:latin typeface="Courier New" panose="02070309020205020404" pitchFamily="49" charset="0"/>
              </a:rPr>
              <a:t> </a:t>
            </a:r>
            <a:r>
              <a:rPr lang="es-ES" sz="1100" dirty="0" err="1">
                <a:solidFill>
                  <a:srgbClr val="7F0055"/>
                </a:solidFill>
                <a:latin typeface="Courier New" panose="02070309020205020404" pitchFamily="49" charset="0"/>
              </a:rPr>
              <a:t>class</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ModificarSalario</a:t>
            </a:r>
            <a:r>
              <a:rPr lang="es-ES" sz="1100" dirty="0">
                <a:solidFill>
                  <a:srgbClr val="000000"/>
                </a:solidFill>
                <a:latin typeface="Courier New" panose="02070309020205020404" pitchFamily="49" charset="0"/>
              </a:rPr>
              <a:t> {</a:t>
            </a:r>
          </a:p>
          <a:p>
            <a:endParaRPr lang="es-ES" sz="1100" dirty="0">
              <a:latin typeface="Courier New" panose="02070309020205020404" pitchFamily="49" charset="0"/>
            </a:endParaRPr>
          </a:p>
          <a:p>
            <a:r>
              <a:rPr lang="en-US" sz="1100" dirty="0">
                <a:solidFill>
                  <a:srgbClr val="7F0055"/>
                </a:solidFill>
                <a:latin typeface="Courier New" panose="02070309020205020404" pitchFamily="49" charset="0"/>
              </a:rPr>
              <a:t>	public</a:t>
            </a:r>
            <a:r>
              <a:rPr lang="en-US" sz="1100" dirty="0">
                <a:solidFill>
                  <a:srgbClr val="000000"/>
                </a:solidFill>
                <a:latin typeface="Courier New" panose="02070309020205020404" pitchFamily="49" charset="0"/>
              </a:rPr>
              <a:t> </a:t>
            </a:r>
            <a:r>
              <a:rPr lang="en-US" sz="1100" dirty="0">
                <a:solidFill>
                  <a:srgbClr val="7F0055"/>
                </a:solidFill>
                <a:latin typeface="Courier New" panose="02070309020205020404" pitchFamily="49" charset="0"/>
              </a:rPr>
              <a:t>static</a:t>
            </a:r>
            <a:r>
              <a:rPr lang="en-US" sz="1100" dirty="0">
                <a:solidFill>
                  <a:srgbClr val="000000"/>
                </a:solidFill>
                <a:latin typeface="Courier New" panose="02070309020205020404" pitchFamily="49" charset="0"/>
              </a:rPr>
              <a:t> </a:t>
            </a:r>
            <a:r>
              <a:rPr lang="en-US" sz="1100" dirty="0">
                <a:solidFill>
                  <a:srgbClr val="7F0055"/>
                </a:solidFill>
                <a:latin typeface="Courier New" panose="02070309020205020404" pitchFamily="49" charset="0"/>
              </a:rPr>
              <a:t>void</a:t>
            </a:r>
            <a:r>
              <a:rPr lang="en-US" sz="1100" dirty="0">
                <a:solidFill>
                  <a:srgbClr val="000000"/>
                </a:solidFill>
                <a:latin typeface="Courier New" panose="02070309020205020404" pitchFamily="49" charset="0"/>
              </a:rPr>
              <a:t> main(String[] </a:t>
            </a:r>
            <a:r>
              <a:rPr lang="en-US" sz="1100" dirty="0" err="1">
                <a:solidFill>
                  <a:srgbClr val="6A3E3E"/>
                </a:solidFill>
                <a:latin typeface="Courier New" panose="02070309020205020404" pitchFamily="49" charset="0"/>
              </a:rPr>
              <a:t>args</a:t>
            </a:r>
            <a:r>
              <a:rPr lang="en-US" sz="1100" dirty="0">
                <a:solidFill>
                  <a:srgbClr val="000000"/>
                </a:solidFill>
                <a:latin typeface="Courier New" panose="02070309020205020404" pitchFamily="49" charset="0"/>
              </a:rPr>
              <a:t>) {</a:t>
            </a:r>
          </a:p>
          <a:p>
            <a:r>
              <a:rPr lang="es-ES" sz="1100" dirty="0">
                <a:solidFill>
                  <a:srgbClr val="3F7F5F"/>
                </a:solidFill>
                <a:latin typeface="Courier New" panose="02070309020205020404" pitchFamily="49" charset="0"/>
              </a:rPr>
              <a:t>		// </a:t>
            </a:r>
            <a:r>
              <a:rPr lang="es-ES" sz="1100" dirty="0">
                <a:solidFill>
                  <a:srgbClr val="7F9FBF"/>
                </a:solidFill>
                <a:latin typeface="Courier New" panose="02070309020205020404" pitchFamily="49" charset="0"/>
              </a:rPr>
              <a:t>TODO</a:t>
            </a:r>
            <a:r>
              <a:rPr lang="es-ES" sz="1100" dirty="0">
                <a:solidFill>
                  <a:srgbClr val="3F7F5F"/>
                </a:solidFill>
                <a:latin typeface="Courier New" panose="02070309020205020404" pitchFamily="49" charset="0"/>
              </a:rPr>
              <a:t> Auto-</a:t>
            </a:r>
            <a:r>
              <a:rPr lang="es-ES" sz="1100" dirty="0" err="1">
                <a:solidFill>
                  <a:srgbClr val="3F7F5F"/>
                </a:solidFill>
                <a:latin typeface="Courier New" panose="02070309020205020404" pitchFamily="49" charset="0"/>
              </a:rPr>
              <a:t>generated</a:t>
            </a:r>
            <a:r>
              <a:rPr lang="es-ES" sz="1100" dirty="0">
                <a:solidFill>
                  <a:srgbClr val="3F7F5F"/>
                </a:solidFill>
                <a:latin typeface="Courier New" panose="02070309020205020404" pitchFamily="49" charset="0"/>
              </a:rPr>
              <a:t> </a:t>
            </a:r>
            <a:r>
              <a:rPr lang="es-ES" sz="1100" dirty="0" err="1">
                <a:solidFill>
                  <a:srgbClr val="3F7F5F"/>
                </a:solidFill>
                <a:latin typeface="Courier New" panose="02070309020205020404" pitchFamily="49" charset="0"/>
              </a:rPr>
              <a:t>method</a:t>
            </a:r>
            <a:r>
              <a:rPr lang="es-ES" sz="1100" dirty="0">
                <a:solidFill>
                  <a:srgbClr val="3F7F5F"/>
                </a:solidFill>
                <a:latin typeface="Courier New" panose="02070309020205020404" pitchFamily="49" charset="0"/>
              </a:rPr>
              <a:t> </a:t>
            </a:r>
            <a:r>
              <a:rPr lang="es-ES" sz="1100" dirty="0" err="1">
                <a:solidFill>
                  <a:srgbClr val="3F7F5F"/>
                </a:solidFill>
                <a:latin typeface="Courier New" panose="02070309020205020404" pitchFamily="49" charset="0"/>
              </a:rPr>
              <a:t>stub</a:t>
            </a:r>
            <a:endParaRPr lang="es-ES" sz="1100" dirty="0">
              <a:solidFill>
                <a:srgbClr val="3F7F5F"/>
              </a:solidFill>
              <a:latin typeface="Courier New" panose="02070309020205020404" pitchFamily="49" charset="0"/>
            </a:endParaRPr>
          </a:p>
          <a:p>
            <a:r>
              <a:rPr lang="es-ES" sz="1100" dirty="0">
                <a:solidFill>
                  <a:srgbClr val="000000"/>
                </a:solidFill>
                <a:latin typeface="Courier New" panose="02070309020205020404" pitchFamily="49" charset="0"/>
              </a:rPr>
              <a:t>		SessionFactory </a:t>
            </a:r>
            <a:r>
              <a:rPr lang="es-ES" sz="1100" dirty="0" err="1">
                <a:solidFill>
                  <a:srgbClr val="6A3E3E"/>
                </a:solidFill>
                <a:latin typeface="Courier New" panose="02070309020205020404" pitchFamily="49" charset="0"/>
              </a:rPr>
              <a:t>sesion</a:t>
            </a:r>
            <a:r>
              <a:rPr lang="es-ES" sz="1100" dirty="0">
                <a:solidFill>
                  <a:srgbClr val="000000"/>
                </a:solidFill>
                <a:latin typeface="Courier New" panose="02070309020205020404" pitchFamily="49" charset="0"/>
              </a:rPr>
              <a:t> = </a:t>
            </a:r>
            <a:r>
              <a:rPr lang="es-ES" sz="1100" dirty="0" err="1">
                <a:solidFill>
                  <a:srgbClr val="000000"/>
                </a:solidFill>
                <a:latin typeface="Courier New" panose="02070309020205020404" pitchFamily="49" charset="0"/>
              </a:rPr>
              <a:t>HibernateUtil.</a:t>
            </a:r>
            <a:r>
              <a:rPr lang="es-ES" sz="1100" i="1" dirty="0" err="1">
                <a:solidFill>
                  <a:srgbClr val="000000"/>
                </a:solidFill>
                <a:latin typeface="Courier New" panose="02070309020205020404" pitchFamily="49" charset="0"/>
              </a:rPr>
              <a:t>getSessionFactory</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Session</a:t>
            </a:r>
            <a:r>
              <a:rPr lang="es-ES" sz="1100" dirty="0">
                <a:solidFill>
                  <a:srgbClr val="000000"/>
                </a:solidFill>
                <a:latin typeface="Courier New" panose="02070309020205020404" pitchFamily="49" charset="0"/>
              </a:rPr>
              <a:t> </a:t>
            </a:r>
            <a:r>
              <a:rPr lang="es-ES" sz="1100" dirty="0" err="1">
                <a:solidFill>
                  <a:srgbClr val="6A3E3E"/>
                </a:solidFill>
                <a:latin typeface="Courier New" panose="02070309020205020404" pitchFamily="49" charset="0"/>
              </a:rPr>
              <a:t>session</a:t>
            </a:r>
            <a:r>
              <a:rPr lang="es-ES" sz="1100" dirty="0">
                <a:solidFill>
                  <a:srgbClr val="000000"/>
                </a:solidFill>
                <a:latin typeface="Courier New" panose="02070309020205020404" pitchFamily="49" charset="0"/>
              </a:rPr>
              <a:t> = </a:t>
            </a:r>
            <a:r>
              <a:rPr lang="es-ES" sz="1100" dirty="0" err="1">
                <a:solidFill>
                  <a:srgbClr val="6A3E3E"/>
                </a:solidFill>
                <a:latin typeface="Courier New" panose="02070309020205020404" pitchFamily="49" charset="0"/>
              </a:rPr>
              <a:t>sesion</a:t>
            </a:r>
            <a:r>
              <a:rPr lang="es-ES" sz="1100" dirty="0" err="1">
                <a:solidFill>
                  <a:srgbClr val="000000"/>
                </a:solidFill>
                <a:latin typeface="Courier New" panose="02070309020205020404" pitchFamily="49" charset="0"/>
              </a:rPr>
              <a:t>.openSession</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Transaction </a:t>
            </a:r>
            <a:r>
              <a:rPr lang="es-ES" sz="1100" dirty="0" err="1">
                <a:solidFill>
                  <a:srgbClr val="6A3E3E"/>
                </a:solidFill>
                <a:latin typeface="Courier New" panose="02070309020205020404" pitchFamily="49" charset="0"/>
              </a:rPr>
              <a:t>tx</a:t>
            </a:r>
            <a:r>
              <a:rPr lang="es-ES" sz="1100" dirty="0">
                <a:solidFill>
                  <a:srgbClr val="000000"/>
                </a:solidFill>
                <a:latin typeface="Courier New" panose="02070309020205020404" pitchFamily="49" charset="0"/>
              </a:rPr>
              <a:t> = </a:t>
            </a:r>
            <a:r>
              <a:rPr lang="es-ES" sz="1100" dirty="0" err="1">
                <a:solidFill>
                  <a:srgbClr val="6A3E3E"/>
                </a:solidFill>
                <a:latin typeface="Courier New" panose="02070309020205020404" pitchFamily="49" charset="0"/>
              </a:rPr>
              <a:t>session</a:t>
            </a:r>
            <a:r>
              <a:rPr lang="es-ES" sz="1100" dirty="0" err="1">
                <a:solidFill>
                  <a:srgbClr val="000000"/>
                </a:solidFill>
                <a:latin typeface="Courier New" panose="02070309020205020404" pitchFamily="49" charset="0"/>
              </a:rPr>
              <a:t>.beginTransaction</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Empleados </a:t>
            </a:r>
            <a:r>
              <a:rPr lang="es-ES" sz="1100" dirty="0" err="1">
                <a:solidFill>
                  <a:srgbClr val="6A3E3E"/>
                </a:solidFill>
                <a:latin typeface="Courier New" panose="02070309020205020404" pitchFamily="49" charset="0"/>
              </a:rPr>
              <a:t>em</a:t>
            </a:r>
            <a:r>
              <a:rPr lang="es-ES" sz="1100" dirty="0">
                <a:solidFill>
                  <a:srgbClr val="000000"/>
                </a:solidFill>
                <a:latin typeface="Courier New" panose="02070309020205020404" pitchFamily="49" charset="0"/>
              </a:rPr>
              <a:t> = </a:t>
            </a:r>
            <a:r>
              <a:rPr lang="es-ES" sz="1100" dirty="0">
                <a:solidFill>
                  <a:srgbClr val="7F0055"/>
                </a:solidFill>
                <a:latin typeface="Courier New" panose="02070309020205020404" pitchFamily="49" charset="0"/>
              </a:rPr>
              <a:t>new</a:t>
            </a:r>
            <a:r>
              <a:rPr lang="es-ES" sz="1100" dirty="0">
                <a:solidFill>
                  <a:srgbClr val="000000"/>
                </a:solidFill>
                <a:latin typeface="Courier New" panose="02070309020205020404" pitchFamily="49" charset="0"/>
              </a:rPr>
              <a:t> Empleados();</a:t>
            </a:r>
          </a:p>
          <a:p>
            <a:r>
              <a:rPr lang="es-ES" sz="1100" dirty="0">
                <a:solidFill>
                  <a:srgbClr val="7F0055"/>
                </a:solidFill>
                <a:latin typeface="Courier New" panose="02070309020205020404" pitchFamily="49" charset="0"/>
              </a:rPr>
              <a:t>		try</a:t>
            </a:r>
            <a:r>
              <a:rPr lang="es-ES" sz="1100" dirty="0">
                <a:solidFill>
                  <a:srgbClr val="000000"/>
                </a:solidFill>
                <a:latin typeface="Courier New" panose="02070309020205020404" pitchFamily="49" charset="0"/>
              </a:rPr>
              <a:t>{</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em</a:t>
            </a:r>
            <a:r>
              <a:rPr lang="es-ES" sz="1100" dirty="0">
                <a:solidFill>
                  <a:srgbClr val="000000"/>
                </a:solidFill>
                <a:latin typeface="Courier New" panose="02070309020205020404" pitchFamily="49" charset="0"/>
              </a:rPr>
              <a:t> = (Empleados) </a:t>
            </a:r>
            <a:r>
              <a:rPr lang="es-ES" sz="1100" dirty="0" err="1">
                <a:solidFill>
                  <a:srgbClr val="6A3E3E"/>
                </a:solidFill>
                <a:latin typeface="Courier New" panose="02070309020205020404" pitchFamily="49" charset="0"/>
              </a:rPr>
              <a:t>session</a:t>
            </a:r>
            <a:r>
              <a:rPr lang="es-ES" sz="1100" dirty="0" err="1">
                <a:solidFill>
                  <a:srgbClr val="000000"/>
                </a:solidFill>
                <a:latin typeface="Courier New" panose="02070309020205020404" pitchFamily="49" charset="0"/>
              </a:rPr>
              <a:t>.load</a:t>
            </a:r>
            <a:r>
              <a:rPr lang="es-ES" sz="1100" dirty="0">
                <a:solidFill>
                  <a:srgbClr val="000000"/>
                </a:solidFill>
                <a:latin typeface="Courier New" panose="02070309020205020404" pitchFamily="49" charset="0"/>
              </a:rPr>
              <a:t>(</a:t>
            </a:r>
            <a:r>
              <a:rPr lang="es-ES" sz="1100" dirty="0" err="1">
                <a:solidFill>
                  <a:srgbClr val="000000"/>
                </a:solidFill>
                <a:latin typeface="Courier New" panose="02070309020205020404" pitchFamily="49" charset="0"/>
              </a:rPr>
              <a:t>Empleados.</a:t>
            </a:r>
            <a:r>
              <a:rPr lang="es-ES" sz="1100" dirty="0" err="1">
                <a:solidFill>
                  <a:srgbClr val="7F0055"/>
                </a:solidFill>
                <a:latin typeface="Courier New" panose="02070309020205020404" pitchFamily="49" charset="0"/>
              </a:rPr>
              <a:t>class</a:t>
            </a:r>
            <a:r>
              <a:rPr lang="es-ES" sz="1100" dirty="0">
                <a:solidFill>
                  <a:srgbClr val="000000"/>
                </a:solidFill>
                <a:latin typeface="Courier New" panose="02070309020205020404" pitchFamily="49" charset="0"/>
              </a:rPr>
              <a:t>, (</a:t>
            </a:r>
            <a:r>
              <a:rPr lang="es-ES" sz="1100" dirty="0">
                <a:solidFill>
                  <a:srgbClr val="7F0055"/>
                </a:solidFill>
                <a:latin typeface="Courier New" panose="02070309020205020404" pitchFamily="49" charset="0"/>
              </a:rPr>
              <a:t>short</a:t>
            </a:r>
            <a:r>
              <a:rPr lang="es-ES" sz="1100" dirty="0">
                <a:solidFill>
                  <a:srgbClr val="000000"/>
                </a:solidFill>
                <a:latin typeface="Courier New" panose="02070309020205020404" pitchFamily="49" charset="0"/>
              </a:rPr>
              <a:t>) 7369);</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.printf</a:t>
            </a:r>
            <a:r>
              <a:rPr lang="es-ES" sz="1100" i="1" dirty="0">
                <a:solidFill>
                  <a:srgbClr val="000000"/>
                </a:solidFill>
                <a:latin typeface="Courier New" panose="02070309020205020404" pitchFamily="49" charset="0"/>
              </a:rPr>
              <a:t>(</a:t>
            </a:r>
            <a:r>
              <a:rPr lang="es-ES" sz="1100" i="1" dirty="0">
                <a:solidFill>
                  <a:srgbClr val="2A00FF"/>
                </a:solidFill>
                <a:latin typeface="Courier New" panose="02070309020205020404" pitchFamily="49" charset="0"/>
              </a:rPr>
              <a:t>"</a:t>
            </a:r>
            <a:r>
              <a:rPr lang="es-ES" sz="1100" i="1" dirty="0" err="1">
                <a:solidFill>
                  <a:srgbClr val="2A00FF"/>
                </a:solidFill>
                <a:latin typeface="Courier New" panose="02070309020205020404" pitchFamily="49" charset="0"/>
              </a:rPr>
              <a:t>Modificacion</a:t>
            </a:r>
            <a:r>
              <a:rPr lang="es-ES" sz="1100" i="1" dirty="0">
                <a:solidFill>
                  <a:srgbClr val="2A00FF"/>
                </a:solidFill>
                <a:latin typeface="Courier New" panose="02070309020205020404" pitchFamily="49" charset="0"/>
              </a:rPr>
              <a:t> empleado: %</a:t>
            </a:r>
            <a:r>
              <a:rPr lang="es-ES" sz="1100" i="1" dirty="0" err="1">
                <a:solidFill>
                  <a:srgbClr val="2A00FF"/>
                </a:solidFill>
                <a:latin typeface="Courier New" panose="02070309020205020404" pitchFamily="49" charset="0"/>
              </a:rPr>
              <a:t>d%n</a:t>
            </a:r>
            <a:r>
              <a:rPr lang="es-ES" sz="1100" i="1" dirty="0">
                <a:solidFill>
                  <a:srgbClr val="2A00FF"/>
                </a:solidFill>
                <a:latin typeface="Courier New" panose="02070309020205020404" pitchFamily="49" charset="0"/>
              </a:rPr>
              <a:t>"</a:t>
            </a:r>
            <a:r>
              <a:rPr lang="es-ES" sz="1100" i="1" dirty="0">
                <a:solidFill>
                  <a:srgbClr val="000000"/>
                </a:solidFill>
                <a:latin typeface="Courier New" panose="02070309020205020404" pitchFamily="49" charset="0"/>
              </a:rPr>
              <a:t>, </a:t>
            </a:r>
            <a:r>
              <a:rPr lang="es-ES" sz="1100" i="1" dirty="0" err="1">
                <a:solidFill>
                  <a:srgbClr val="6A3E3E"/>
                </a:solidFill>
                <a:latin typeface="Courier New" panose="02070309020205020404" pitchFamily="49" charset="0"/>
              </a:rPr>
              <a:t>em</a:t>
            </a:r>
            <a:r>
              <a:rPr lang="es-ES" sz="1100" i="1" dirty="0" err="1">
                <a:solidFill>
                  <a:srgbClr val="000000"/>
                </a:solidFill>
                <a:latin typeface="Courier New" panose="02070309020205020404" pitchFamily="49" charset="0"/>
              </a:rPr>
              <a:t>.getEmpNo</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.printf</a:t>
            </a:r>
            <a:r>
              <a:rPr lang="es-ES" sz="1100" i="1" dirty="0">
                <a:solidFill>
                  <a:srgbClr val="000000"/>
                </a:solidFill>
                <a:latin typeface="Courier New" panose="02070309020205020404" pitchFamily="49" charset="0"/>
              </a:rPr>
              <a:t>(</a:t>
            </a:r>
            <a:r>
              <a:rPr lang="es-ES" sz="1100" i="1" dirty="0">
                <a:solidFill>
                  <a:srgbClr val="2A00FF"/>
                </a:solidFill>
                <a:latin typeface="Courier New" panose="02070309020205020404" pitchFamily="49" charset="0"/>
              </a:rPr>
              <a:t>"Salario antiguo: %.2f%n"</a:t>
            </a:r>
            <a:r>
              <a:rPr lang="es-ES" sz="1100" i="1" dirty="0">
                <a:solidFill>
                  <a:srgbClr val="000000"/>
                </a:solidFill>
                <a:latin typeface="Courier New" panose="02070309020205020404" pitchFamily="49" charset="0"/>
              </a:rPr>
              <a:t>, </a:t>
            </a:r>
            <a:r>
              <a:rPr lang="es-ES" sz="1100" i="1" dirty="0" err="1">
                <a:solidFill>
                  <a:srgbClr val="6A3E3E"/>
                </a:solidFill>
                <a:latin typeface="Courier New" panose="02070309020205020404" pitchFamily="49" charset="0"/>
              </a:rPr>
              <a:t>em</a:t>
            </a:r>
            <a:r>
              <a:rPr lang="es-ES" sz="1100" i="1" dirty="0" err="1">
                <a:solidFill>
                  <a:srgbClr val="000000"/>
                </a:solidFill>
                <a:latin typeface="Courier New" panose="02070309020205020404" pitchFamily="49" charset="0"/>
              </a:rPr>
              <a:t>.getSalario</a:t>
            </a:r>
            <a:r>
              <a:rPr lang="es-ES" sz="1100" i="1" dirty="0">
                <a:solidFill>
                  <a:srgbClr val="000000"/>
                </a:solidFill>
                <a:latin typeface="Courier New" panose="02070309020205020404" pitchFamily="49" charset="0"/>
              </a:rPr>
              <a:t>());</a:t>
            </a:r>
          </a:p>
          <a:p>
            <a:r>
              <a:rPr lang="pt-BR" sz="1100" dirty="0">
                <a:solidFill>
                  <a:srgbClr val="000000"/>
                </a:solidFill>
                <a:latin typeface="Courier New" panose="02070309020205020404" pitchFamily="49" charset="0"/>
              </a:rPr>
              <a:t>			</a:t>
            </a:r>
            <a:r>
              <a:rPr lang="pt-BR" sz="1100" dirty="0" err="1">
                <a:solidFill>
                  <a:srgbClr val="000000"/>
                </a:solidFill>
                <a:latin typeface="Courier New" panose="02070309020205020404" pitchFamily="49" charset="0"/>
              </a:rPr>
              <a:t>System.</a:t>
            </a:r>
            <a:r>
              <a:rPr lang="pt-BR" sz="1100" i="1" dirty="0" err="1">
                <a:solidFill>
                  <a:srgbClr val="0000C0"/>
                </a:solidFill>
                <a:latin typeface="Courier New" panose="02070309020205020404" pitchFamily="49" charset="0"/>
              </a:rPr>
              <a:t>out</a:t>
            </a:r>
            <a:r>
              <a:rPr lang="pt-BR" sz="1100" i="1" dirty="0" err="1">
                <a:solidFill>
                  <a:srgbClr val="000000"/>
                </a:solidFill>
                <a:latin typeface="Courier New" panose="02070309020205020404" pitchFamily="49" charset="0"/>
              </a:rPr>
              <a:t>.printf</a:t>
            </a:r>
            <a:r>
              <a:rPr lang="pt-BR" sz="1100" i="1" dirty="0">
                <a:solidFill>
                  <a:srgbClr val="000000"/>
                </a:solidFill>
                <a:latin typeface="Courier New" panose="02070309020205020404" pitchFamily="49" charset="0"/>
              </a:rPr>
              <a:t>(</a:t>
            </a:r>
            <a:r>
              <a:rPr lang="pt-BR" sz="1100" i="1" dirty="0">
                <a:solidFill>
                  <a:srgbClr val="2A00FF"/>
                </a:solidFill>
                <a:latin typeface="Courier New" panose="02070309020205020404" pitchFamily="49" charset="0"/>
              </a:rPr>
              <a:t>"Departamento </a:t>
            </a:r>
            <a:r>
              <a:rPr lang="pt-BR" sz="1100" i="1" dirty="0" err="1">
                <a:solidFill>
                  <a:srgbClr val="2A00FF"/>
                </a:solidFill>
                <a:latin typeface="Courier New" panose="02070309020205020404" pitchFamily="49" charset="0"/>
              </a:rPr>
              <a:t>antiguo</a:t>
            </a:r>
            <a:r>
              <a:rPr lang="pt-BR" sz="1100" i="1" dirty="0">
                <a:solidFill>
                  <a:srgbClr val="2A00FF"/>
                </a:solidFill>
                <a:latin typeface="Courier New" panose="02070309020205020404" pitchFamily="49" charset="0"/>
              </a:rPr>
              <a:t>: %</a:t>
            </a:r>
            <a:r>
              <a:rPr lang="pt-BR" sz="1100" i="1" dirty="0" err="1">
                <a:solidFill>
                  <a:srgbClr val="2A00FF"/>
                </a:solidFill>
                <a:latin typeface="Courier New" panose="02070309020205020404" pitchFamily="49" charset="0"/>
              </a:rPr>
              <a:t>s%n</a:t>
            </a:r>
            <a:r>
              <a:rPr lang="pt-BR" sz="1100" i="1" dirty="0" smtClean="0">
                <a:solidFill>
                  <a:srgbClr val="2A00FF"/>
                </a:solidFill>
                <a:latin typeface="Courier New" panose="02070309020205020404" pitchFamily="49" charset="0"/>
              </a:rPr>
              <a:t>"</a:t>
            </a:r>
            <a:r>
              <a:rPr lang="pt-BR" sz="1100" i="1" dirty="0" smtClean="0">
                <a:solidFill>
                  <a:srgbClr val="000000"/>
                </a:solidFill>
                <a:latin typeface="Courier New" panose="02070309020205020404" pitchFamily="49" charset="0"/>
              </a:rPr>
              <a:t>, </a:t>
            </a:r>
            <a:r>
              <a:rPr lang="pt-BR" sz="1100" i="1" dirty="0" err="1" smtClean="0">
                <a:solidFill>
                  <a:srgbClr val="6A3E3E"/>
                </a:solidFill>
                <a:latin typeface="Courier New" panose="02070309020205020404" pitchFamily="49" charset="0"/>
              </a:rPr>
              <a:t>em</a:t>
            </a:r>
            <a:r>
              <a:rPr lang="pt-BR" sz="1100" i="1" dirty="0" err="1" smtClean="0">
                <a:solidFill>
                  <a:srgbClr val="000000"/>
                </a:solidFill>
                <a:latin typeface="Courier New" panose="02070309020205020404" pitchFamily="49" charset="0"/>
              </a:rPr>
              <a:t>.getDepartamentos</a:t>
            </a:r>
            <a:r>
              <a:rPr lang="pt-BR" sz="1100" i="1" dirty="0">
                <a:solidFill>
                  <a:srgbClr val="000000"/>
                </a:solidFill>
                <a:latin typeface="Courier New" panose="02070309020205020404" pitchFamily="49" charset="0"/>
              </a:rPr>
              <a:t>().</a:t>
            </a:r>
            <a:r>
              <a:rPr lang="pt-BR" sz="1100" i="1" dirty="0" err="1">
                <a:solidFill>
                  <a:srgbClr val="000000"/>
                </a:solidFill>
                <a:latin typeface="Courier New" panose="02070309020205020404" pitchFamily="49" charset="0"/>
              </a:rPr>
              <a:t>getDnombre</a:t>
            </a:r>
            <a:r>
              <a:rPr lang="pt-BR" sz="1100" i="1" dirty="0">
                <a:solidFill>
                  <a:srgbClr val="000000"/>
                </a:solidFill>
                <a:latin typeface="Courier New" panose="02070309020205020404" pitchFamily="49" charset="0"/>
              </a:rPr>
              <a:t>());</a:t>
            </a:r>
          </a:p>
          <a:p>
            <a:endParaRPr lang="es-ES" sz="1100" dirty="0">
              <a:latin typeface="Courier New" panose="02070309020205020404" pitchFamily="49" charset="0"/>
            </a:endParaRPr>
          </a:p>
          <a:p>
            <a:r>
              <a:rPr lang="es-ES" sz="1100" dirty="0">
                <a:solidFill>
                  <a:srgbClr val="3F7F5F"/>
                </a:solidFill>
                <a:latin typeface="Courier New" panose="02070309020205020404" pitchFamily="49" charset="0"/>
              </a:rPr>
              <a:t>			//</a:t>
            </a:r>
            <a:r>
              <a:rPr lang="es-ES" sz="1100" u="sng" dirty="0">
                <a:solidFill>
                  <a:srgbClr val="3F7F5F"/>
                </a:solidFill>
                <a:latin typeface="Courier New" panose="02070309020205020404" pitchFamily="49" charset="0"/>
              </a:rPr>
              <a:t>nuevo salario</a:t>
            </a:r>
          </a:p>
          <a:p>
            <a:r>
              <a:rPr lang="es-ES" sz="1100" dirty="0">
                <a:solidFill>
                  <a:srgbClr val="7F0055"/>
                </a:solidFill>
                <a:latin typeface="Courier New" panose="02070309020205020404" pitchFamily="49" charset="0"/>
              </a:rPr>
              <a:t>			</a:t>
            </a:r>
            <a:r>
              <a:rPr lang="es-ES" sz="1100" dirty="0" err="1">
                <a:solidFill>
                  <a:srgbClr val="7F0055"/>
                </a:solidFill>
                <a:latin typeface="Courier New" panose="02070309020205020404" pitchFamily="49" charset="0"/>
              </a:rPr>
              <a:t>float</a:t>
            </a:r>
            <a:r>
              <a:rPr lang="es-ES" sz="1100" dirty="0">
                <a:solidFill>
                  <a:srgbClr val="000000"/>
                </a:solidFill>
                <a:latin typeface="Courier New" panose="02070309020205020404" pitchFamily="49" charset="0"/>
              </a:rPr>
              <a:t> </a:t>
            </a:r>
            <a:r>
              <a:rPr lang="es-ES" sz="1100" dirty="0" err="1">
                <a:solidFill>
                  <a:srgbClr val="6A3E3E"/>
                </a:solidFill>
                <a:latin typeface="Courier New" panose="02070309020205020404" pitchFamily="49" charset="0"/>
              </a:rPr>
              <a:t>NuevoSalario</a:t>
            </a:r>
            <a:r>
              <a:rPr lang="es-ES" sz="1100" dirty="0">
                <a:solidFill>
                  <a:srgbClr val="000000"/>
                </a:solidFill>
                <a:latin typeface="Courier New" panose="02070309020205020404" pitchFamily="49" charset="0"/>
              </a:rPr>
              <a:t> = </a:t>
            </a:r>
            <a:r>
              <a:rPr lang="es-ES" sz="1100" dirty="0" err="1">
                <a:solidFill>
                  <a:srgbClr val="6A3E3E"/>
                </a:solidFill>
                <a:latin typeface="Courier New" panose="02070309020205020404" pitchFamily="49" charset="0"/>
              </a:rPr>
              <a:t>em</a:t>
            </a:r>
            <a:r>
              <a:rPr lang="es-ES" sz="1100" dirty="0" err="1">
                <a:solidFill>
                  <a:srgbClr val="000000"/>
                </a:solidFill>
                <a:latin typeface="Courier New" panose="02070309020205020404" pitchFamily="49" charset="0"/>
              </a:rPr>
              <a:t>.getSalario</a:t>
            </a:r>
            <a:r>
              <a:rPr lang="es-ES" sz="1100" dirty="0">
                <a:solidFill>
                  <a:srgbClr val="000000"/>
                </a:solidFill>
                <a:latin typeface="Courier New" panose="02070309020205020404" pitchFamily="49" charset="0"/>
              </a:rPr>
              <a:t>() + 1000;</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em</a:t>
            </a:r>
            <a:r>
              <a:rPr lang="es-ES" sz="1100" dirty="0" err="1">
                <a:solidFill>
                  <a:srgbClr val="000000"/>
                </a:solidFill>
                <a:latin typeface="Courier New" panose="02070309020205020404" pitchFamily="49" charset="0"/>
              </a:rPr>
              <a:t>.setSalario</a:t>
            </a:r>
            <a:r>
              <a:rPr lang="es-ES" sz="1100" dirty="0">
                <a:solidFill>
                  <a:srgbClr val="000000"/>
                </a:solidFill>
                <a:latin typeface="Courier New" panose="02070309020205020404" pitchFamily="49" charset="0"/>
              </a:rPr>
              <a:t>(</a:t>
            </a:r>
            <a:r>
              <a:rPr lang="es-ES" sz="1100" dirty="0" err="1">
                <a:solidFill>
                  <a:srgbClr val="6A3E3E"/>
                </a:solidFill>
                <a:latin typeface="Courier New" panose="02070309020205020404" pitchFamily="49" charset="0"/>
              </a:rPr>
              <a:t>NuevoSalario</a:t>
            </a:r>
            <a:r>
              <a:rPr lang="es-ES" sz="1100" dirty="0">
                <a:solidFill>
                  <a:srgbClr val="000000"/>
                </a:solidFill>
                <a:latin typeface="Courier New" panose="02070309020205020404" pitchFamily="49" charset="0"/>
              </a:rPr>
              <a:t>);</a:t>
            </a:r>
          </a:p>
        </p:txBody>
      </p:sp>
      <p:sp>
        <p:nvSpPr>
          <p:cNvPr id="5" name="Título 1"/>
          <p:cNvSpPr>
            <a:spLocks noGrp="1"/>
          </p:cNvSpPr>
          <p:nvPr>
            <p:ph type="title"/>
          </p:nvPr>
        </p:nvSpPr>
        <p:spPr>
          <a:xfrm>
            <a:off x="1097280" y="286603"/>
            <a:ext cx="10058400" cy="1450757"/>
          </a:xfrm>
        </p:spPr>
        <p:txBody>
          <a:bodyPr/>
          <a:lstStyle/>
          <a:p>
            <a:pPr algn="ctr"/>
            <a:r>
              <a:rPr lang="es-ES_tradnl" dirty="0" smtClean="0"/>
              <a:t>Modificación de objetos</a:t>
            </a:r>
            <a:br>
              <a:rPr lang="es-ES_tradnl" dirty="0" smtClean="0"/>
            </a:br>
            <a:r>
              <a:rPr lang="es-ES_tradnl" sz="4000" dirty="0" smtClean="0"/>
              <a:t>- Ejemplo </a:t>
            </a:r>
            <a:r>
              <a:rPr lang="es-ES_tradnl" sz="4000" dirty="0"/>
              <a:t>de </a:t>
            </a:r>
            <a:r>
              <a:rPr lang="es-ES_tradnl" sz="4000" dirty="0" smtClean="0"/>
              <a:t>programa -</a:t>
            </a:r>
            <a:endParaRPr lang="es-ES" sz="4000" dirty="0"/>
          </a:p>
        </p:txBody>
      </p:sp>
    </p:spTree>
    <p:extLst>
      <p:ext uri="{BB962C8B-B14F-4D97-AF65-F5344CB8AC3E}">
        <p14:creationId xmlns:p14="http://schemas.microsoft.com/office/powerpoint/2010/main" val="4045593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Evaluación – Proyecto Final</a:t>
            </a:r>
            <a:endParaRPr lang="es-ES" dirty="0"/>
          </a:p>
        </p:txBody>
      </p:sp>
      <p:sp>
        <p:nvSpPr>
          <p:cNvPr id="3" name="Marcador de contenido 2"/>
          <p:cNvSpPr>
            <a:spLocks noGrp="1"/>
          </p:cNvSpPr>
          <p:nvPr>
            <p:ph idx="1"/>
          </p:nvPr>
        </p:nvSpPr>
        <p:spPr/>
        <p:txBody>
          <a:bodyPr>
            <a:normAutofit/>
          </a:bodyPr>
          <a:lstStyle/>
          <a:p>
            <a:pPr marR="5080" algn="just">
              <a:lnSpc>
                <a:spcPct val="110000"/>
              </a:lnSpc>
              <a:spcBef>
                <a:spcPts val="140"/>
              </a:spcBef>
              <a:spcAft>
                <a:spcPts val="1200"/>
              </a:spcAft>
              <a:buFont typeface="Wingdings" panose="05000000000000000000" pitchFamily="2" charset="2"/>
              <a:buChar char="§"/>
            </a:pPr>
            <a:r>
              <a:rPr lang="es-ES" spc="-90" dirty="0" smtClean="0">
                <a:latin typeface="Arial"/>
                <a:cs typeface="Arial"/>
              </a:rPr>
              <a:t>El </a:t>
            </a:r>
            <a:r>
              <a:rPr lang="es-ES" spc="25" dirty="0">
                <a:latin typeface="Arial"/>
                <a:cs typeface="Arial"/>
              </a:rPr>
              <a:t>propósito </a:t>
            </a:r>
            <a:r>
              <a:rPr lang="es-ES" spc="80" dirty="0">
                <a:latin typeface="Arial"/>
                <a:cs typeface="Arial"/>
              </a:rPr>
              <a:t>de </a:t>
            </a:r>
            <a:r>
              <a:rPr lang="es-ES" dirty="0">
                <a:latin typeface="Arial"/>
                <a:cs typeface="Arial"/>
              </a:rPr>
              <a:t>este </a:t>
            </a:r>
            <a:r>
              <a:rPr lang="es-ES" spc="15" dirty="0">
                <a:latin typeface="Arial"/>
                <a:cs typeface="Arial"/>
              </a:rPr>
              <a:t>trabajo </a:t>
            </a:r>
            <a:r>
              <a:rPr lang="es-ES" spc="-5" dirty="0">
                <a:latin typeface="Arial"/>
                <a:cs typeface="Arial"/>
              </a:rPr>
              <a:t>es el </a:t>
            </a:r>
            <a:r>
              <a:rPr lang="es-ES" spc="5" dirty="0">
                <a:latin typeface="Arial"/>
                <a:cs typeface="Arial"/>
              </a:rPr>
              <a:t>desarrollo </a:t>
            </a:r>
            <a:r>
              <a:rPr lang="es-ES" spc="80" dirty="0">
                <a:latin typeface="Arial"/>
                <a:cs typeface="Arial"/>
              </a:rPr>
              <a:t>de </a:t>
            </a:r>
            <a:r>
              <a:rPr lang="es-ES" spc="-5" dirty="0">
                <a:latin typeface="Arial"/>
                <a:cs typeface="Arial"/>
              </a:rPr>
              <a:t>una </a:t>
            </a:r>
            <a:r>
              <a:rPr lang="es-ES" spc="15" dirty="0">
                <a:latin typeface="Arial"/>
                <a:cs typeface="Arial"/>
              </a:rPr>
              <a:t>sencilla </a:t>
            </a:r>
            <a:r>
              <a:rPr lang="es-ES" spc="50" dirty="0" smtClean="0">
                <a:latin typeface="Arial"/>
                <a:cs typeface="Arial"/>
              </a:rPr>
              <a:t>aplicación </a:t>
            </a:r>
            <a:r>
              <a:rPr lang="es-ES" spc="50" dirty="0">
                <a:latin typeface="Arial"/>
                <a:cs typeface="Arial"/>
              </a:rPr>
              <a:t>que </a:t>
            </a:r>
            <a:r>
              <a:rPr lang="es-ES" spc="15" dirty="0">
                <a:latin typeface="Arial"/>
                <a:cs typeface="Arial"/>
              </a:rPr>
              <a:t>gestione </a:t>
            </a:r>
            <a:r>
              <a:rPr lang="es-ES" spc="-5" dirty="0">
                <a:latin typeface="Arial"/>
                <a:cs typeface="Arial"/>
              </a:rPr>
              <a:t>los </a:t>
            </a:r>
            <a:r>
              <a:rPr lang="es-ES" spc="30" dirty="0">
                <a:latin typeface="Arial"/>
                <a:cs typeface="Arial"/>
              </a:rPr>
              <a:t>datos </a:t>
            </a:r>
            <a:r>
              <a:rPr lang="es-ES" spc="80" dirty="0">
                <a:latin typeface="Arial"/>
                <a:cs typeface="Arial"/>
              </a:rPr>
              <a:t>de </a:t>
            </a:r>
            <a:r>
              <a:rPr lang="es-ES" spc="-5" dirty="0">
                <a:latin typeface="Arial"/>
                <a:cs typeface="Arial"/>
              </a:rPr>
              <a:t>un </a:t>
            </a:r>
            <a:r>
              <a:rPr lang="es-ES" spc="65" dirty="0">
                <a:latin typeface="Arial"/>
                <a:cs typeface="Arial"/>
              </a:rPr>
              <a:t>grupo </a:t>
            </a:r>
            <a:r>
              <a:rPr lang="es-ES" spc="80" dirty="0">
                <a:latin typeface="Arial"/>
                <a:cs typeface="Arial"/>
              </a:rPr>
              <a:t>de </a:t>
            </a:r>
            <a:r>
              <a:rPr lang="es-ES" spc="25" dirty="0" smtClean="0">
                <a:latin typeface="Arial"/>
                <a:cs typeface="Arial"/>
              </a:rPr>
              <a:t>proyectos. </a:t>
            </a:r>
            <a:r>
              <a:rPr lang="es-ES" spc="30" dirty="0" smtClean="0">
                <a:latin typeface="Arial"/>
                <a:cs typeface="Arial"/>
              </a:rPr>
              <a:t>Dicha </a:t>
            </a:r>
            <a:r>
              <a:rPr lang="es-ES" spc="50" dirty="0">
                <a:latin typeface="Arial"/>
                <a:cs typeface="Arial"/>
              </a:rPr>
              <a:t>aplicación </a:t>
            </a:r>
            <a:r>
              <a:rPr lang="es-ES" spc="80" dirty="0">
                <a:latin typeface="Arial"/>
                <a:cs typeface="Arial"/>
              </a:rPr>
              <a:t>debe </a:t>
            </a:r>
            <a:r>
              <a:rPr lang="es-ES" dirty="0">
                <a:latin typeface="Arial"/>
                <a:cs typeface="Arial"/>
              </a:rPr>
              <a:t>estar </a:t>
            </a:r>
            <a:r>
              <a:rPr lang="es-ES" spc="50" dirty="0">
                <a:latin typeface="Arial"/>
                <a:cs typeface="Arial"/>
              </a:rPr>
              <a:t>dotada </a:t>
            </a:r>
            <a:r>
              <a:rPr lang="es-ES" spc="80" dirty="0">
                <a:latin typeface="Arial"/>
                <a:cs typeface="Arial"/>
              </a:rPr>
              <a:t>de </a:t>
            </a:r>
            <a:r>
              <a:rPr lang="es-ES" spc="-5" dirty="0">
                <a:latin typeface="Arial"/>
                <a:cs typeface="Arial"/>
              </a:rPr>
              <a:t>una </a:t>
            </a:r>
            <a:r>
              <a:rPr lang="es-ES" dirty="0">
                <a:latin typeface="Arial"/>
                <a:cs typeface="Arial"/>
              </a:rPr>
              <a:t>interfaz </a:t>
            </a:r>
            <a:r>
              <a:rPr lang="es-ES" spc="50" dirty="0">
                <a:latin typeface="Arial"/>
                <a:cs typeface="Arial"/>
              </a:rPr>
              <a:t>gráfica  </a:t>
            </a:r>
            <a:r>
              <a:rPr lang="es-ES" spc="15" dirty="0">
                <a:latin typeface="Arial"/>
                <a:cs typeface="Arial"/>
              </a:rPr>
              <a:t>desarrollada </a:t>
            </a:r>
            <a:r>
              <a:rPr lang="es-ES" spc="-5" dirty="0">
                <a:latin typeface="Arial"/>
                <a:cs typeface="Arial"/>
              </a:rPr>
              <a:t>en Swing, </a:t>
            </a:r>
            <a:r>
              <a:rPr lang="es-ES" spc="80" dirty="0">
                <a:latin typeface="Arial"/>
                <a:cs typeface="Arial"/>
              </a:rPr>
              <a:t>de </a:t>
            </a:r>
            <a:r>
              <a:rPr lang="es-ES" spc="-5" dirty="0">
                <a:latin typeface="Arial"/>
                <a:cs typeface="Arial"/>
              </a:rPr>
              <a:t>manera </a:t>
            </a:r>
            <a:r>
              <a:rPr lang="es-ES" spc="50" dirty="0">
                <a:latin typeface="Arial"/>
                <a:cs typeface="Arial"/>
              </a:rPr>
              <a:t>que </a:t>
            </a:r>
            <a:r>
              <a:rPr lang="es-ES" spc="15" dirty="0">
                <a:latin typeface="Arial"/>
                <a:cs typeface="Arial"/>
              </a:rPr>
              <a:t>facilite </a:t>
            </a:r>
            <a:r>
              <a:rPr lang="es-ES" spc="-5" dirty="0">
                <a:latin typeface="Arial"/>
                <a:cs typeface="Arial"/>
              </a:rPr>
              <a:t>su manejo al  </a:t>
            </a:r>
            <a:r>
              <a:rPr lang="es-ES" spc="-5" dirty="0" smtClean="0">
                <a:latin typeface="Arial"/>
                <a:cs typeface="Arial"/>
              </a:rPr>
              <a:t>usuario.</a:t>
            </a:r>
          </a:p>
          <a:p>
            <a:pPr marR="5080" algn="just">
              <a:lnSpc>
                <a:spcPct val="110000"/>
              </a:lnSpc>
              <a:spcBef>
                <a:spcPts val="140"/>
              </a:spcBef>
              <a:spcAft>
                <a:spcPts val="1200"/>
              </a:spcAft>
              <a:buFont typeface="Wingdings" panose="05000000000000000000" pitchFamily="2" charset="2"/>
              <a:buChar char="§"/>
            </a:pPr>
            <a:r>
              <a:rPr lang="es-ES" spc="-60" dirty="0" smtClean="0">
                <a:latin typeface="Arial"/>
                <a:cs typeface="Arial"/>
              </a:rPr>
              <a:t>Se podrá utilizar el entorno de desarrollo que el alumno quiera.</a:t>
            </a:r>
            <a:endParaRPr lang="es-ES" dirty="0">
              <a:latin typeface="Arial"/>
              <a:cs typeface="Arial"/>
            </a:endParaRPr>
          </a:p>
        </p:txBody>
      </p:sp>
    </p:spTree>
    <p:extLst>
      <p:ext uri="{BB962C8B-B14F-4D97-AF65-F5344CB8AC3E}">
        <p14:creationId xmlns:p14="http://schemas.microsoft.com/office/powerpoint/2010/main" val="533223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Rectángulo"/>
          <p:cNvSpPr/>
          <p:nvPr/>
        </p:nvSpPr>
        <p:spPr>
          <a:xfrm>
            <a:off x="1440493" y="1787464"/>
            <a:ext cx="9532307" cy="4154984"/>
          </a:xfrm>
          <a:prstGeom prst="rect">
            <a:avLst/>
          </a:prstGeom>
        </p:spPr>
        <p:txBody>
          <a:bodyPr wrap="square">
            <a:spAutoFit/>
          </a:bodyPr>
          <a:lstStyle/>
          <a:p>
            <a:r>
              <a:rPr lang="es-ES" sz="1100" dirty="0">
                <a:solidFill>
                  <a:srgbClr val="3F7F5F"/>
                </a:solidFill>
                <a:latin typeface="Courier New" panose="02070309020205020404" pitchFamily="49" charset="0"/>
              </a:rPr>
              <a:t>		//</a:t>
            </a:r>
            <a:r>
              <a:rPr lang="es-ES" sz="1100" u="sng" dirty="0">
                <a:solidFill>
                  <a:srgbClr val="3F7F5F"/>
                </a:solidFill>
                <a:latin typeface="Courier New" panose="02070309020205020404" pitchFamily="49" charset="0"/>
              </a:rPr>
              <a:t>nuevo departamento</a:t>
            </a:r>
          </a:p>
          <a:p>
            <a:r>
              <a:rPr lang="pt-BR" sz="1100" dirty="0">
                <a:solidFill>
                  <a:srgbClr val="000000"/>
                </a:solidFill>
                <a:latin typeface="Courier New" panose="02070309020205020404" pitchFamily="49" charset="0"/>
              </a:rPr>
              <a:t>			Departamentos </a:t>
            </a:r>
            <a:r>
              <a:rPr lang="pt-BR" sz="1100" dirty="0" err="1">
                <a:solidFill>
                  <a:srgbClr val="6A3E3E"/>
                </a:solidFill>
                <a:latin typeface="Courier New" panose="02070309020205020404" pitchFamily="49" charset="0"/>
              </a:rPr>
              <a:t>dep</a:t>
            </a:r>
            <a:r>
              <a:rPr lang="pt-BR" sz="1100" dirty="0">
                <a:solidFill>
                  <a:srgbClr val="000000"/>
                </a:solidFill>
                <a:latin typeface="Courier New" panose="02070309020205020404" pitchFamily="49" charset="0"/>
              </a:rPr>
              <a:t> = (Departamentos)</a:t>
            </a:r>
            <a:r>
              <a:rPr lang="pt-BR" sz="1100" dirty="0" err="1">
                <a:solidFill>
                  <a:srgbClr val="6A3E3E"/>
                </a:solidFill>
                <a:latin typeface="Courier New" panose="02070309020205020404" pitchFamily="49" charset="0"/>
              </a:rPr>
              <a:t>session</a:t>
            </a:r>
            <a:r>
              <a:rPr lang="pt-BR" sz="1100" dirty="0" err="1">
                <a:solidFill>
                  <a:srgbClr val="000000"/>
                </a:solidFill>
                <a:latin typeface="Courier New" panose="02070309020205020404" pitchFamily="49" charset="0"/>
              </a:rPr>
              <a:t>.get</a:t>
            </a:r>
            <a:r>
              <a:rPr lang="pt-BR" sz="1100" dirty="0">
                <a:solidFill>
                  <a:srgbClr val="000000"/>
                </a:solidFill>
                <a:latin typeface="Courier New" panose="02070309020205020404" pitchFamily="49" charset="0"/>
              </a:rPr>
              <a:t>(</a:t>
            </a:r>
            <a:r>
              <a:rPr lang="pt-BR" sz="1100" dirty="0" err="1">
                <a:solidFill>
                  <a:srgbClr val="000000"/>
                </a:solidFill>
                <a:latin typeface="Courier New" panose="02070309020205020404" pitchFamily="49" charset="0"/>
              </a:rPr>
              <a:t>Departamentos.</a:t>
            </a:r>
            <a:r>
              <a:rPr lang="pt-BR" sz="1100" dirty="0" err="1">
                <a:solidFill>
                  <a:srgbClr val="7F0055"/>
                </a:solidFill>
                <a:latin typeface="Courier New" panose="02070309020205020404" pitchFamily="49" charset="0"/>
              </a:rPr>
              <a:t>class</a:t>
            </a:r>
            <a:r>
              <a:rPr lang="pt-BR" sz="1100" dirty="0" smtClean="0">
                <a:solidFill>
                  <a:srgbClr val="000000"/>
                </a:solidFill>
                <a:latin typeface="Courier New" panose="02070309020205020404" pitchFamily="49" charset="0"/>
              </a:rPr>
              <a:t>,(</a:t>
            </a:r>
            <a:r>
              <a:rPr lang="pt-BR" sz="1100" dirty="0">
                <a:solidFill>
                  <a:srgbClr val="7F0055"/>
                </a:solidFill>
                <a:latin typeface="Courier New" panose="02070309020205020404" pitchFamily="49" charset="0"/>
              </a:rPr>
              <a:t>byte</a:t>
            </a:r>
            <a:r>
              <a:rPr lang="pt-BR" sz="1100" dirty="0">
                <a:solidFill>
                  <a:srgbClr val="000000"/>
                </a:solidFill>
                <a:latin typeface="Courier New" panose="02070309020205020404" pitchFamily="49" charset="0"/>
              </a:rPr>
              <a:t>) 30);</a:t>
            </a:r>
          </a:p>
          <a:p>
            <a:r>
              <a:rPr lang="es-ES" sz="1100" dirty="0">
                <a:solidFill>
                  <a:srgbClr val="7F0055"/>
                </a:solidFill>
                <a:latin typeface="Courier New" panose="02070309020205020404" pitchFamily="49" charset="0"/>
              </a:rPr>
              <a:t>			</a:t>
            </a:r>
            <a:r>
              <a:rPr lang="es-ES" sz="1100" dirty="0" err="1">
                <a:solidFill>
                  <a:srgbClr val="7F0055"/>
                </a:solidFill>
                <a:latin typeface="Courier New" panose="02070309020205020404" pitchFamily="49" charset="0"/>
              </a:rPr>
              <a:t>if</a:t>
            </a:r>
            <a:r>
              <a:rPr lang="es-ES" sz="1100" dirty="0">
                <a:solidFill>
                  <a:srgbClr val="000000"/>
                </a:solidFill>
                <a:latin typeface="Courier New" panose="02070309020205020404" pitchFamily="49" charset="0"/>
              </a:rPr>
              <a:t>(</a:t>
            </a:r>
            <a:r>
              <a:rPr lang="es-ES" sz="1100" dirty="0" err="1">
                <a:solidFill>
                  <a:srgbClr val="6A3E3E"/>
                </a:solidFill>
                <a:latin typeface="Courier New" panose="02070309020205020404" pitchFamily="49" charset="0"/>
              </a:rPr>
              <a:t>dep</a:t>
            </a:r>
            <a:r>
              <a:rPr lang="es-ES" sz="1100" dirty="0">
                <a:solidFill>
                  <a:srgbClr val="000000"/>
                </a:solidFill>
                <a:latin typeface="Courier New" panose="02070309020205020404" pitchFamily="49" charset="0"/>
              </a:rPr>
              <a:t>==</a:t>
            </a:r>
            <a:r>
              <a:rPr lang="es-ES" sz="1100" dirty="0" err="1">
                <a:solidFill>
                  <a:srgbClr val="7F0055"/>
                </a:solidFill>
                <a:latin typeface="Courier New" panose="02070309020205020404" pitchFamily="49" charset="0"/>
              </a:rPr>
              <a:t>null</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.println</a:t>
            </a:r>
            <a:r>
              <a:rPr lang="es-ES" sz="1100" i="1" dirty="0">
                <a:solidFill>
                  <a:srgbClr val="000000"/>
                </a:solidFill>
                <a:latin typeface="Courier New" panose="02070309020205020404" pitchFamily="49" charset="0"/>
              </a:rPr>
              <a:t>(</a:t>
            </a:r>
            <a:r>
              <a:rPr lang="es-ES" sz="1100" i="1" dirty="0">
                <a:solidFill>
                  <a:srgbClr val="2A00FF"/>
                </a:solidFill>
                <a:latin typeface="Courier New" panose="02070309020205020404" pitchFamily="49" charset="0"/>
              </a:rPr>
              <a:t>"El departamento no existe"</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p>
          <a:p>
            <a:r>
              <a:rPr lang="es-ES" sz="1100" dirty="0">
                <a:solidFill>
                  <a:srgbClr val="7F0055"/>
                </a:solidFill>
                <a:latin typeface="Courier New" panose="02070309020205020404" pitchFamily="49" charset="0"/>
              </a:rPr>
              <a:t>			</a:t>
            </a:r>
            <a:r>
              <a:rPr lang="es-ES" sz="1100" dirty="0" err="1">
                <a:solidFill>
                  <a:srgbClr val="7F0055"/>
                </a:solidFill>
                <a:latin typeface="Courier New" panose="02070309020205020404" pitchFamily="49" charset="0"/>
              </a:rPr>
              <a:t>else</a:t>
            </a:r>
            <a:endParaRPr lang="es-ES" sz="1100" dirty="0">
              <a:solidFill>
                <a:srgbClr val="7F0055"/>
              </a:solidFill>
              <a:latin typeface="Courier New" panose="02070309020205020404" pitchFamily="49" charset="0"/>
            </a:endParaRPr>
          </a:p>
          <a:p>
            <a:r>
              <a:rPr lang="es-ES" sz="1100" dirty="0">
                <a:solidFill>
                  <a:srgbClr val="000000"/>
                </a:solidFill>
                <a:latin typeface="Courier New" panose="02070309020205020404" pitchFamily="49" charset="0"/>
              </a:rPr>
              <a:t>			{</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em</a:t>
            </a:r>
            <a:r>
              <a:rPr lang="es-ES" sz="1100" dirty="0" err="1">
                <a:solidFill>
                  <a:srgbClr val="000000"/>
                </a:solidFill>
                <a:latin typeface="Courier New" panose="02070309020205020404" pitchFamily="49" charset="0"/>
              </a:rPr>
              <a:t>.setDepartamentos</a:t>
            </a:r>
            <a:r>
              <a:rPr lang="es-ES" sz="1100" dirty="0">
                <a:solidFill>
                  <a:srgbClr val="000000"/>
                </a:solidFill>
                <a:latin typeface="Courier New" panose="02070309020205020404" pitchFamily="49" charset="0"/>
              </a:rPr>
              <a:t>(</a:t>
            </a:r>
            <a:r>
              <a:rPr lang="es-ES" sz="1100" dirty="0" err="1">
                <a:solidFill>
                  <a:srgbClr val="6A3E3E"/>
                </a:solidFill>
                <a:latin typeface="Courier New" panose="02070309020205020404" pitchFamily="49" charset="0"/>
              </a:rPr>
              <a:t>dep</a:t>
            </a:r>
            <a:r>
              <a:rPr lang="es-ES" sz="1100" dirty="0">
                <a:solidFill>
                  <a:srgbClr val="000000"/>
                </a:solidFill>
                <a:latin typeface="Courier New" panose="02070309020205020404" pitchFamily="49" charset="0"/>
              </a:rPr>
              <a:t>);</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session</a:t>
            </a:r>
            <a:r>
              <a:rPr lang="es-ES" sz="1100" dirty="0" err="1">
                <a:solidFill>
                  <a:srgbClr val="000000"/>
                </a:solidFill>
                <a:latin typeface="Courier New" panose="02070309020205020404" pitchFamily="49" charset="0"/>
              </a:rPr>
              <a:t>.update</a:t>
            </a:r>
            <a:r>
              <a:rPr lang="es-ES" sz="1100" dirty="0">
                <a:solidFill>
                  <a:srgbClr val="000000"/>
                </a:solidFill>
                <a:latin typeface="Courier New" panose="02070309020205020404" pitchFamily="49" charset="0"/>
              </a:rPr>
              <a:t>(</a:t>
            </a:r>
            <a:r>
              <a:rPr lang="es-ES" sz="1100" dirty="0" err="1">
                <a:solidFill>
                  <a:srgbClr val="6A3E3E"/>
                </a:solidFill>
                <a:latin typeface="Courier New" panose="02070309020205020404" pitchFamily="49" charset="0"/>
              </a:rPr>
              <a:t>em</a:t>
            </a:r>
            <a:r>
              <a:rPr lang="es-ES" sz="1100" dirty="0">
                <a:solidFill>
                  <a:srgbClr val="000000"/>
                </a:solidFill>
                <a:latin typeface="Courier New" panose="02070309020205020404" pitchFamily="49" charset="0"/>
              </a:rPr>
              <a:t>); </a:t>
            </a:r>
            <a:r>
              <a:rPr lang="es-ES" sz="1100" dirty="0">
                <a:solidFill>
                  <a:srgbClr val="3F7F5F"/>
                </a:solidFill>
                <a:latin typeface="Courier New" panose="02070309020205020404" pitchFamily="49" charset="0"/>
              </a:rPr>
              <a:t>//</a:t>
            </a:r>
            <a:r>
              <a:rPr lang="es-ES" sz="1100" u="sng" dirty="0">
                <a:solidFill>
                  <a:srgbClr val="3F7F5F"/>
                </a:solidFill>
                <a:latin typeface="Courier New" panose="02070309020205020404" pitchFamily="49" charset="0"/>
              </a:rPr>
              <a:t>modifica el objeto</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tx</a:t>
            </a:r>
            <a:r>
              <a:rPr lang="es-ES" sz="1100" dirty="0" err="1">
                <a:solidFill>
                  <a:srgbClr val="000000"/>
                </a:solidFill>
                <a:latin typeface="Courier New" panose="02070309020205020404" pitchFamily="49" charset="0"/>
              </a:rPr>
              <a:t>.commit</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.printf</a:t>
            </a:r>
            <a:r>
              <a:rPr lang="es-ES" sz="1100" i="1" dirty="0">
                <a:solidFill>
                  <a:srgbClr val="000000"/>
                </a:solidFill>
                <a:latin typeface="Courier New" panose="02070309020205020404" pitchFamily="49" charset="0"/>
              </a:rPr>
              <a:t>(</a:t>
            </a:r>
            <a:r>
              <a:rPr lang="es-ES" sz="1100" i="1" dirty="0">
                <a:solidFill>
                  <a:srgbClr val="2A00FF"/>
                </a:solidFill>
                <a:latin typeface="Courier New" panose="02070309020205020404" pitchFamily="49" charset="0"/>
              </a:rPr>
              <a:t>"Salario nuevo: %.2f%n"</a:t>
            </a:r>
            <a:r>
              <a:rPr lang="es-ES" sz="1100" i="1" dirty="0">
                <a:solidFill>
                  <a:srgbClr val="000000"/>
                </a:solidFill>
                <a:latin typeface="Courier New" panose="02070309020205020404" pitchFamily="49" charset="0"/>
              </a:rPr>
              <a:t>, </a:t>
            </a:r>
            <a:r>
              <a:rPr lang="es-ES" sz="1100" i="1" dirty="0" err="1">
                <a:solidFill>
                  <a:srgbClr val="6A3E3E"/>
                </a:solidFill>
                <a:latin typeface="Courier New" panose="02070309020205020404" pitchFamily="49" charset="0"/>
              </a:rPr>
              <a:t>em</a:t>
            </a:r>
            <a:r>
              <a:rPr lang="es-ES" sz="1100" i="1" dirty="0" err="1">
                <a:solidFill>
                  <a:srgbClr val="000000"/>
                </a:solidFill>
                <a:latin typeface="Courier New" panose="02070309020205020404" pitchFamily="49" charset="0"/>
              </a:rPr>
              <a:t>.getSalario</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.printf</a:t>
            </a:r>
            <a:r>
              <a:rPr lang="es-ES" sz="1100" i="1" dirty="0">
                <a:solidFill>
                  <a:srgbClr val="000000"/>
                </a:solidFill>
                <a:latin typeface="Courier New" panose="02070309020205020404" pitchFamily="49" charset="0"/>
              </a:rPr>
              <a:t>(</a:t>
            </a:r>
            <a:r>
              <a:rPr lang="es-ES" sz="1100" i="1" dirty="0">
                <a:solidFill>
                  <a:srgbClr val="2A00FF"/>
                </a:solidFill>
                <a:latin typeface="Courier New" panose="02070309020205020404" pitchFamily="49" charset="0"/>
              </a:rPr>
              <a:t>"Departamento nuevo: %</a:t>
            </a:r>
            <a:r>
              <a:rPr lang="es-ES" sz="1100" i="1" dirty="0" err="1">
                <a:solidFill>
                  <a:srgbClr val="2A00FF"/>
                </a:solidFill>
                <a:latin typeface="Courier New" panose="02070309020205020404" pitchFamily="49" charset="0"/>
              </a:rPr>
              <a:t>d%n</a:t>
            </a:r>
            <a:r>
              <a:rPr lang="es-ES" sz="1100" i="1" dirty="0" smtClean="0">
                <a:solidFill>
                  <a:srgbClr val="2A00FF"/>
                </a:solidFill>
                <a:latin typeface="Courier New" panose="02070309020205020404" pitchFamily="49" charset="0"/>
              </a:rPr>
              <a:t>"</a:t>
            </a:r>
            <a:r>
              <a:rPr lang="es-ES" sz="1100" i="1" dirty="0" smtClean="0">
                <a:solidFill>
                  <a:srgbClr val="000000"/>
                </a:solidFill>
                <a:latin typeface="Courier New" panose="02070309020205020404" pitchFamily="49" charset="0"/>
              </a:rPr>
              <a:t>, </a:t>
            </a:r>
            <a:r>
              <a:rPr lang="es-ES" sz="1100" i="1" dirty="0" err="1" smtClean="0">
                <a:solidFill>
                  <a:srgbClr val="6A3E3E"/>
                </a:solidFill>
                <a:latin typeface="Courier New" panose="02070309020205020404" pitchFamily="49" charset="0"/>
              </a:rPr>
              <a:t>em</a:t>
            </a:r>
            <a:r>
              <a:rPr lang="es-ES" sz="1100" i="1" dirty="0" err="1" smtClean="0">
                <a:solidFill>
                  <a:srgbClr val="000000"/>
                </a:solidFill>
                <a:latin typeface="Courier New" panose="02070309020205020404" pitchFamily="49" charset="0"/>
              </a:rPr>
              <a:t>.getDepartamentos</a:t>
            </a:r>
            <a:r>
              <a:rPr lang="es-ES" sz="1100" i="1" dirty="0">
                <a:solidFill>
                  <a:srgbClr val="000000"/>
                </a:solidFill>
                <a:latin typeface="Courier New" panose="02070309020205020404" pitchFamily="49" charset="0"/>
              </a:rPr>
              <a:t>().</a:t>
            </a:r>
            <a:r>
              <a:rPr lang="es-ES" sz="1100" i="1" dirty="0" err="1">
                <a:solidFill>
                  <a:srgbClr val="000000"/>
                </a:solidFill>
                <a:latin typeface="Courier New" panose="02070309020205020404" pitchFamily="49" charset="0"/>
              </a:rPr>
              <a:t>getDnombre</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p>
          <a:p>
            <a:r>
              <a:rPr lang="es-ES" sz="1100" dirty="0">
                <a:solidFill>
                  <a:srgbClr val="000000"/>
                </a:solidFill>
                <a:latin typeface="Courier New" panose="02070309020205020404" pitchFamily="49" charset="0"/>
              </a:rPr>
              <a:t>		}</a:t>
            </a:r>
            <a:r>
              <a:rPr lang="es-ES" sz="1100" dirty="0">
                <a:solidFill>
                  <a:srgbClr val="7F0055"/>
                </a:solidFill>
                <a:latin typeface="Courier New" panose="02070309020205020404" pitchFamily="49" charset="0"/>
              </a:rPr>
              <a:t>catch</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ObjectNotFoundException</a:t>
            </a:r>
            <a:r>
              <a:rPr lang="es-ES" sz="1100" dirty="0">
                <a:solidFill>
                  <a:srgbClr val="000000"/>
                </a:solidFill>
                <a:latin typeface="Courier New" panose="02070309020205020404" pitchFamily="49" charset="0"/>
              </a:rPr>
              <a:t> </a:t>
            </a:r>
            <a:r>
              <a:rPr lang="es-ES" sz="1100" dirty="0">
                <a:solidFill>
                  <a:srgbClr val="6A3E3E"/>
                </a:solidFill>
                <a:latin typeface="Courier New" panose="02070309020205020404" pitchFamily="49" charset="0"/>
              </a:rPr>
              <a:t>o</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.println</a:t>
            </a:r>
            <a:r>
              <a:rPr lang="es-ES" sz="1100" i="1" dirty="0">
                <a:solidFill>
                  <a:srgbClr val="000000"/>
                </a:solidFill>
                <a:latin typeface="Courier New" panose="02070309020205020404" pitchFamily="49" charset="0"/>
              </a:rPr>
              <a:t> (</a:t>
            </a:r>
            <a:r>
              <a:rPr lang="es-ES" sz="1100" i="1" dirty="0">
                <a:solidFill>
                  <a:srgbClr val="2A00FF"/>
                </a:solidFill>
                <a:latin typeface="Courier New" panose="02070309020205020404" pitchFamily="49" charset="0"/>
              </a:rPr>
              <a:t>"NO EXISTE EL EMPLEADO"</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a:solidFill>
                  <a:srgbClr val="7F0055"/>
                </a:solidFill>
                <a:latin typeface="Courier New" panose="02070309020205020404" pitchFamily="49" charset="0"/>
              </a:rPr>
              <a:t>catch</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ConstraintViolationException</a:t>
            </a:r>
            <a:r>
              <a:rPr lang="es-ES" sz="1100" dirty="0">
                <a:solidFill>
                  <a:srgbClr val="000000"/>
                </a:solidFill>
                <a:latin typeface="Courier New" panose="02070309020205020404" pitchFamily="49" charset="0"/>
              </a:rPr>
              <a:t> </a:t>
            </a:r>
            <a:r>
              <a:rPr lang="es-ES" sz="1100" dirty="0">
                <a:solidFill>
                  <a:srgbClr val="6A3E3E"/>
                </a:solidFill>
                <a:latin typeface="Courier New" panose="02070309020205020404" pitchFamily="49" charset="0"/>
              </a:rPr>
              <a:t>c</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.println</a:t>
            </a:r>
            <a:r>
              <a:rPr lang="es-ES" sz="1100" i="1" dirty="0">
                <a:solidFill>
                  <a:srgbClr val="000000"/>
                </a:solidFill>
                <a:latin typeface="Courier New" panose="02070309020205020404" pitchFamily="49" charset="0"/>
              </a:rPr>
              <a:t> (</a:t>
            </a:r>
            <a:r>
              <a:rPr lang="es-ES" sz="1100" i="1" dirty="0">
                <a:solidFill>
                  <a:srgbClr val="2A00FF"/>
                </a:solidFill>
                <a:latin typeface="Courier New" panose="02070309020205020404" pitchFamily="49" charset="0"/>
              </a:rPr>
              <a:t>"NO SE PUEDE ASIGNAR UN DEPARTAMENTO QUE NO EXISTE"</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a:solidFill>
                  <a:srgbClr val="7F0055"/>
                </a:solidFill>
                <a:latin typeface="Courier New" panose="02070309020205020404" pitchFamily="49" charset="0"/>
              </a:rPr>
              <a:t>catch</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Exception</a:t>
            </a:r>
            <a:r>
              <a:rPr lang="es-ES" sz="1100" dirty="0">
                <a:solidFill>
                  <a:srgbClr val="000000"/>
                </a:solidFill>
                <a:latin typeface="Courier New" panose="02070309020205020404" pitchFamily="49" charset="0"/>
              </a:rPr>
              <a:t> </a:t>
            </a:r>
            <a:r>
              <a:rPr lang="es-ES" sz="1100" dirty="0">
                <a:solidFill>
                  <a:srgbClr val="6A3E3E"/>
                </a:solidFill>
                <a:latin typeface="Courier New" panose="02070309020205020404" pitchFamily="49" charset="0"/>
              </a:rPr>
              <a:t>e</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.println</a:t>
            </a:r>
            <a:r>
              <a:rPr lang="es-ES" sz="1100" i="1" dirty="0">
                <a:solidFill>
                  <a:srgbClr val="000000"/>
                </a:solidFill>
                <a:latin typeface="Courier New" panose="02070309020205020404" pitchFamily="49" charset="0"/>
              </a:rPr>
              <a:t> (</a:t>
            </a:r>
            <a:r>
              <a:rPr lang="es-ES" sz="1100" i="1" dirty="0">
                <a:solidFill>
                  <a:srgbClr val="2A00FF"/>
                </a:solidFill>
                <a:latin typeface="Courier New" panose="02070309020205020404" pitchFamily="49" charset="0"/>
              </a:rPr>
              <a:t>"ERROR NO CONTROLADO"</a:t>
            </a:r>
            <a:r>
              <a:rPr lang="es-ES" sz="1100" i="1" dirty="0">
                <a:solidFill>
                  <a:srgbClr val="000000"/>
                </a:solidFill>
                <a:latin typeface="Courier New" panose="02070309020205020404" pitchFamily="49" charset="0"/>
              </a:rPr>
              <a:t>);</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e</a:t>
            </a:r>
            <a:r>
              <a:rPr lang="es-ES" sz="1100" dirty="0" err="1">
                <a:solidFill>
                  <a:srgbClr val="000000"/>
                </a:solidFill>
                <a:latin typeface="Courier New" panose="02070309020205020404" pitchFamily="49" charset="0"/>
              </a:rPr>
              <a:t>.printStackTrace</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p>
          <a:p>
            <a:r>
              <a:rPr lang="es-ES" sz="1100" dirty="0">
                <a:solidFill>
                  <a:srgbClr val="000000"/>
                </a:solidFill>
                <a:latin typeface="Courier New" panose="02070309020205020404" pitchFamily="49" charset="0"/>
              </a:rPr>
              <a:t>	}</a:t>
            </a:r>
          </a:p>
          <a:p>
            <a:r>
              <a:rPr lang="es-ES" sz="1100" dirty="0">
                <a:solidFill>
                  <a:srgbClr val="000000"/>
                </a:solidFill>
                <a:latin typeface="Courier New" panose="02070309020205020404" pitchFamily="49" charset="0"/>
              </a:rPr>
              <a:t>}</a:t>
            </a:r>
            <a:endParaRPr lang="es-ES" sz="1100" dirty="0"/>
          </a:p>
        </p:txBody>
      </p:sp>
      <p:sp>
        <p:nvSpPr>
          <p:cNvPr id="6" name="Título 1"/>
          <p:cNvSpPr>
            <a:spLocks noGrp="1"/>
          </p:cNvSpPr>
          <p:nvPr>
            <p:ph type="title"/>
          </p:nvPr>
        </p:nvSpPr>
        <p:spPr>
          <a:xfrm>
            <a:off x="1097280" y="286603"/>
            <a:ext cx="10058400" cy="1450757"/>
          </a:xfrm>
        </p:spPr>
        <p:txBody>
          <a:bodyPr/>
          <a:lstStyle/>
          <a:p>
            <a:pPr algn="ctr"/>
            <a:r>
              <a:rPr lang="es-ES_tradnl" dirty="0" smtClean="0"/>
              <a:t>Modificación de objetos</a:t>
            </a:r>
            <a:br>
              <a:rPr lang="es-ES_tradnl" dirty="0" smtClean="0"/>
            </a:br>
            <a:r>
              <a:rPr lang="es-ES_tradnl" sz="4000" dirty="0" smtClean="0"/>
              <a:t>- Ejemplo </a:t>
            </a:r>
            <a:r>
              <a:rPr lang="es-ES_tradnl" sz="4000" dirty="0"/>
              <a:t>de </a:t>
            </a:r>
            <a:r>
              <a:rPr lang="es-ES_tradnl" sz="4000" dirty="0" smtClean="0"/>
              <a:t>programa -</a:t>
            </a:r>
            <a:endParaRPr lang="es-ES" sz="4000" dirty="0"/>
          </a:p>
        </p:txBody>
      </p:sp>
    </p:spTree>
    <p:extLst>
      <p:ext uri="{BB962C8B-B14F-4D97-AF65-F5344CB8AC3E}">
        <p14:creationId xmlns:p14="http://schemas.microsoft.com/office/powerpoint/2010/main" val="2187506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2943" y="249026"/>
            <a:ext cx="11749413" cy="1450757"/>
          </a:xfrm>
        </p:spPr>
        <p:txBody>
          <a:bodyPr>
            <a:normAutofit/>
          </a:bodyPr>
          <a:lstStyle/>
          <a:p>
            <a:pPr marL="12700" algn="ctr">
              <a:spcBef>
                <a:spcPts val="100"/>
              </a:spcBef>
            </a:pPr>
            <a:r>
              <a:rPr lang="es-ES" kern="0" spc="-60" dirty="0"/>
              <a:t>Sesiones </a:t>
            </a:r>
            <a:r>
              <a:rPr lang="es-ES" kern="0" dirty="0"/>
              <a:t>y</a:t>
            </a:r>
            <a:r>
              <a:rPr lang="es-ES" kern="0" spc="-20" dirty="0"/>
              <a:t> </a:t>
            </a:r>
            <a:r>
              <a:rPr lang="es-ES" kern="0" spc="60" dirty="0"/>
              <a:t>objetos </a:t>
            </a:r>
            <a:r>
              <a:rPr lang="es-ES" kern="0" spc="40" dirty="0"/>
              <a:t>Hibernate</a:t>
            </a:r>
            <a:r>
              <a:rPr lang="es-ES" sz="5300" kern="0" spc="40" dirty="0"/>
              <a:t/>
            </a:r>
            <a:br>
              <a:rPr lang="es-ES" sz="5300" kern="0" spc="40" dirty="0"/>
            </a:br>
            <a:r>
              <a:rPr lang="es-ES" sz="4000" spc="-95" dirty="0"/>
              <a:t>- Operaciones </a:t>
            </a:r>
            <a:r>
              <a:rPr lang="es-ES" sz="4000" spc="-95" dirty="0" smtClean="0"/>
              <a:t>con el objeto </a:t>
            </a:r>
            <a:r>
              <a:rPr lang="es-ES" sz="4000" spc="-95" dirty="0" err="1" smtClean="0"/>
              <a:t>Session</a:t>
            </a:r>
            <a:r>
              <a:rPr lang="es-ES" sz="4000" spc="-95" dirty="0" smtClean="0"/>
              <a:t>. Borrado </a:t>
            </a:r>
            <a:r>
              <a:rPr lang="es-ES" sz="4000" spc="-95" dirty="0"/>
              <a:t>de objetos</a:t>
            </a:r>
            <a:r>
              <a:rPr lang="es-ES" sz="4000" kern="0" spc="-5" dirty="0"/>
              <a:t> -</a:t>
            </a:r>
            <a:endParaRPr lang="es-ES" sz="4000" kern="0" dirty="0"/>
          </a:p>
        </p:txBody>
      </p:sp>
      <p:graphicFrame>
        <p:nvGraphicFramePr>
          <p:cNvPr id="6" name="2 Tabla"/>
          <p:cNvGraphicFramePr>
            <a:graphicFrameLocks noGrp="1"/>
          </p:cNvGraphicFramePr>
          <p:nvPr>
            <p:extLst>
              <p:ext uri="{D42A27DB-BD31-4B8C-83A1-F6EECF244321}">
                <p14:modId xmlns:p14="http://schemas.microsoft.com/office/powerpoint/2010/main" val="33356960"/>
              </p:ext>
            </p:extLst>
          </p:nvPr>
        </p:nvGraphicFramePr>
        <p:xfrm>
          <a:off x="989554" y="2068496"/>
          <a:ext cx="10321449" cy="3422439"/>
        </p:xfrm>
        <a:graphic>
          <a:graphicData uri="http://schemas.openxmlformats.org/drawingml/2006/table">
            <a:tbl>
              <a:tblPr firstRow="1" bandRow="1">
                <a:tableStyleId>{5C22544A-7EE6-4342-B048-85BDC9FD1C3A}</a:tableStyleId>
              </a:tblPr>
              <a:tblGrid>
                <a:gridCol w="3896176">
                  <a:extLst>
                    <a:ext uri="{9D8B030D-6E8A-4147-A177-3AD203B41FA5}">
                      <a16:colId xmlns:a16="http://schemas.microsoft.com/office/drawing/2014/main" val="20000"/>
                    </a:ext>
                  </a:extLst>
                </a:gridCol>
                <a:gridCol w="6425273">
                  <a:extLst>
                    <a:ext uri="{9D8B030D-6E8A-4147-A177-3AD203B41FA5}">
                      <a16:colId xmlns:a16="http://schemas.microsoft.com/office/drawing/2014/main" val="20001"/>
                    </a:ext>
                  </a:extLst>
                </a:gridCol>
              </a:tblGrid>
              <a:tr h="316495">
                <a:tc>
                  <a:txBody>
                    <a:bodyPr/>
                    <a:lstStyle/>
                    <a:p>
                      <a:pPr marL="0"/>
                      <a:r>
                        <a:rPr lang="es-ES_tradnl" sz="2000" b="1" baseline="0" dirty="0" smtClean="0">
                          <a:solidFill>
                            <a:schemeClr val="tx1"/>
                          </a:solidFill>
                          <a:latin typeface="+mn-lt"/>
                          <a:ea typeface="+mn-ea"/>
                          <a:cs typeface="+mn-cs"/>
                        </a:rPr>
                        <a:t>MÉTODO</a:t>
                      </a:r>
                      <a:endParaRPr lang="es-ES" sz="2000" b="1" baseline="0" dirty="0" smtClean="0">
                        <a:solidFill>
                          <a:schemeClr val="tx1"/>
                        </a:solidFill>
                        <a:latin typeface="+mn-lt"/>
                        <a:ea typeface="+mn-ea"/>
                        <a:cs typeface="+mn-cs"/>
                      </a:endParaRPr>
                    </a:p>
                  </a:txBody>
                  <a:tcPr>
                    <a:noFill/>
                  </a:tcPr>
                </a:tc>
                <a:tc>
                  <a:txBody>
                    <a:bodyPr/>
                    <a:lstStyle/>
                    <a:p>
                      <a:pPr marL="0"/>
                      <a:r>
                        <a:rPr lang="es-ES_tradnl" sz="2000" b="1" baseline="0" dirty="0" smtClean="0">
                          <a:solidFill>
                            <a:schemeClr val="tx1"/>
                          </a:solidFill>
                          <a:latin typeface="+mn-lt"/>
                          <a:ea typeface="+mn-ea"/>
                          <a:cs typeface="+mn-cs"/>
                        </a:rPr>
                        <a:t>DESCRIPCIÓN</a:t>
                      </a:r>
                      <a:endParaRPr lang="es-ES" sz="2000" b="1" baseline="0" dirty="0" smtClean="0">
                        <a:solidFill>
                          <a:schemeClr val="tx1"/>
                        </a:solidFill>
                        <a:latin typeface="+mn-lt"/>
                        <a:ea typeface="+mn-ea"/>
                        <a:cs typeface="+mn-cs"/>
                      </a:endParaRPr>
                    </a:p>
                  </a:txBody>
                  <a:tcPr>
                    <a:noFill/>
                  </a:tcPr>
                </a:tc>
                <a:extLst>
                  <a:ext uri="{0D108BD9-81ED-4DB2-BD59-A6C34878D82A}">
                    <a16:rowId xmlns:a16="http://schemas.microsoft.com/office/drawing/2014/main" val="10000"/>
                  </a:ext>
                </a:extLst>
              </a:tr>
              <a:tr h="1014519">
                <a:tc>
                  <a:txBody>
                    <a:bodyPr/>
                    <a:lstStyle/>
                    <a:p>
                      <a:pPr marL="0" algn="l" defTabSz="914400" rtl="0" eaLnBrk="1" latinLnBrk="0" hangingPunct="1"/>
                      <a:r>
                        <a:rPr lang="es-ES_tradnl" sz="2000" b="1" kern="1200" dirty="0" err="1" smtClean="0">
                          <a:solidFill>
                            <a:schemeClr val="accent1">
                              <a:alpha val="30000"/>
                            </a:schemeClr>
                          </a:solidFill>
                          <a:latin typeface="+mn-lt"/>
                          <a:ea typeface="+mn-ea"/>
                          <a:cs typeface="+mn-cs"/>
                        </a:rPr>
                        <a:t>Serializable</a:t>
                      </a:r>
                      <a:r>
                        <a:rPr lang="es-ES_tradnl" sz="2000" b="1" kern="1200" dirty="0" smtClean="0">
                          <a:solidFill>
                            <a:schemeClr val="accent1">
                              <a:alpha val="30000"/>
                            </a:schemeClr>
                          </a:solidFill>
                          <a:latin typeface="+mn-lt"/>
                          <a:ea typeface="+mn-ea"/>
                          <a:cs typeface="+mn-cs"/>
                        </a:rPr>
                        <a:t> </a:t>
                      </a:r>
                      <a:r>
                        <a:rPr lang="es-ES_tradnl" sz="2000" b="1" kern="1200" dirty="0" err="1" smtClean="0">
                          <a:solidFill>
                            <a:schemeClr val="accent1">
                              <a:alpha val="30000"/>
                            </a:schemeClr>
                          </a:solidFill>
                          <a:latin typeface="+mn-lt"/>
                          <a:ea typeface="+mn-ea"/>
                          <a:cs typeface="+mn-cs"/>
                        </a:rPr>
                        <a:t>save</a:t>
                      </a:r>
                      <a:r>
                        <a:rPr lang="es-ES_tradnl" sz="2000" b="1" kern="1200" dirty="0" smtClean="0">
                          <a:solidFill>
                            <a:schemeClr val="accent1">
                              <a:alpha val="30000"/>
                            </a:schemeClr>
                          </a:solidFill>
                          <a:latin typeface="+mn-lt"/>
                          <a:ea typeface="+mn-ea"/>
                          <a:cs typeface="+mn-cs"/>
                        </a:rPr>
                        <a:t> (Object </a:t>
                      </a:r>
                      <a:r>
                        <a:rPr lang="es-ES_tradnl" sz="2000" b="1" kern="1200" dirty="0" err="1" smtClean="0">
                          <a:solidFill>
                            <a:schemeClr val="accent1">
                              <a:alpha val="30000"/>
                            </a:schemeClr>
                          </a:solidFill>
                          <a:latin typeface="+mn-lt"/>
                          <a:ea typeface="+mn-ea"/>
                          <a:cs typeface="+mn-cs"/>
                        </a:rPr>
                        <a:t>obj</a:t>
                      </a:r>
                      <a:r>
                        <a:rPr lang="es-ES_tradnl" sz="2000" b="1" kern="1200" dirty="0" smtClean="0">
                          <a:solidFill>
                            <a:schemeClr val="accent1">
                              <a:alpha val="30000"/>
                            </a:schemeClr>
                          </a:solidFill>
                          <a:latin typeface="+mn-lt"/>
                          <a:ea typeface="+mn-ea"/>
                          <a:cs typeface="+mn-cs"/>
                        </a:rPr>
                        <a:t>)</a:t>
                      </a:r>
                      <a:endParaRPr lang="es-ES" sz="2000" b="1" kern="1200" dirty="0">
                        <a:solidFill>
                          <a:schemeClr val="accent1">
                            <a:alpha val="30000"/>
                          </a:schemeClr>
                        </a:solidFill>
                        <a:latin typeface="+mn-lt"/>
                        <a:ea typeface="+mn-ea"/>
                        <a:cs typeface="+mn-cs"/>
                      </a:endParaRPr>
                    </a:p>
                  </a:txBody>
                  <a:tcPr>
                    <a:noFill/>
                  </a:tcPr>
                </a:tc>
                <a:tc>
                  <a:txBody>
                    <a:bodyPr/>
                    <a:lstStyle/>
                    <a:p>
                      <a:pPr marL="0" algn="just" defTabSz="914400" rtl="0" eaLnBrk="1" latinLnBrk="0" hangingPunct="1"/>
                      <a:r>
                        <a:rPr lang="es-ES_tradnl" sz="2000" kern="1200" dirty="0" smtClean="0">
                          <a:solidFill>
                            <a:schemeClr val="tx1">
                              <a:alpha val="30000"/>
                            </a:schemeClr>
                          </a:solidFill>
                          <a:latin typeface="+mn-lt"/>
                          <a:ea typeface="+mn-ea"/>
                          <a:cs typeface="+mn-cs"/>
                        </a:rPr>
                        <a:t>Guarda el objeto que se pasa como argumento en la base de datos. Hace que la instancia transitoria del objeto sea persistente.</a:t>
                      </a:r>
                      <a:endParaRPr lang="es-ES" sz="2000" kern="1200" dirty="0">
                        <a:solidFill>
                          <a:schemeClr val="tx1">
                            <a:alpha val="30000"/>
                          </a:schemeClr>
                        </a:solidFill>
                        <a:latin typeface="+mn-lt"/>
                        <a:ea typeface="+mn-ea"/>
                        <a:cs typeface="+mn-cs"/>
                      </a:endParaRPr>
                    </a:p>
                  </a:txBody>
                  <a:tcPr>
                    <a:noFill/>
                  </a:tcPr>
                </a:tc>
                <a:extLst>
                  <a:ext uri="{0D108BD9-81ED-4DB2-BD59-A6C34878D82A}">
                    <a16:rowId xmlns:a16="http://schemas.microsoft.com/office/drawing/2014/main" val="10001"/>
                  </a:ext>
                </a:extLst>
              </a:tr>
              <a:tr h="780399">
                <a:tc>
                  <a:txBody>
                    <a:bodyPr/>
                    <a:lstStyle/>
                    <a:p>
                      <a:pPr marL="0"/>
                      <a:r>
                        <a:rPr lang="es-ES_tradnl" sz="2000" b="1" dirty="0" smtClean="0">
                          <a:solidFill>
                            <a:schemeClr val="accent1">
                              <a:alpha val="30000"/>
                            </a:schemeClr>
                          </a:solidFill>
                          <a:latin typeface="+mn-lt"/>
                          <a:ea typeface="+mn-ea"/>
                          <a:cs typeface="+mn-cs"/>
                        </a:rPr>
                        <a:t>Void update (Object objeto)</a:t>
                      </a:r>
                      <a:endParaRPr lang="es-ES" sz="2000" b="1" dirty="0" smtClean="0">
                        <a:solidFill>
                          <a:schemeClr val="accent1">
                            <a:alpha val="30000"/>
                          </a:schemeClr>
                        </a:solidFill>
                        <a:latin typeface="+mn-lt"/>
                        <a:ea typeface="+mn-ea"/>
                        <a:cs typeface="+mn-cs"/>
                      </a:endParaRPr>
                    </a:p>
                  </a:txBody>
                  <a:tcPr>
                    <a:solidFill>
                      <a:schemeClr val="bg1"/>
                    </a:solidFill>
                  </a:tcPr>
                </a:tc>
                <a:tc>
                  <a:txBody>
                    <a:bodyPr/>
                    <a:lstStyle/>
                    <a:p>
                      <a:pPr algn="just"/>
                      <a:r>
                        <a:rPr lang="es-ES_tradnl" sz="2000" dirty="0" smtClean="0">
                          <a:solidFill>
                            <a:schemeClr val="tx1">
                              <a:alpha val="30000"/>
                            </a:schemeClr>
                          </a:solidFill>
                        </a:rPr>
                        <a:t>Actualiza en la base de datos el objeto que se pasa como</a:t>
                      </a:r>
                      <a:r>
                        <a:rPr lang="es-ES_tradnl" sz="2000" baseline="0" dirty="0" smtClean="0">
                          <a:solidFill>
                            <a:schemeClr val="tx1">
                              <a:alpha val="30000"/>
                            </a:schemeClr>
                          </a:solidFill>
                        </a:rPr>
                        <a:t> argumento. El objeto a modificar debe ser cargado con el método </a:t>
                      </a:r>
                      <a:r>
                        <a:rPr lang="es-ES_tradnl" sz="2000" b="1" baseline="0" dirty="0" smtClean="0">
                          <a:solidFill>
                            <a:schemeClr val="tx1">
                              <a:alpha val="30000"/>
                            </a:schemeClr>
                          </a:solidFill>
                        </a:rPr>
                        <a:t>load()</a:t>
                      </a:r>
                      <a:r>
                        <a:rPr lang="es-ES_tradnl" sz="2000" baseline="0" dirty="0" smtClean="0">
                          <a:solidFill>
                            <a:schemeClr val="tx1">
                              <a:alpha val="30000"/>
                            </a:schemeClr>
                          </a:solidFill>
                        </a:rPr>
                        <a:t> o </a:t>
                      </a:r>
                      <a:r>
                        <a:rPr lang="es-ES_tradnl" sz="2000" b="1" baseline="0" dirty="0" smtClean="0">
                          <a:solidFill>
                            <a:schemeClr val="tx1">
                              <a:alpha val="30000"/>
                            </a:schemeClr>
                          </a:solidFill>
                        </a:rPr>
                        <a:t>get()</a:t>
                      </a:r>
                      <a:endParaRPr lang="es-ES" sz="2000" b="1" dirty="0">
                        <a:solidFill>
                          <a:schemeClr val="tx1">
                            <a:alpha val="30000"/>
                          </a:schemeClr>
                        </a:solidFill>
                      </a:endParaRPr>
                    </a:p>
                  </a:txBody>
                  <a:tcPr>
                    <a:solidFill>
                      <a:schemeClr val="bg1"/>
                    </a:solidFill>
                  </a:tcPr>
                </a:tc>
                <a:extLst>
                  <a:ext uri="{0D108BD9-81ED-4DB2-BD59-A6C34878D82A}">
                    <a16:rowId xmlns:a16="http://schemas.microsoft.com/office/drawing/2014/main" val="10002"/>
                  </a:ext>
                </a:extLst>
              </a:tr>
              <a:tr h="780399">
                <a:tc>
                  <a:txBody>
                    <a:bodyPr/>
                    <a:lstStyle/>
                    <a:p>
                      <a:pPr marL="0" algn="l" defTabSz="914400" rtl="0" eaLnBrk="1" latinLnBrk="0" hangingPunct="1"/>
                      <a:r>
                        <a:rPr lang="es-ES_tradnl" sz="2000" b="1" kern="1200" dirty="0" smtClean="0">
                          <a:solidFill>
                            <a:schemeClr val="accent1">
                              <a:lumMod val="60000"/>
                              <a:lumOff val="40000"/>
                            </a:schemeClr>
                          </a:solidFill>
                          <a:latin typeface="+mn-lt"/>
                          <a:ea typeface="+mn-ea"/>
                          <a:cs typeface="+mn-cs"/>
                        </a:rPr>
                        <a:t>Void delete (Object objeto)</a:t>
                      </a:r>
                      <a:endParaRPr lang="es-ES" sz="2000" b="1" kern="1200" dirty="0" smtClean="0">
                        <a:solidFill>
                          <a:schemeClr val="accent1">
                            <a:lumMod val="60000"/>
                            <a:lumOff val="40000"/>
                          </a:schemeClr>
                        </a:solidFill>
                        <a:latin typeface="+mn-lt"/>
                        <a:ea typeface="+mn-ea"/>
                        <a:cs typeface="+mn-cs"/>
                      </a:endParaRPr>
                    </a:p>
                  </a:txBody>
                  <a:tcPr>
                    <a:solidFill>
                      <a:schemeClr val="bg1"/>
                    </a:solidFill>
                  </a:tcPr>
                </a:tc>
                <a:tc>
                  <a:txBody>
                    <a:bodyPr/>
                    <a:lstStyle/>
                    <a:p>
                      <a:pPr marL="0" algn="just" defTabSz="914400" rtl="0" eaLnBrk="1" latinLnBrk="0" hangingPunct="1"/>
                      <a:r>
                        <a:rPr lang="es-ES_tradnl" sz="2000" kern="1200" dirty="0" smtClean="0">
                          <a:solidFill>
                            <a:schemeClr val="dk1"/>
                          </a:solidFill>
                          <a:latin typeface="+mn-lt"/>
                          <a:ea typeface="+mn-ea"/>
                          <a:cs typeface="+mn-cs"/>
                        </a:rPr>
                        <a:t>Elimina de la base de datos el objeto que e pasa como argumento. El objeto a eliminar debe ser cargado con el método load() o get()</a:t>
                      </a:r>
                      <a:endParaRPr lang="es-ES" sz="200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4101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pc="-95" dirty="0"/>
              <a:t>Borrado</a:t>
            </a:r>
            <a:r>
              <a:rPr lang="es-ES_tradnl" dirty="0" smtClean="0"/>
              <a:t> de objetos</a:t>
            </a:r>
            <a:br>
              <a:rPr lang="es-ES_tradnl" dirty="0" smtClean="0"/>
            </a:br>
            <a:r>
              <a:rPr lang="es-ES_tradnl" sz="4000" dirty="0" smtClean="0"/>
              <a:t>- Código -</a:t>
            </a:r>
            <a:endParaRPr lang="es-ES" sz="4000" dirty="0"/>
          </a:p>
        </p:txBody>
      </p:sp>
      <p:sp>
        <p:nvSpPr>
          <p:cNvPr id="3" name="Marcador de contenido 2"/>
          <p:cNvSpPr>
            <a:spLocks noGrp="1"/>
          </p:cNvSpPr>
          <p:nvPr>
            <p:ph idx="1"/>
          </p:nvPr>
        </p:nvSpPr>
        <p:spPr>
          <a:xfrm>
            <a:off x="2587876" y="4182727"/>
            <a:ext cx="7721043" cy="1561346"/>
          </a:xfrm>
        </p:spPr>
        <p:txBody>
          <a:bodyPr>
            <a:normAutofit/>
          </a:bodyPr>
          <a:lstStyle/>
          <a:p>
            <a:pPr>
              <a:spcBef>
                <a:spcPts val="40"/>
              </a:spcBef>
            </a:pPr>
            <a:r>
              <a:rPr lang="es-ES_tradnl" sz="1600" dirty="0">
                <a:solidFill>
                  <a:srgbClr val="931A68"/>
                </a:solidFill>
                <a:latin typeface="Courier New"/>
                <a:cs typeface="Courier New"/>
              </a:rPr>
              <a:t>// Borrar el empleado cuyo nº de empleado es 7369</a:t>
            </a:r>
          </a:p>
          <a:p>
            <a:pPr>
              <a:spcBef>
                <a:spcPts val="40"/>
              </a:spcBef>
            </a:pPr>
            <a:endParaRPr lang="es-ES_tradnl" sz="1600" dirty="0">
              <a:solidFill>
                <a:srgbClr val="931A68"/>
              </a:solidFill>
              <a:latin typeface="Courier New"/>
              <a:cs typeface="Courier New"/>
            </a:endParaRPr>
          </a:p>
          <a:p>
            <a:pPr>
              <a:spcBef>
                <a:spcPts val="40"/>
              </a:spcBef>
            </a:pPr>
            <a:r>
              <a:rPr lang="es-ES_tradnl" sz="1600" dirty="0">
                <a:solidFill>
                  <a:srgbClr val="931A68"/>
                </a:solidFill>
                <a:latin typeface="Courier New"/>
                <a:cs typeface="Courier New"/>
              </a:rPr>
              <a:t>Empleados </a:t>
            </a:r>
            <a:r>
              <a:rPr lang="es-ES_tradnl" sz="1600" dirty="0" err="1">
                <a:solidFill>
                  <a:srgbClr val="931A68"/>
                </a:solidFill>
                <a:latin typeface="Courier New"/>
                <a:cs typeface="Courier New"/>
              </a:rPr>
              <a:t>em</a:t>
            </a:r>
            <a:r>
              <a:rPr lang="es-ES_tradnl" sz="1600" dirty="0">
                <a:solidFill>
                  <a:srgbClr val="931A68"/>
                </a:solidFill>
                <a:latin typeface="Courier New"/>
                <a:cs typeface="Courier New"/>
              </a:rPr>
              <a:t> = new Empleados();</a:t>
            </a:r>
          </a:p>
          <a:p>
            <a:pPr>
              <a:spcBef>
                <a:spcPts val="40"/>
              </a:spcBef>
            </a:pPr>
            <a:r>
              <a:rPr lang="es-ES_tradnl" sz="1600" dirty="0" err="1">
                <a:solidFill>
                  <a:srgbClr val="931A68"/>
                </a:solidFill>
                <a:latin typeface="Courier New"/>
                <a:cs typeface="Courier New"/>
              </a:rPr>
              <a:t>em</a:t>
            </a:r>
            <a:r>
              <a:rPr lang="es-ES_tradnl" sz="1600" dirty="0">
                <a:solidFill>
                  <a:srgbClr val="931A68"/>
                </a:solidFill>
                <a:latin typeface="Courier New"/>
                <a:cs typeface="Courier New"/>
              </a:rPr>
              <a:t> = (Empleados) </a:t>
            </a:r>
            <a:r>
              <a:rPr lang="es-ES_tradnl" sz="1600" dirty="0" err="1">
                <a:solidFill>
                  <a:srgbClr val="931A68"/>
                </a:solidFill>
                <a:latin typeface="Courier New"/>
                <a:cs typeface="Courier New"/>
              </a:rPr>
              <a:t>session.load</a:t>
            </a:r>
            <a:r>
              <a:rPr lang="es-ES_tradnl" sz="1600" dirty="0">
                <a:solidFill>
                  <a:srgbClr val="931A68"/>
                </a:solidFill>
                <a:latin typeface="Courier New"/>
                <a:cs typeface="Courier New"/>
              </a:rPr>
              <a:t>(</a:t>
            </a:r>
            <a:r>
              <a:rPr lang="es-ES_tradnl" sz="1600" dirty="0" err="1">
                <a:solidFill>
                  <a:srgbClr val="931A68"/>
                </a:solidFill>
                <a:latin typeface="Courier New"/>
                <a:cs typeface="Courier New"/>
              </a:rPr>
              <a:t>Empleados.class</a:t>
            </a:r>
            <a:r>
              <a:rPr lang="es-ES_tradnl" sz="1600" dirty="0">
                <a:solidFill>
                  <a:srgbClr val="931A68"/>
                </a:solidFill>
                <a:latin typeface="Courier New"/>
                <a:cs typeface="Courier New"/>
              </a:rPr>
              <a:t>, (short)7369);</a:t>
            </a:r>
          </a:p>
          <a:p>
            <a:pPr>
              <a:spcBef>
                <a:spcPts val="40"/>
              </a:spcBef>
            </a:pPr>
            <a:r>
              <a:rPr lang="es-ES_tradnl" sz="1600" b="1" dirty="0" err="1">
                <a:solidFill>
                  <a:srgbClr val="931A68"/>
                </a:solidFill>
                <a:latin typeface="Courier New"/>
                <a:cs typeface="Courier New"/>
              </a:rPr>
              <a:t>Session.delete</a:t>
            </a:r>
            <a:r>
              <a:rPr lang="es-ES_tradnl" sz="1600" b="1" dirty="0">
                <a:solidFill>
                  <a:srgbClr val="931A68"/>
                </a:solidFill>
                <a:latin typeface="Courier New"/>
                <a:cs typeface="Courier New"/>
              </a:rPr>
              <a:t>(</a:t>
            </a:r>
            <a:r>
              <a:rPr lang="es-ES_tradnl" sz="1600" b="1" dirty="0" err="1">
                <a:solidFill>
                  <a:srgbClr val="931A68"/>
                </a:solidFill>
                <a:latin typeface="Courier New"/>
                <a:cs typeface="Courier New"/>
              </a:rPr>
              <a:t>em</a:t>
            </a:r>
            <a:r>
              <a:rPr lang="es-ES_tradnl" sz="1600" b="1" dirty="0">
                <a:solidFill>
                  <a:srgbClr val="931A68"/>
                </a:solidFill>
                <a:latin typeface="Courier New"/>
                <a:cs typeface="Courier New"/>
              </a:rPr>
              <a:t>);	</a:t>
            </a:r>
            <a:r>
              <a:rPr lang="es-ES_tradnl" sz="1600" dirty="0">
                <a:solidFill>
                  <a:srgbClr val="931A68"/>
                </a:solidFill>
                <a:latin typeface="Courier New"/>
                <a:cs typeface="Courier New"/>
              </a:rPr>
              <a:t>	//borra el objeto</a:t>
            </a:r>
            <a:endParaRPr lang="es-ES" sz="1600" dirty="0">
              <a:solidFill>
                <a:srgbClr val="931A68"/>
              </a:solidFill>
              <a:latin typeface="Courier New"/>
              <a:cs typeface="Courier New"/>
            </a:endParaRPr>
          </a:p>
        </p:txBody>
      </p:sp>
      <p:sp>
        <p:nvSpPr>
          <p:cNvPr id="4" name="CuadroTexto 3"/>
          <p:cNvSpPr txBox="1"/>
          <p:nvPr/>
        </p:nvSpPr>
        <p:spPr>
          <a:xfrm>
            <a:off x="1097280" y="1866362"/>
            <a:ext cx="10188671" cy="2062103"/>
          </a:xfrm>
          <a:prstGeom prst="rect">
            <a:avLst/>
          </a:prstGeom>
          <a:noFill/>
        </p:spPr>
        <p:txBody>
          <a:bodyPr wrap="square" rtlCol="0">
            <a:spAutoFit/>
          </a:bodyPr>
          <a:lstStyle/>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a:solidFill>
                  <a:schemeClr val="tx1">
                    <a:lumMod val="75000"/>
                    <a:lumOff val="25000"/>
                  </a:schemeClr>
                </a:solidFill>
              </a:rPr>
              <a:t>A partir de la excepción </a:t>
            </a:r>
            <a:r>
              <a:rPr lang="es-ES" sz="2000" dirty="0" err="1" smtClean="0">
                <a:solidFill>
                  <a:srgbClr val="000000"/>
                </a:solidFill>
                <a:latin typeface="Courier New" panose="02070309020205020404" pitchFamily="49" charset="0"/>
              </a:rPr>
              <a:t>ObjectNotFoundException</a:t>
            </a:r>
            <a:r>
              <a:rPr lang="es-ES" sz="2000" dirty="0" smtClean="0">
                <a:solidFill>
                  <a:srgbClr val="000000"/>
                </a:solidFill>
                <a:latin typeface="Courier New" panose="02070309020205020404" pitchFamily="49" charset="0"/>
              </a:rPr>
              <a:t> </a:t>
            </a:r>
            <a:r>
              <a:rPr lang="es-ES" sz="2000" dirty="0">
                <a:solidFill>
                  <a:schemeClr val="tx1">
                    <a:lumMod val="75000"/>
                    <a:lumOff val="25000"/>
                  </a:schemeClr>
                </a:solidFill>
              </a:rPr>
              <a:t>se</a:t>
            </a:r>
            <a:r>
              <a:rPr lang="es-ES" sz="2000" dirty="0" smtClean="0">
                <a:solidFill>
                  <a:schemeClr val="tx1">
                    <a:lumMod val="75000"/>
                    <a:lumOff val="25000"/>
                  </a:schemeClr>
                </a:solidFill>
              </a:rPr>
              <a:t> </a:t>
            </a:r>
            <a:r>
              <a:rPr lang="es-ES" sz="2000" dirty="0">
                <a:solidFill>
                  <a:schemeClr val="tx1">
                    <a:lumMod val="75000"/>
                    <a:lumOff val="25000"/>
                  </a:schemeClr>
                </a:solidFill>
              </a:rPr>
              <a:t>controla que </a:t>
            </a:r>
            <a:r>
              <a:rPr lang="es-ES" sz="2000" dirty="0" smtClean="0">
                <a:solidFill>
                  <a:schemeClr val="tx1">
                    <a:lumMod val="75000"/>
                    <a:lumOff val="25000"/>
                  </a:schemeClr>
                </a:solidFill>
              </a:rPr>
              <a:t>no se pueda eliminar un objeto que no exista en la BBDD.</a:t>
            </a:r>
            <a:endParaRPr lang="es-ES" sz="2000" dirty="0">
              <a:solidFill>
                <a:schemeClr val="tx1">
                  <a:lumMod val="75000"/>
                  <a:lumOff val="25000"/>
                </a:schemeClr>
              </a:solidFill>
            </a:endParaRPr>
          </a:p>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a:solidFill>
                  <a:schemeClr val="tx1">
                    <a:lumMod val="75000"/>
                    <a:lumOff val="25000"/>
                  </a:schemeClr>
                </a:solidFill>
              </a:rPr>
              <a:t>A partir de la excepción </a:t>
            </a:r>
            <a:r>
              <a:rPr lang="es-ES" sz="2000" dirty="0" err="1" smtClean="0">
                <a:solidFill>
                  <a:srgbClr val="000000"/>
                </a:solidFill>
                <a:latin typeface="Courier New" panose="02070309020205020404" pitchFamily="49" charset="0"/>
              </a:rPr>
              <a:t>ConstraintViolationException</a:t>
            </a:r>
            <a:r>
              <a:rPr lang="es-ES" sz="2000" dirty="0" smtClean="0">
                <a:solidFill>
                  <a:srgbClr val="000000"/>
                </a:solidFill>
                <a:latin typeface="Courier New" panose="02070309020205020404" pitchFamily="49" charset="0"/>
              </a:rPr>
              <a:t> </a:t>
            </a:r>
            <a:r>
              <a:rPr lang="es-ES" sz="2000" dirty="0">
                <a:solidFill>
                  <a:schemeClr val="tx1">
                    <a:lumMod val="75000"/>
                    <a:lumOff val="25000"/>
                  </a:schemeClr>
                </a:solidFill>
              </a:rPr>
              <a:t>se</a:t>
            </a:r>
            <a:r>
              <a:rPr lang="es-ES" sz="2000" dirty="0" smtClean="0">
                <a:solidFill>
                  <a:schemeClr val="tx1">
                    <a:lumMod val="75000"/>
                    <a:lumOff val="25000"/>
                  </a:schemeClr>
                </a:solidFill>
              </a:rPr>
              <a:t> </a:t>
            </a:r>
            <a:r>
              <a:rPr lang="es-ES" sz="2000" dirty="0">
                <a:solidFill>
                  <a:schemeClr val="tx1">
                    <a:lumMod val="75000"/>
                    <a:lumOff val="25000"/>
                  </a:schemeClr>
                </a:solidFill>
              </a:rPr>
              <a:t>controla que no se </a:t>
            </a:r>
            <a:r>
              <a:rPr lang="es-ES" sz="2000" dirty="0" smtClean="0">
                <a:solidFill>
                  <a:schemeClr val="tx1">
                    <a:lumMod val="75000"/>
                    <a:lumOff val="25000"/>
                  </a:schemeClr>
                </a:solidFill>
              </a:rPr>
              <a:t>elimine un </a:t>
            </a:r>
            <a:r>
              <a:rPr lang="es-ES" sz="2000" dirty="0">
                <a:solidFill>
                  <a:schemeClr val="tx1">
                    <a:lumMod val="75000"/>
                    <a:lumOff val="25000"/>
                  </a:schemeClr>
                </a:solidFill>
              </a:rPr>
              <a:t>objeto el </a:t>
            </a:r>
            <a:r>
              <a:rPr lang="es-ES" sz="2000" dirty="0" smtClean="0">
                <a:solidFill>
                  <a:schemeClr val="tx1">
                    <a:lumMod val="75000"/>
                    <a:lumOff val="25000"/>
                  </a:schemeClr>
                </a:solidFill>
              </a:rPr>
              <a:t>cual contenga otros objetos asociados (como atributos). </a:t>
            </a:r>
            <a:r>
              <a:rPr lang="es-ES" sz="2000" dirty="0">
                <a:solidFill>
                  <a:schemeClr val="tx1">
                    <a:lumMod val="75000"/>
                    <a:lumOff val="25000"/>
                  </a:schemeClr>
                </a:solidFill>
              </a:rPr>
              <a:t>Con esto mantendría la integridad relacional de la BBDD</a:t>
            </a:r>
            <a:r>
              <a:rPr lang="es-ES" sz="2000" dirty="0" smtClean="0">
                <a:solidFill>
                  <a:schemeClr val="tx1">
                    <a:lumMod val="75000"/>
                    <a:lumOff val="25000"/>
                  </a:schemeClr>
                </a:solidFill>
              </a:rPr>
              <a:t>.</a:t>
            </a:r>
          </a:p>
          <a:p>
            <a:pPr marL="91440" marR="5080" indent="-91440" algn="just" defTabSz="914400">
              <a:lnSpc>
                <a:spcPct val="90000"/>
              </a:lnSpc>
              <a:spcAft>
                <a:spcPts val="1200"/>
              </a:spcAft>
              <a:buClr>
                <a:schemeClr val="accent1"/>
              </a:buClr>
              <a:buSzPct val="100000"/>
              <a:buFont typeface="Wingdings" panose="05000000000000000000" pitchFamily="2" charset="2"/>
              <a:buChar char="§"/>
            </a:pPr>
            <a:r>
              <a:rPr lang="es-ES_tradnl" sz="2000" dirty="0" smtClean="0">
                <a:solidFill>
                  <a:schemeClr val="tx1">
                    <a:lumMod val="75000"/>
                    <a:lumOff val="25000"/>
                  </a:schemeClr>
                </a:solidFill>
              </a:rPr>
              <a:t>La estructura básica de código sería la siguiente:</a:t>
            </a:r>
            <a:endParaRPr lang="es-ES" sz="2000" dirty="0">
              <a:solidFill>
                <a:schemeClr val="tx1">
                  <a:lumMod val="75000"/>
                  <a:lumOff val="25000"/>
                </a:schemeClr>
              </a:solidFill>
            </a:endParaRPr>
          </a:p>
        </p:txBody>
      </p:sp>
    </p:spTree>
    <p:extLst>
      <p:ext uri="{BB962C8B-B14F-4D97-AF65-F5344CB8AC3E}">
        <p14:creationId xmlns:p14="http://schemas.microsoft.com/office/powerpoint/2010/main" val="2400285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Rectángulo"/>
          <p:cNvSpPr/>
          <p:nvPr/>
        </p:nvSpPr>
        <p:spPr>
          <a:xfrm>
            <a:off x="1440493" y="1737360"/>
            <a:ext cx="9532307" cy="4662815"/>
          </a:xfrm>
          <a:prstGeom prst="rect">
            <a:avLst/>
          </a:prstGeom>
        </p:spPr>
        <p:txBody>
          <a:bodyPr wrap="square">
            <a:spAutoFit/>
          </a:bodyPr>
          <a:lstStyle/>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smtClean="0">
                <a:solidFill>
                  <a:srgbClr val="000000"/>
                </a:solidFill>
                <a:latin typeface="Courier New" panose="02070309020205020404" pitchFamily="49" charset="0"/>
              </a:rPr>
              <a:t>org.hibernate.Session</a:t>
            </a:r>
            <a:r>
              <a:rPr lang="es-ES" sz="1100" dirty="0" smtClean="0">
                <a:solidFill>
                  <a:srgbClr val="000000"/>
                </a:solidFill>
                <a:latin typeface="Courier New" panose="02070309020205020404" pitchFamily="49" charset="0"/>
              </a:rPr>
              <a:t>; </a:t>
            </a:r>
            <a:r>
              <a:rPr lang="es-ES" sz="1100" dirty="0" err="1" smtClean="0">
                <a:solidFill>
                  <a:srgbClr val="7F0055"/>
                </a:solidFill>
                <a:latin typeface="Courier New" panose="02070309020205020404" pitchFamily="49" charset="0"/>
              </a:rPr>
              <a:t>import</a:t>
            </a:r>
            <a:r>
              <a:rPr lang="es-ES" sz="1100" dirty="0" smtClean="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org.hibernate.SessionFactory</a:t>
            </a:r>
            <a:r>
              <a:rPr lang="es-ES" sz="1100" dirty="0" smtClean="0">
                <a:solidFill>
                  <a:srgbClr val="000000"/>
                </a:solidFill>
                <a:latin typeface="Courier New" panose="02070309020205020404" pitchFamily="49" charset="0"/>
              </a:rPr>
              <a:t>; </a:t>
            </a:r>
            <a:r>
              <a:rPr lang="es-ES" sz="1100" dirty="0" err="1" smtClean="0">
                <a:solidFill>
                  <a:srgbClr val="7F0055"/>
                </a:solidFill>
                <a:latin typeface="Courier New" panose="02070309020205020404" pitchFamily="49" charset="0"/>
              </a:rPr>
              <a:t>import</a:t>
            </a:r>
            <a:r>
              <a:rPr lang="es-ES" sz="1100" dirty="0" smtClean="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org.hibernate.Transaction</a:t>
            </a:r>
            <a:r>
              <a:rPr lang="es-ES" sz="1100" dirty="0">
                <a:solidFill>
                  <a:srgbClr val="000000"/>
                </a:solidFill>
                <a:latin typeface="Courier New" panose="02070309020205020404" pitchFamily="49" charset="0"/>
              </a:rPr>
              <a:t>;</a:t>
            </a:r>
          </a:p>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Singleton</a:t>
            </a:r>
            <a:r>
              <a:rPr lang="es-ES" sz="1100" dirty="0">
                <a:solidFill>
                  <a:srgbClr val="000000"/>
                </a:solidFill>
                <a:latin typeface="Courier New" panose="02070309020205020404" pitchFamily="49" charset="0"/>
              </a:rPr>
              <a:t>.*;</a:t>
            </a:r>
          </a:p>
          <a:p>
            <a:r>
              <a:rPr lang="es-ES" sz="1100" dirty="0" err="1">
                <a:solidFill>
                  <a:srgbClr val="7F0055"/>
                </a:solidFill>
                <a:latin typeface="Courier New" panose="02070309020205020404" pitchFamily="49" charset="0"/>
              </a:rPr>
              <a:t>import</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org.hibernate.exception.ConstraintViolationException</a:t>
            </a:r>
            <a:r>
              <a:rPr lang="es-ES" sz="1100" dirty="0" smtClean="0">
                <a:solidFill>
                  <a:srgbClr val="000000"/>
                </a:solidFill>
                <a:latin typeface="Courier New" panose="02070309020205020404" pitchFamily="49" charset="0"/>
              </a:rPr>
              <a:t>; </a:t>
            </a:r>
            <a:r>
              <a:rPr lang="es-ES" sz="1100" dirty="0" err="1" smtClean="0">
                <a:solidFill>
                  <a:srgbClr val="7F0055"/>
                </a:solidFill>
                <a:latin typeface="Courier New" panose="02070309020205020404" pitchFamily="49" charset="0"/>
              </a:rPr>
              <a:t>import</a:t>
            </a:r>
            <a:r>
              <a:rPr lang="es-ES" sz="1100" dirty="0" smtClean="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org.hibernate.ObjectNotFoundException</a:t>
            </a:r>
            <a:r>
              <a:rPr lang="es-ES" sz="1100" dirty="0">
                <a:solidFill>
                  <a:srgbClr val="000000"/>
                </a:solidFill>
                <a:latin typeface="Courier New" panose="02070309020205020404" pitchFamily="49" charset="0"/>
              </a:rPr>
              <a:t>;</a:t>
            </a:r>
          </a:p>
          <a:p>
            <a:endParaRPr lang="es-ES" sz="1100" dirty="0">
              <a:latin typeface="Courier New" panose="02070309020205020404" pitchFamily="49" charset="0"/>
            </a:endParaRPr>
          </a:p>
          <a:p>
            <a:r>
              <a:rPr lang="es-ES" sz="1100" dirty="0" err="1">
                <a:solidFill>
                  <a:srgbClr val="7F0055"/>
                </a:solidFill>
                <a:latin typeface="Courier New" panose="02070309020205020404" pitchFamily="49" charset="0"/>
              </a:rPr>
              <a:t>public</a:t>
            </a:r>
            <a:r>
              <a:rPr lang="es-ES" sz="1100" dirty="0">
                <a:solidFill>
                  <a:srgbClr val="000000"/>
                </a:solidFill>
                <a:latin typeface="Courier New" panose="02070309020205020404" pitchFamily="49" charset="0"/>
              </a:rPr>
              <a:t> </a:t>
            </a:r>
            <a:r>
              <a:rPr lang="es-ES" sz="1100" dirty="0" err="1">
                <a:solidFill>
                  <a:srgbClr val="7F0055"/>
                </a:solidFill>
                <a:latin typeface="Courier New" panose="02070309020205020404" pitchFamily="49" charset="0"/>
              </a:rPr>
              <a:t>class</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BorradoDepartamento</a:t>
            </a:r>
            <a:r>
              <a:rPr lang="es-ES" sz="1100" dirty="0">
                <a:solidFill>
                  <a:srgbClr val="000000"/>
                </a:solidFill>
                <a:latin typeface="Courier New" panose="02070309020205020404" pitchFamily="49" charset="0"/>
              </a:rPr>
              <a:t> {</a:t>
            </a:r>
          </a:p>
          <a:p>
            <a:endParaRPr lang="es-ES" sz="1100" dirty="0">
              <a:latin typeface="Courier New" panose="02070309020205020404" pitchFamily="49" charset="0"/>
            </a:endParaRPr>
          </a:p>
          <a:p>
            <a:r>
              <a:rPr lang="en-US" sz="1100" dirty="0">
                <a:solidFill>
                  <a:srgbClr val="7F0055"/>
                </a:solidFill>
                <a:latin typeface="Courier New" panose="02070309020205020404" pitchFamily="49" charset="0"/>
              </a:rPr>
              <a:t>	public</a:t>
            </a:r>
            <a:r>
              <a:rPr lang="en-US" sz="1100" dirty="0">
                <a:solidFill>
                  <a:srgbClr val="000000"/>
                </a:solidFill>
                <a:latin typeface="Courier New" panose="02070309020205020404" pitchFamily="49" charset="0"/>
              </a:rPr>
              <a:t> </a:t>
            </a:r>
            <a:r>
              <a:rPr lang="en-US" sz="1100" dirty="0">
                <a:solidFill>
                  <a:srgbClr val="7F0055"/>
                </a:solidFill>
                <a:latin typeface="Courier New" panose="02070309020205020404" pitchFamily="49" charset="0"/>
              </a:rPr>
              <a:t>static</a:t>
            </a:r>
            <a:r>
              <a:rPr lang="en-US" sz="1100" dirty="0">
                <a:solidFill>
                  <a:srgbClr val="000000"/>
                </a:solidFill>
                <a:latin typeface="Courier New" panose="02070309020205020404" pitchFamily="49" charset="0"/>
              </a:rPr>
              <a:t> </a:t>
            </a:r>
            <a:r>
              <a:rPr lang="en-US" sz="1100" dirty="0">
                <a:solidFill>
                  <a:srgbClr val="7F0055"/>
                </a:solidFill>
                <a:latin typeface="Courier New" panose="02070309020205020404" pitchFamily="49" charset="0"/>
              </a:rPr>
              <a:t>void</a:t>
            </a:r>
            <a:r>
              <a:rPr lang="en-US" sz="1100" dirty="0">
                <a:solidFill>
                  <a:srgbClr val="000000"/>
                </a:solidFill>
                <a:latin typeface="Courier New" panose="02070309020205020404" pitchFamily="49" charset="0"/>
              </a:rPr>
              <a:t> main(String[] </a:t>
            </a:r>
            <a:r>
              <a:rPr lang="en-US" sz="1100" dirty="0" err="1">
                <a:solidFill>
                  <a:srgbClr val="6A3E3E"/>
                </a:solidFill>
                <a:latin typeface="Courier New" panose="02070309020205020404" pitchFamily="49" charset="0"/>
              </a:rPr>
              <a:t>args</a:t>
            </a:r>
            <a:r>
              <a:rPr lang="en-US" sz="1100" dirty="0">
                <a:solidFill>
                  <a:srgbClr val="000000"/>
                </a:solidFill>
                <a:latin typeface="Courier New" panose="02070309020205020404" pitchFamily="49" charset="0"/>
              </a:rPr>
              <a:t>) {</a:t>
            </a:r>
          </a:p>
          <a:p>
            <a:r>
              <a:rPr lang="es-ES" sz="1100" dirty="0">
                <a:solidFill>
                  <a:srgbClr val="000000"/>
                </a:solidFill>
                <a:latin typeface="Courier New" panose="02070309020205020404" pitchFamily="49" charset="0"/>
              </a:rPr>
              <a:t>		SessionFactory </a:t>
            </a:r>
            <a:r>
              <a:rPr lang="es-ES" sz="1100" dirty="0" err="1">
                <a:solidFill>
                  <a:srgbClr val="6A3E3E"/>
                </a:solidFill>
                <a:latin typeface="Courier New" panose="02070309020205020404" pitchFamily="49" charset="0"/>
              </a:rPr>
              <a:t>sesion</a:t>
            </a:r>
            <a:r>
              <a:rPr lang="es-ES" sz="1100" dirty="0">
                <a:solidFill>
                  <a:srgbClr val="000000"/>
                </a:solidFill>
                <a:latin typeface="Courier New" panose="02070309020205020404" pitchFamily="49" charset="0"/>
              </a:rPr>
              <a:t> = </a:t>
            </a:r>
            <a:r>
              <a:rPr lang="es-ES" sz="1100" dirty="0" err="1">
                <a:solidFill>
                  <a:srgbClr val="000000"/>
                </a:solidFill>
                <a:latin typeface="Courier New" panose="02070309020205020404" pitchFamily="49" charset="0"/>
              </a:rPr>
              <a:t>HibernateUtil.</a:t>
            </a:r>
            <a:r>
              <a:rPr lang="es-ES" sz="1100" i="1" dirty="0" err="1">
                <a:solidFill>
                  <a:srgbClr val="000000"/>
                </a:solidFill>
                <a:latin typeface="Courier New" panose="02070309020205020404" pitchFamily="49" charset="0"/>
              </a:rPr>
              <a:t>getSessionFactory</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Session</a:t>
            </a:r>
            <a:r>
              <a:rPr lang="es-ES" sz="1100" dirty="0">
                <a:solidFill>
                  <a:srgbClr val="000000"/>
                </a:solidFill>
                <a:latin typeface="Courier New" panose="02070309020205020404" pitchFamily="49" charset="0"/>
              </a:rPr>
              <a:t> </a:t>
            </a:r>
            <a:r>
              <a:rPr lang="es-ES" sz="1100" dirty="0" err="1">
                <a:solidFill>
                  <a:srgbClr val="6A3E3E"/>
                </a:solidFill>
                <a:latin typeface="Courier New" panose="02070309020205020404" pitchFamily="49" charset="0"/>
              </a:rPr>
              <a:t>session</a:t>
            </a:r>
            <a:r>
              <a:rPr lang="es-ES" sz="1100" dirty="0">
                <a:solidFill>
                  <a:srgbClr val="000000"/>
                </a:solidFill>
                <a:latin typeface="Courier New" panose="02070309020205020404" pitchFamily="49" charset="0"/>
              </a:rPr>
              <a:t> = </a:t>
            </a:r>
            <a:r>
              <a:rPr lang="es-ES" sz="1100" dirty="0" err="1">
                <a:solidFill>
                  <a:srgbClr val="6A3E3E"/>
                </a:solidFill>
                <a:latin typeface="Courier New" panose="02070309020205020404" pitchFamily="49" charset="0"/>
              </a:rPr>
              <a:t>sesion</a:t>
            </a:r>
            <a:r>
              <a:rPr lang="es-ES" sz="1100" dirty="0" err="1">
                <a:solidFill>
                  <a:srgbClr val="000000"/>
                </a:solidFill>
                <a:latin typeface="Courier New" panose="02070309020205020404" pitchFamily="49" charset="0"/>
              </a:rPr>
              <a:t>.openSession</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Transaction </a:t>
            </a:r>
            <a:r>
              <a:rPr lang="es-ES" sz="1100" dirty="0" err="1">
                <a:solidFill>
                  <a:srgbClr val="6A3E3E"/>
                </a:solidFill>
                <a:latin typeface="Courier New" panose="02070309020205020404" pitchFamily="49" charset="0"/>
              </a:rPr>
              <a:t>tx</a:t>
            </a:r>
            <a:r>
              <a:rPr lang="es-ES" sz="1100" dirty="0">
                <a:solidFill>
                  <a:srgbClr val="000000"/>
                </a:solidFill>
                <a:latin typeface="Courier New" panose="02070309020205020404" pitchFamily="49" charset="0"/>
              </a:rPr>
              <a:t> = </a:t>
            </a:r>
            <a:r>
              <a:rPr lang="es-ES" sz="1100" dirty="0" err="1">
                <a:solidFill>
                  <a:srgbClr val="6A3E3E"/>
                </a:solidFill>
                <a:latin typeface="Courier New" panose="02070309020205020404" pitchFamily="49" charset="0"/>
              </a:rPr>
              <a:t>session</a:t>
            </a:r>
            <a:r>
              <a:rPr lang="es-ES" sz="1100" dirty="0" err="1">
                <a:solidFill>
                  <a:srgbClr val="000000"/>
                </a:solidFill>
                <a:latin typeface="Courier New" panose="02070309020205020404" pitchFamily="49" charset="0"/>
              </a:rPr>
              <a:t>.beginTransaction</a:t>
            </a:r>
            <a:r>
              <a:rPr lang="es-ES" sz="1100" dirty="0" smtClean="0">
                <a:solidFill>
                  <a:srgbClr val="000000"/>
                </a:solidFill>
                <a:latin typeface="Courier New" panose="02070309020205020404" pitchFamily="49" charset="0"/>
              </a:rPr>
              <a:t>();</a:t>
            </a:r>
            <a:endParaRPr lang="es-ES" sz="1100" dirty="0">
              <a:latin typeface="Courier New" panose="02070309020205020404" pitchFamily="49" charset="0"/>
            </a:endParaRPr>
          </a:p>
          <a:p>
            <a:r>
              <a:rPr lang="es-ES" sz="1100" dirty="0">
                <a:solidFill>
                  <a:srgbClr val="3F7F5F"/>
                </a:solidFill>
                <a:latin typeface="Courier New" panose="02070309020205020404" pitchFamily="49" charset="0"/>
              </a:rPr>
              <a:t>		//DEPARTAMENTO A ELIMINAR</a:t>
            </a:r>
          </a:p>
          <a:p>
            <a:r>
              <a:rPr lang="pt-BR" sz="1100" dirty="0">
                <a:solidFill>
                  <a:srgbClr val="000000"/>
                </a:solidFill>
                <a:latin typeface="Courier New" panose="02070309020205020404" pitchFamily="49" charset="0"/>
              </a:rPr>
              <a:t>		Departamentos </a:t>
            </a:r>
            <a:r>
              <a:rPr lang="pt-BR" sz="1100" dirty="0">
                <a:solidFill>
                  <a:srgbClr val="6A3E3E"/>
                </a:solidFill>
                <a:latin typeface="Courier New" panose="02070309020205020404" pitchFamily="49" charset="0"/>
              </a:rPr>
              <a:t>de</a:t>
            </a:r>
            <a:r>
              <a:rPr lang="pt-BR" sz="1100" dirty="0">
                <a:solidFill>
                  <a:srgbClr val="000000"/>
                </a:solidFill>
                <a:latin typeface="Courier New" panose="02070309020205020404" pitchFamily="49" charset="0"/>
              </a:rPr>
              <a:t> = (Departamentos) </a:t>
            </a:r>
            <a:r>
              <a:rPr lang="pt-BR" sz="1100" dirty="0" err="1">
                <a:solidFill>
                  <a:srgbClr val="6A3E3E"/>
                </a:solidFill>
                <a:latin typeface="Courier New" panose="02070309020205020404" pitchFamily="49" charset="0"/>
              </a:rPr>
              <a:t>session</a:t>
            </a:r>
            <a:r>
              <a:rPr lang="pt-BR" sz="1100" dirty="0" err="1">
                <a:solidFill>
                  <a:srgbClr val="000000"/>
                </a:solidFill>
                <a:latin typeface="Courier New" panose="02070309020205020404" pitchFamily="49" charset="0"/>
              </a:rPr>
              <a:t>.load</a:t>
            </a:r>
            <a:r>
              <a:rPr lang="pt-BR" sz="1100" dirty="0">
                <a:solidFill>
                  <a:srgbClr val="000000"/>
                </a:solidFill>
                <a:latin typeface="Courier New" panose="02070309020205020404" pitchFamily="49" charset="0"/>
              </a:rPr>
              <a:t>(</a:t>
            </a:r>
            <a:r>
              <a:rPr lang="pt-BR" sz="1100" dirty="0" err="1">
                <a:solidFill>
                  <a:srgbClr val="000000"/>
                </a:solidFill>
                <a:latin typeface="Courier New" panose="02070309020205020404" pitchFamily="49" charset="0"/>
              </a:rPr>
              <a:t>Departamentos.</a:t>
            </a:r>
            <a:r>
              <a:rPr lang="pt-BR" sz="1100" dirty="0" err="1">
                <a:solidFill>
                  <a:srgbClr val="7F0055"/>
                </a:solidFill>
                <a:latin typeface="Courier New" panose="02070309020205020404" pitchFamily="49" charset="0"/>
              </a:rPr>
              <a:t>class</a:t>
            </a:r>
            <a:r>
              <a:rPr lang="pt-BR" sz="1100" dirty="0">
                <a:solidFill>
                  <a:srgbClr val="000000"/>
                </a:solidFill>
                <a:latin typeface="Courier New" panose="02070309020205020404" pitchFamily="49" charset="0"/>
              </a:rPr>
              <a:t>, (</a:t>
            </a:r>
            <a:r>
              <a:rPr lang="pt-BR" sz="1100" dirty="0">
                <a:solidFill>
                  <a:srgbClr val="7F0055"/>
                </a:solidFill>
                <a:latin typeface="Courier New" panose="02070309020205020404" pitchFamily="49" charset="0"/>
              </a:rPr>
              <a:t>byte</a:t>
            </a:r>
            <a:r>
              <a:rPr lang="pt-BR" sz="1100" dirty="0">
                <a:solidFill>
                  <a:srgbClr val="000000"/>
                </a:solidFill>
                <a:latin typeface="Courier New" panose="02070309020205020404" pitchFamily="49" charset="0"/>
              </a:rPr>
              <a:t>) 10);</a:t>
            </a:r>
          </a:p>
          <a:p>
            <a:r>
              <a:rPr lang="es-ES" sz="1100" dirty="0">
                <a:solidFill>
                  <a:srgbClr val="7F0055"/>
                </a:solidFill>
                <a:latin typeface="Courier New" panose="02070309020205020404" pitchFamily="49" charset="0"/>
              </a:rPr>
              <a:t>		try</a:t>
            </a:r>
            <a:r>
              <a:rPr lang="es-ES" sz="1100" dirty="0">
                <a:solidFill>
                  <a:srgbClr val="000000"/>
                </a:solidFill>
                <a:latin typeface="Courier New" panose="02070309020205020404" pitchFamily="49" charset="0"/>
              </a:rPr>
              <a:t>{</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session</a:t>
            </a:r>
            <a:r>
              <a:rPr lang="es-ES" sz="1100" dirty="0" err="1">
                <a:solidFill>
                  <a:srgbClr val="000000"/>
                </a:solidFill>
                <a:latin typeface="Courier New" panose="02070309020205020404" pitchFamily="49" charset="0"/>
              </a:rPr>
              <a:t>.delete</a:t>
            </a:r>
            <a:r>
              <a:rPr lang="es-ES" sz="1100" dirty="0">
                <a:solidFill>
                  <a:srgbClr val="000000"/>
                </a:solidFill>
                <a:latin typeface="Courier New" panose="02070309020205020404" pitchFamily="49" charset="0"/>
              </a:rPr>
              <a:t>(</a:t>
            </a:r>
            <a:r>
              <a:rPr lang="es-ES" sz="1100" dirty="0">
                <a:solidFill>
                  <a:srgbClr val="6A3E3E"/>
                </a:solidFill>
                <a:latin typeface="Courier New" panose="02070309020205020404" pitchFamily="49" charset="0"/>
              </a:rPr>
              <a:t>de</a:t>
            </a:r>
            <a:r>
              <a:rPr lang="es-ES" sz="1100" dirty="0">
                <a:solidFill>
                  <a:srgbClr val="000000"/>
                </a:solidFill>
                <a:latin typeface="Courier New" panose="02070309020205020404" pitchFamily="49" charset="0"/>
              </a:rPr>
              <a:t>);</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tx</a:t>
            </a:r>
            <a:r>
              <a:rPr lang="es-ES" sz="1100" dirty="0" err="1">
                <a:solidFill>
                  <a:srgbClr val="000000"/>
                </a:solidFill>
                <a:latin typeface="Courier New" panose="02070309020205020404" pitchFamily="49" charset="0"/>
              </a:rPr>
              <a:t>.commit</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 </a:t>
            </a:r>
            <a:r>
              <a:rPr lang="es-ES" sz="1100" dirty="0">
                <a:solidFill>
                  <a:srgbClr val="7F0055"/>
                </a:solidFill>
                <a:latin typeface="Courier New" panose="02070309020205020404" pitchFamily="49" charset="0"/>
              </a:rPr>
              <a:t>catch</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ObjectNotFoundException</a:t>
            </a:r>
            <a:r>
              <a:rPr lang="es-ES" sz="1100" dirty="0">
                <a:solidFill>
                  <a:srgbClr val="000000"/>
                </a:solidFill>
                <a:latin typeface="Courier New" panose="02070309020205020404" pitchFamily="49" charset="0"/>
              </a:rPr>
              <a:t> </a:t>
            </a:r>
            <a:r>
              <a:rPr lang="es-ES" sz="1100" dirty="0">
                <a:solidFill>
                  <a:srgbClr val="6A3E3E"/>
                </a:solidFill>
                <a:latin typeface="Courier New" panose="02070309020205020404" pitchFamily="49" charset="0"/>
              </a:rPr>
              <a:t>o</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.println</a:t>
            </a:r>
            <a:r>
              <a:rPr lang="es-ES" sz="1100" i="1" dirty="0">
                <a:solidFill>
                  <a:srgbClr val="000000"/>
                </a:solidFill>
                <a:latin typeface="Courier New" panose="02070309020205020404" pitchFamily="49" charset="0"/>
              </a:rPr>
              <a:t> (</a:t>
            </a:r>
            <a:r>
              <a:rPr lang="es-ES" sz="1100" i="1" dirty="0">
                <a:solidFill>
                  <a:srgbClr val="2A00FF"/>
                </a:solidFill>
                <a:latin typeface="Courier New" panose="02070309020205020404" pitchFamily="49" charset="0"/>
              </a:rPr>
              <a:t>"NO EXISTE EL DEPARTAMENTO"</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 </a:t>
            </a:r>
            <a:r>
              <a:rPr lang="es-ES" sz="1100" dirty="0">
                <a:solidFill>
                  <a:srgbClr val="7F0055"/>
                </a:solidFill>
                <a:latin typeface="Courier New" panose="02070309020205020404" pitchFamily="49" charset="0"/>
              </a:rPr>
              <a:t>catch</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ConstraintViolationException</a:t>
            </a:r>
            <a:r>
              <a:rPr lang="es-ES" sz="1100" dirty="0">
                <a:solidFill>
                  <a:srgbClr val="000000"/>
                </a:solidFill>
                <a:latin typeface="Courier New" panose="02070309020205020404" pitchFamily="49" charset="0"/>
              </a:rPr>
              <a:t> </a:t>
            </a:r>
            <a:r>
              <a:rPr lang="es-ES" sz="1100" dirty="0">
                <a:solidFill>
                  <a:srgbClr val="6A3E3E"/>
                </a:solidFill>
                <a:latin typeface="Courier New" panose="02070309020205020404" pitchFamily="49" charset="0"/>
              </a:rPr>
              <a:t>c</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.println</a:t>
            </a:r>
            <a:r>
              <a:rPr lang="es-ES" sz="1100" i="1" dirty="0">
                <a:solidFill>
                  <a:srgbClr val="000000"/>
                </a:solidFill>
                <a:latin typeface="Courier New" panose="02070309020205020404" pitchFamily="49" charset="0"/>
              </a:rPr>
              <a:t> (</a:t>
            </a:r>
            <a:r>
              <a:rPr lang="es-ES" sz="1100" i="1" dirty="0">
                <a:solidFill>
                  <a:srgbClr val="2A00FF"/>
                </a:solidFill>
                <a:latin typeface="Courier New" panose="02070309020205020404" pitchFamily="49" charset="0"/>
              </a:rPr>
              <a:t>"NO SE PUEDE ELIMINAR, TIENE EMPLEADOS"</a:t>
            </a:r>
            <a:r>
              <a:rPr lang="es-ES" sz="1100" i="1"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 </a:t>
            </a:r>
            <a:r>
              <a:rPr lang="es-ES" sz="1100" dirty="0">
                <a:solidFill>
                  <a:srgbClr val="7F0055"/>
                </a:solidFill>
                <a:latin typeface="Courier New" panose="02070309020205020404" pitchFamily="49" charset="0"/>
              </a:rPr>
              <a:t>catch</a:t>
            </a:r>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Exception</a:t>
            </a:r>
            <a:r>
              <a:rPr lang="es-ES" sz="1100" dirty="0">
                <a:solidFill>
                  <a:srgbClr val="000000"/>
                </a:solidFill>
                <a:latin typeface="Courier New" panose="02070309020205020404" pitchFamily="49" charset="0"/>
              </a:rPr>
              <a:t> </a:t>
            </a:r>
            <a:r>
              <a:rPr lang="es-ES" sz="1100" dirty="0">
                <a:solidFill>
                  <a:srgbClr val="6A3E3E"/>
                </a:solidFill>
                <a:latin typeface="Courier New" panose="02070309020205020404" pitchFamily="49" charset="0"/>
              </a:rPr>
              <a:t>e</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C0"/>
                </a:solidFill>
                <a:latin typeface="Courier New" panose="02070309020205020404" pitchFamily="49" charset="0"/>
              </a:rPr>
              <a:t>out</a:t>
            </a:r>
            <a:r>
              <a:rPr lang="es-ES" sz="1100" i="1" dirty="0" err="1">
                <a:solidFill>
                  <a:srgbClr val="000000"/>
                </a:solidFill>
                <a:latin typeface="Courier New" panose="02070309020205020404" pitchFamily="49" charset="0"/>
              </a:rPr>
              <a:t>.println</a:t>
            </a:r>
            <a:r>
              <a:rPr lang="es-ES" sz="1100" i="1" dirty="0">
                <a:solidFill>
                  <a:srgbClr val="000000"/>
                </a:solidFill>
                <a:latin typeface="Courier New" panose="02070309020205020404" pitchFamily="49" charset="0"/>
              </a:rPr>
              <a:t> (</a:t>
            </a:r>
            <a:r>
              <a:rPr lang="es-ES" sz="1100" i="1" dirty="0">
                <a:solidFill>
                  <a:srgbClr val="2A00FF"/>
                </a:solidFill>
                <a:latin typeface="Courier New" panose="02070309020205020404" pitchFamily="49" charset="0"/>
              </a:rPr>
              <a:t>"ERROR NO CONTROLADO"</a:t>
            </a:r>
            <a:r>
              <a:rPr lang="es-ES" sz="1100" i="1" dirty="0">
                <a:solidFill>
                  <a:srgbClr val="000000"/>
                </a:solidFill>
                <a:latin typeface="Courier New" panose="02070309020205020404" pitchFamily="49" charset="0"/>
              </a:rPr>
              <a:t>);</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e</a:t>
            </a:r>
            <a:r>
              <a:rPr lang="es-ES" sz="1100" dirty="0" err="1">
                <a:solidFill>
                  <a:srgbClr val="000000"/>
                </a:solidFill>
                <a:latin typeface="Courier New" panose="02070309020205020404" pitchFamily="49" charset="0"/>
              </a:rPr>
              <a:t>.printStackTrace</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p>
          <a:p>
            <a:r>
              <a:rPr lang="es-ES" sz="1100" dirty="0">
                <a:solidFill>
                  <a:srgbClr val="6A3E3E"/>
                </a:solidFill>
                <a:latin typeface="Courier New" panose="02070309020205020404" pitchFamily="49" charset="0"/>
              </a:rPr>
              <a:t>		</a:t>
            </a:r>
            <a:r>
              <a:rPr lang="es-ES" sz="1100" dirty="0" err="1">
                <a:solidFill>
                  <a:srgbClr val="6A3E3E"/>
                </a:solidFill>
                <a:latin typeface="Courier New" panose="02070309020205020404" pitchFamily="49" charset="0"/>
              </a:rPr>
              <a:t>session</a:t>
            </a:r>
            <a:r>
              <a:rPr lang="es-ES" sz="1100" dirty="0" err="1">
                <a:solidFill>
                  <a:srgbClr val="000000"/>
                </a:solidFill>
                <a:latin typeface="Courier New" panose="02070309020205020404" pitchFamily="49" charset="0"/>
              </a:rPr>
              <a:t>.close</a:t>
            </a:r>
            <a:r>
              <a:rPr lang="es-ES" sz="1100" dirty="0">
                <a:solidFill>
                  <a:srgbClr val="000000"/>
                </a:solidFill>
                <a:latin typeface="Courier New" panose="02070309020205020404" pitchFamily="49" charset="0"/>
              </a:rPr>
              <a:t>();</a:t>
            </a:r>
          </a:p>
          <a:p>
            <a:r>
              <a:rPr lang="es-ES" sz="1100" dirty="0">
                <a:solidFill>
                  <a:srgbClr val="000000"/>
                </a:solidFill>
                <a:latin typeface="Courier New" panose="02070309020205020404" pitchFamily="49" charset="0"/>
              </a:rPr>
              <a:t>		</a:t>
            </a:r>
            <a:r>
              <a:rPr lang="es-ES" sz="1100" dirty="0" err="1">
                <a:solidFill>
                  <a:srgbClr val="000000"/>
                </a:solidFill>
                <a:latin typeface="Courier New" panose="02070309020205020404" pitchFamily="49" charset="0"/>
              </a:rPr>
              <a:t>System.</a:t>
            </a:r>
            <a:r>
              <a:rPr lang="es-ES" sz="1100" i="1" dirty="0" err="1">
                <a:solidFill>
                  <a:srgbClr val="000000"/>
                </a:solidFill>
                <a:latin typeface="Courier New" panose="02070309020205020404" pitchFamily="49" charset="0"/>
              </a:rPr>
              <a:t>exit</a:t>
            </a:r>
            <a:r>
              <a:rPr lang="es-ES" sz="1100" i="1" dirty="0">
                <a:solidFill>
                  <a:srgbClr val="000000"/>
                </a:solidFill>
                <a:latin typeface="Courier New" panose="02070309020205020404" pitchFamily="49" charset="0"/>
              </a:rPr>
              <a:t>(0);</a:t>
            </a:r>
          </a:p>
          <a:p>
            <a:r>
              <a:rPr lang="es-ES" sz="1100" dirty="0">
                <a:solidFill>
                  <a:srgbClr val="000000"/>
                </a:solidFill>
                <a:latin typeface="Courier New" panose="02070309020205020404" pitchFamily="49" charset="0"/>
              </a:rPr>
              <a:t>	}</a:t>
            </a:r>
            <a:endParaRPr lang="es-ES" sz="1100" dirty="0">
              <a:latin typeface="Courier New" panose="02070309020205020404" pitchFamily="49" charset="0"/>
            </a:endParaRPr>
          </a:p>
          <a:p>
            <a:r>
              <a:rPr lang="es-ES" sz="1100" dirty="0">
                <a:solidFill>
                  <a:srgbClr val="000000"/>
                </a:solidFill>
                <a:latin typeface="Courier New" panose="02070309020205020404" pitchFamily="49" charset="0"/>
              </a:rPr>
              <a:t>}</a:t>
            </a:r>
          </a:p>
        </p:txBody>
      </p:sp>
      <p:sp>
        <p:nvSpPr>
          <p:cNvPr id="6" name="Título 1"/>
          <p:cNvSpPr>
            <a:spLocks noGrp="1"/>
          </p:cNvSpPr>
          <p:nvPr>
            <p:ph type="title"/>
          </p:nvPr>
        </p:nvSpPr>
        <p:spPr>
          <a:xfrm>
            <a:off x="1097280" y="286603"/>
            <a:ext cx="10058400" cy="1450757"/>
          </a:xfrm>
        </p:spPr>
        <p:txBody>
          <a:bodyPr/>
          <a:lstStyle/>
          <a:p>
            <a:pPr algn="ctr"/>
            <a:r>
              <a:rPr lang="es-ES_tradnl" dirty="0" smtClean="0"/>
              <a:t>Borrado de objetos</a:t>
            </a:r>
            <a:br>
              <a:rPr lang="es-ES_tradnl" dirty="0" smtClean="0"/>
            </a:br>
            <a:r>
              <a:rPr lang="es-ES_tradnl" sz="4000" dirty="0" smtClean="0"/>
              <a:t>- Ejemplo </a:t>
            </a:r>
            <a:r>
              <a:rPr lang="es-ES_tradnl" sz="4000" dirty="0"/>
              <a:t>de </a:t>
            </a:r>
            <a:r>
              <a:rPr lang="es-ES_tradnl" sz="4000" dirty="0" smtClean="0"/>
              <a:t>programa -</a:t>
            </a:r>
            <a:endParaRPr lang="es-ES" sz="4000" dirty="0"/>
          </a:p>
        </p:txBody>
      </p:sp>
    </p:spTree>
    <p:extLst>
      <p:ext uri="{BB962C8B-B14F-4D97-AF65-F5344CB8AC3E}">
        <p14:creationId xmlns:p14="http://schemas.microsoft.com/office/powerpoint/2010/main" val="1681110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Consultas</a:t>
            </a:r>
            <a:endParaRPr lang="es-ES" dirty="0"/>
          </a:p>
        </p:txBody>
      </p:sp>
      <p:sp>
        <p:nvSpPr>
          <p:cNvPr id="3" name="Marcador de contenido 2"/>
          <p:cNvSpPr>
            <a:spLocks noGrp="1"/>
          </p:cNvSpPr>
          <p:nvPr>
            <p:ph idx="1"/>
          </p:nvPr>
        </p:nvSpPr>
        <p:spPr>
          <a:xfrm>
            <a:off x="1097280" y="1845734"/>
            <a:ext cx="10058400" cy="4023360"/>
          </a:xfrm>
        </p:spPr>
        <p:txBody>
          <a:bodyPr>
            <a:noAutofit/>
          </a:bodyPr>
          <a:lstStyle/>
          <a:p>
            <a:pPr algn="just">
              <a:buFont typeface="Wingdings" panose="05000000000000000000" pitchFamily="2" charset="2"/>
              <a:buChar char="§"/>
            </a:pPr>
            <a:r>
              <a:rPr lang="es-ES_tradnl" spc="-5" dirty="0">
                <a:latin typeface="Calibri (Cuerpo)"/>
                <a:cs typeface="Arial"/>
              </a:rPr>
              <a:t>Hibernate soporta </a:t>
            </a:r>
            <a:r>
              <a:rPr lang="es-ES_tradnl" spc="-5" dirty="0" smtClean="0">
                <a:latin typeface="Calibri (Cuerpo)"/>
                <a:cs typeface="Arial"/>
              </a:rPr>
              <a:t>HQL</a:t>
            </a:r>
            <a:endParaRPr lang="es-ES_tradnl" spc="-5" dirty="0">
              <a:latin typeface="Calibri (Cuerpo)"/>
              <a:cs typeface="Arial"/>
            </a:endParaRPr>
          </a:p>
          <a:p>
            <a:pPr algn="just">
              <a:buFont typeface="Wingdings" panose="05000000000000000000" pitchFamily="2" charset="2"/>
              <a:buChar char="§"/>
            </a:pPr>
            <a:r>
              <a:rPr lang="es-ES_tradnl" spc="-5" dirty="0">
                <a:latin typeface="Calibri (Cuerpo)"/>
                <a:cs typeface="Arial"/>
              </a:rPr>
              <a:t>HQL es una extensión </a:t>
            </a:r>
            <a:r>
              <a:rPr lang="es-ES_tradnl" b="1" spc="-5" dirty="0">
                <a:latin typeface="Calibri (Cuerpo)"/>
                <a:cs typeface="Arial"/>
              </a:rPr>
              <a:t>orientada a objetos </a:t>
            </a:r>
            <a:r>
              <a:rPr lang="es-ES_tradnl" spc="-5" dirty="0">
                <a:latin typeface="Calibri (Cuerpo)"/>
                <a:cs typeface="Arial"/>
              </a:rPr>
              <a:t>de </a:t>
            </a:r>
            <a:r>
              <a:rPr lang="es-ES_tradnl" spc="-5" dirty="0" smtClean="0">
                <a:latin typeface="Calibri (Cuerpo)"/>
                <a:cs typeface="Arial"/>
              </a:rPr>
              <a:t>SQL</a:t>
            </a:r>
            <a:endParaRPr lang="es-ES_tradnl" spc="-5" dirty="0">
              <a:latin typeface="Calibri (Cuerpo)"/>
              <a:cs typeface="Arial"/>
            </a:endParaRPr>
          </a:p>
          <a:p>
            <a:pPr algn="just">
              <a:buFont typeface="Wingdings" panose="05000000000000000000" pitchFamily="2" charset="2"/>
              <a:buChar char="§"/>
            </a:pPr>
            <a:r>
              <a:rPr lang="es-ES_tradnl" spc="-5" dirty="0">
                <a:latin typeface="Calibri (Cuerpo)"/>
                <a:cs typeface="Arial"/>
              </a:rPr>
              <a:t>Las consultas HQL y SQL nativas son representadas con una instancia de </a:t>
            </a:r>
            <a:r>
              <a:rPr lang="es-ES_tradnl" b="1" spc="-5" dirty="0" err="1" smtClean="0">
                <a:latin typeface="Calibri (Cuerpo)"/>
                <a:cs typeface="Arial"/>
              </a:rPr>
              <a:t>org.hibernate.Query</a:t>
            </a:r>
            <a:endParaRPr lang="es-ES_tradnl" spc="-5" dirty="0">
              <a:latin typeface="Calibri (Cuerpo)"/>
              <a:cs typeface="Arial"/>
            </a:endParaRPr>
          </a:p>
          <a:p>
            <a:pPr algn="just">
              <a:buFont typeface="Wingdings" panose="05000000000000000000" pitchFamily="2" charset="2"/>
              <a:buChar char="§"/>
            </a:pPr>
            <a:r>
              <a:rPr lang="es-ES_tradnl" spc="-5" dirty="0">
                <a:latin typeface="Calibri (Cuerpo)"/>
                <a:cs typeface="Arial"/>
              </a:rPr>
              <a:t>Esta interfaz ofrece métodos para:</a:t>
            </a:r>
          </a:p>
          <a:p>
            <a:pPr lvl="1" algn="just">
              <a:buFont typeface="Wingdings" panose="05000000000000000000" pitchFamily="2" charset="2"/>
              <a:buChar char="§"/>
            </a:pPr>
            <a:r>
              <a:rPr lang="es-ES_tradnl" spc="-5" dirty="0">
                <a:latin typeface="Calibri (Cuerpo)"/>
                <a:cs typeface="Arial"/>
              </a:rPr>
              <a:t>Ligar parámetros</a:t>
            </a:r>
          </a:p>
          <a:p>
            <a:pPr lvl="1" algn="just">
              <a:buFont typeface="Wingdings" panose="05000000000000000000" pitchFamily="2" charset="2"/>
              <a:buChar char="§"/>
            </a:pPr>
            <a:r>
              <a:rPr lang="es-ES_tradnl" spc="-5" dirty="0">
                <a:latin typeface="Calibri (Cuerpo)"/>
                <a:cs typeface="Arial"/>
              </a:rPr>
              <a:t>Obtener un conjunto de resultados</a:t>
            </a:r>
          </a:p>
          <a:p>
            <a:pPr lvl="1" algn="just">
              <a:buFont typeface="Wingdings" panose="05000000000000000000" pitchFamily="2" charset="2"/>
              <a:buChar char="§"/>
            </a:pPr>
            <a:r>
              <a:rPr lang="es-ES_tradnl" spc="-5" dirty="0">
                <a:latin typeface="Calibri (Cuerpo)"/>
                <a:cs typeface="Arial"/>
              </a:rPr>
              <a:t>Ejecutar una consulta </a:t>
            </a:r>
            <a:r>
              <a:rPr lang="es-ES_tradnl" spc="-5" dirty="0" smtClean="0">
                <a:latin typeface="Calibri (Cuerpo)"/>
                <a:cs typeface="Arial"/>
              </a:rPr>
              <a:t>real</a:t>
            </a:r>
            <a:endParaRPr lang="es-ES_tradnl" spc="-5" dirty="0">
              <a:latin typeface="+mj-lt"/>
              <a:cs typeface="Arial"/>
            </a:endParaRPr>
          </a:p>
        </p:txBody>
      </p:sp>
    </p:spTree>
    <p:extLst>
      <p:ext uri="{BB962C8B-B14F-4D97-AF65-F5344CB8AC3E}">
        <p14:creationId xmlns:p14="http://schemas.microsoft.com/office/powerpoint/2010/main" val="1865759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931402089"/>
              </p:ext>
            </p:extLst>
          </p:nvPr>
        </p:nvGraphicFramePr>
        <p:xfrm>
          <a:off x="858969" y="1908893"/>
          <a:ext cx="10820400" cy="414020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4260626670"/>
                    </a:ext>
                  </a:extLst>
                </a:gridCol>
                <a:gridCol w="6858000">
                  <a:extLst>
                    <a:ext uri="{9D8B030D-6E8A-4147-A177-3AD203B41FA5}">
                      <a16:colId xmlns:a16="http://schemas.microsoft.com/office/drawing/2014/main" val="1845581664"/>
                    </a:ext>
                  </a:extLst>
                </a:gridCol>
              </a:tblGrid>
              <a:tr h="370840">
                <a:tc>
                  <a:txBody>
                    <a:bodyPr/>
                    <a:lstStyle/>
                    <a:p>
                      <a:pPr algn="ctr"/>
                      <a:r>
                        <a:rPr lang="es-ES_tradnl" sz="1600" dirty="0" smtClean="0"/>
                        <a:t>MÉTODO</a:t>
                      </a:r>
                      <a:endParaRPr lang="es-ES" sz="1600" dirty="0"/>
                    </a:p>
                  </a:txBody>
                  <a:tcPr/>
                </a:tc>
                <a:tc>
                  <a:txBody>
                    <a:bodyPr/>
                    <a:lstStyle/>
                    <a:p>
                      <a:pPr algn="ctr"/>
                      <a:r>
                        <a:rPr lang="es-ES_tradnl" sz="1600" dirty="0" smtClean="0"/>
                        <a:t>DESCRIPCIÓN</a:t>
                      </a:r>
                      <a:endParaRPr lang="es-ES" sz="1600" dirty="0"/>
                    </a:p>
                  </a:txBody>
                  <a:tcPr/>
                </a:tc>
                <a:extLst>
                  <a:ext uri="{0D108BD9-81ED-4DB2-BD59-A6C34878D82A}">
                    <a16:rowId xmlns:a16="http://schemas.microsoft.com/office/drawing/2014/main" val="1311430156"/>
                  </a:ext>
                </a:extLst>
              </a:tr>
              <a:tr h="370840">
                <a:tc>
                  <a:txBody>
                    <a:bodyPr/>
                    <a:lstStyle/>
                    <a:p>
                      <a:r>
                        <a:rPr lang="es-ES_tradnl" sz="1400" dirty="0" err="1" smtClean="0"/>
                        <a:t>Iterator</a:t>
                      </a:r>
                      <a:r>
                        <a:rPr lang="es-ES_tradnl" sz="1400" dirty="0" smtClean="0"/>
                        <a:t> </a:t>
                      </a:r>
                      <a:r>
                        <a:rPr lang="es-ES_tradnl" sz="1400" dirty="0" err="1" smtClean="0"/>
                        <a:t>iterate</a:t>
                      </a:r>
                      <a:r>
                        <a:rPr lang="es-ES_tradnl" sz="1400" dirty="0" smtClean="0"/>
                        <a:t>()</a:t>
                      </a:r>
                      <a:endParaRPr lang="es-ES" sz="1400" dirty="0"/>
                    </a:p>
                  </a:txBody>
                  <a:tcPr/>
                </a:tc>
                <a:tc>
                  <a:txBody>
                    <a:bodyPr/>
                    <a:lstStyle/>
                    <a:p>
                      <a:r>
                        <a:rPr lang="es-ES_tradnl" sz="1400" dirty="0" smtClean="0"/>
                        <a:t>Devuelve en un objeto </a:t>
                      </a:r>
                      <a:r>
                        <a:rPr lang="es-ES_tradnl" sz="1400" dirty="0" err="1" smtClean="0"/>
                        <a:t>Iterator</a:t>
                      </a:r>
                      <a:r>
                        <a:rPr lang="es-ES_tradnl" sz="1400" dirty="0" smtClean="0"/>
                        <a:t> el resultado de la consulta</a:t>
                      </a:r>
                      <a:endParaRPr lang="es-ES" sz="1400" dirty="0"/>
                    </a:p>
                  </a:txBody>
                  <a:tcPr/>
                </a:tc>
                <a:extLst>
                  <a:ext uri="{0D108BD9-81ED-4DB2-BD59-A6C34878D82A}">
                    <a16:rowId xmlns:a16="http://schemas.microsoft.com/office/drawing/2014/main" val="1122951551"/>
                  </a:ext>
                </a:extLst>
              </a:tr>
              <a:tr h="370840">
                <a:tc>
                  <a:txBody>
                    <a:bodyPr/>
                    <a:lstStyle/>
                    <a:p>
                      <a:r>
                        <a:rPr lang="es-ES_tradnl" sz="1400" dirty="0" err="1" smtClean="0"/>
                        <a:t>List</a:t>
                      </a:r>
                      <a:r>
                        <a:rPr lang="es-ES_tradnl" sz="1400" dirty="0" smtClean="0"/>
                        <a:t> </a:t>
                      </a:r>
                      <a:r>
                        <a:rPr lang="es-ES_tradnl" sz="1400" dirty="0" err="1" smtClean="0"/>
                        <a:t>list</a:t>
                      </a:r>
                      <a:r>
                        <a:rPr lang="es-ES_tradnl" sz="1400" dirty="0" smtClean="0"/>
                        <a:t>()</a:t>
                      </a:r>
                      <a:endParaRPr lang="es-ES" sz="1400" dirty="0"/>
                    </a:p>
                  </a:txBody>
                  <a:tcPr/>
                </a:tc>
                <a:tc>
                  <a:txBody>
                    <a:bodyPr/>
                    <a:lstStyle/>
                    <a:p>
                      <a:r>
                        <a:rPr lang="es-ES_tradnl" sz="1400" dirty="0" smtClean="0"/>
                        <a:t>Devuelve</a:t>
                      </a:r>
                      <a:r>
                        <a:rPr lang="es-ES_tradnl" sz="1400" baseline="0" dirty="0" smtClean="0"/>
                        <a:t> el resultado de la consulta en un </a:t>
                      </a:r>
                      <a:r>
                        <a:rPr lang="es-ES_tradnl" sz="1400" baseline="0" dirty="0" err="1" smtClean="0"/>
                        <a:t>List</a:t>
                      </a:r>
                      <a:endParaRPr lang="es-ES" sz="1400" dirty="0"/>
                    </a:p>
                  </a:txBody>
                  <a:tcPr/>
                </a:tc>
                <a:extLst>
                  <a:ext uri="{0D108BD9-81ED-4DB2-BD59-A6C34878D82A}">
                    <a16:rowId xmlns:a16="http://schemas.microsoft.com/office/drawing/2014/main" val="2105079262"/>
                  </a:ext>
                </a:extLst>
              </a:tr>
              <a:tr h="370840">
                <a:tc>
                  <a:txBody>
                    <a:bodyPr/>
                    <a:lstStyle/>
                    <a:p>
                      <a:r>
                        <a:rPr lang="es-ES_tradnl" sz="1400" dirty="0" err="1" smtClean="0"/>
                        <a:t>Query</a:t>
                      </a:r>
                      <a:r>
                        <a:rPr lang="es-ES_tradnl" sz="1400" dirty="0" smtClean="0"/>
                        <a:t> </a:t>
                      </a:r>
                      <a:r>
                        <a:rPr lang="es-ES_tradnl" sz="1400" dirty="0" err="1" smtClean="0"/>
                        <a:t>setFetch</a:t>
                      </a:r>
                      <a:r>
                        <a:rPr lang="es-ES_tradnl" sz="1400" baseline="0" dirty="0" err="1" smtClean="0"/>
                        <a:t>Size</a:t>
                      </a:r>
                      <a:r>
                        <a:rPr lang="es-ES_tradnl" sz="1400" baseline="0" dirty="0" smtClean="0"/>
                        <a:t> (</a:t>
                      </a:r>
                      <a:r>
                        <a:rPr lang="es-ES_tradnl" sz="1400" baseline="0" dirty="0" err="1" smtClean="0"/>
                        <a:t>int</a:t>
                      </a:r>
                      <a:r>
                        <a:rPr lang="es-ES_tradnl" sz="1400" baseline="0" dirty="0" smtClean="0"/>
                        <a:t> </a:t>
                      </a:r>
                      <a:r>
                        <a:rPr lang="es-ES_tradnl" sz="1400" baseline="0" dirty="0" err="1" smtClean="0"/>
                        <a:t>size</a:t>
                      </a:r>
                      <a:r>
                        <a:rPr lang="es-ES_tradnl" sz="1400" baseline="0" dirty="0" smtClean="0"/>
                        <a:t>)</a:t>
                      </a:r>
                      <a:endParaRPr lang="es-ES" sz="1400" dirty="0"/>
                    </a:p>
                  </a:txBody>
                  <a:tcPr/>
                </a:tc>
                <a:tc>
                  <a:txBody>
                    <a:bodyPr/>
                    <a:lstStyle/>
                    <a:p>
                      <a:r>
                        <a:rPr lang="es-ES_tradnl" sz="1400" dirty="0" smtClean="0"/>
                        <a:t>Fija el número de resultados a recuperar en cada acceso a la base de datos al valor indicado en </a:t>
                      </a:r>
                      <a:r>
                        <a:rPr lang="es-ES_tradnl" sz="1400" dirty="0" err="1" smtClean="0"/>
                        <a:t>size</a:t>
                      </a:r>
                      <a:r>
                        <a:rPr lang="es-ES_tradnl" sz="1400" dirty="0" smtClean="0"/>
                        <a:t>()</a:t>
                      </a:r>
                      <a:endParaRPr lang="es-ES" sz="1400" dirty="0"/>
                    </a:p>
                  </a:txBody>
                  <a:tcPr/>
                </a:tc>
                <a:extLst>
                  <a:ext uri="{0D108BD9-81ED-4DB2-BD59-A6C34878D82A}">
                    <a16:rowId xmlns:a16="http://schemas.microsoft.com/office/drawing/2014/main" val="3129072542"/>
                  </a:ext>
                </a:extLst>
              </a:tr>
              <a:tr h="370840">
                <a:tc>
                  <a:txBody>
                    <a:bodyPr/>
                    <a:lstStyle/>
                    <a:p>
                      <a:r>
                        <a:rPr lang="es-ES_tradnl" sz="1400" dirty="0" err="1" smtClean="0"/>
                        <a:t>Int</a:t>
                      </a:r>
                      <a:r>
                        <a:rPr lang="es-ES_tradnl" sz="1400" dirty="0" smtClean="0"/>
                        <a:t> </a:t>
                      </a:r>
                      <a:r>
                        <a:rPr lang="es-ES_tradnl" sz="1400" dirty="0" err="1" smtClean="0"/>
                        <a:t>executeUpdate</a:t>
                      </a:r>
                      <a:r>
                        <a:rPr lang="es-ES_tradnl" sz="1400" dirty="0" smtClean="0"/>
                        <a:t>()</a:t>
                      </a:r>
                      <a:endParaRPr lang="es-ES" sz="1400" dirty="0"/>
                    </a:p>
                  </a:txBody>
                  <a:tcPr/>
                </a:tc>
                <a:tc>
                  <a:txBody>
                    <a:bodyPr/>
                    <a:lstStyle/>
                    <a:p>
                      <a:r>
                        <a:rPr lang="es-ES_tradnl" sz="1400" dirty="0" smtClean="0"/>
                        <a:t>Ejecuta la sentencia</a:t>
                      </a:r>
                      <a:r>
                        <a:rPr lang="es-ES_tradnl" sz="1400" baseline="0" dirty="0" smtClean="0"/>
                        <a:t> de modificación o borrado. Devuelve el número de entidades afectadas.</a:t>
                      </a:r>
                      <a:endParaRPr lang="es-ES" sz="1400" dirty="0"/>
                    </a:p>
                  </a:txBody>
                  <a:tcPr/>
                </a:tc>
                <a:extLst>
                  <a:ext uri="{0D108BD9-81ED-4DB2-BD59-A6C34878D82A}">
                    <a16:rowId xmlns:a16="http://schemas.microsoft.com/office/drawing/2014/main" val="3764520414"/>
                  </a:ext>
                </a:extLst>
              </a:tr>
              <a:tr h="370840">
                <a:tc>
                  <a:txBody>
                    <a:bodyPr/>
                    <a:lstStyle/>
                    <a:p>
                      <a:r>
                        <a:rPr lang="es-ES_tradnl" sz="1400" dirty="0" err="1" smtClean="0"/>
                        <a:t>String</a:t>
                      </a:r>
                      <a:r>
                        <a:rPr lang="es-ES_tradnl" sz="1400" dirty="0" smtClean="0"/>
                        <a:t> </a:t>
                      </a:r>
                      <a:r>
                        <a:rPr lang="es-ES_tradnl" sz="1400" dirty="0" err="1" smtClean="0"/>
                        <a:t>getQueryString</a:t>
                      </a:r>
                      <a:r>
                        <a:rPr lang="es-ES_tradnl" sz="1400" dirty="0" smtClean="0"/>
                        <a:t>()</a:t>
                      </a:r>
                      <a:endParaRPr lang="es-ES" sz="1400" dirty="0"/>
                    </a:p>
                  </a:txBody>
                  <a:tcPr/>
                </a:tc>
                <a:tc>
                  <a:txBody>
                    <a:bodyPr/>
                    <a:lstStyle/>
                    <a:p>
                      <a:r>
                        <a:rPr lang="es-ES_tradnl" sz="1400" dirty="0" smtClean="0"/>
                        <a:t>Devuelve</a:t>
                      </a:r>
                      <a:r>
                        <a:rPr lang="es-ES_tradnl" sz="1400" baseline="0" dirty="0" smtClean="0"/>
                        <a:t> la consulta en un </a:t>
                      </a:r>
                      <a:r>
                        <a:rPr lang="es-ES_tradnl" sz="1400" baseline="0" dirty="0" err="1" smtClean="0"/>
                        <a:t>String</a:t>
                      </a:r>
                      <a:endParaRPr lang="es-ES" sz="1400" dirty="0"/>
                    </a:p>
                  </a:txBody>
                  <a:tcPr/>
                </a:tc>
                <a:extLst>
                  <a:ext uri="{0D108BD9-81ED-4DB2-BD59-A6C34878D82A}">
                    <a16:rowId xmlns:a16="http://schemas.microsoft.com/office/drawing/2014/main" val="588400530"/>
                  </a:ext>
                </a:extLst>
              </a:tr>
              <a:tr h="370840">
                <a:tc>
                  <a:txBody>
                    <a:bodyPr/>
                    <a:lstStyle/>
                    <a:p>
                      <a:r>
                        <a:rPr lang="es-ES_tradnl" sz="1400" dirty="0" err="1" smtClean="0"/>
                        <a:t>Object</a:t>
                      </a:r>
                      <a:r>
                        <a:rPr lang="es-ES_tradnl" sz="1400" dirty="0" smtClean="0"/>
                        <a:t> </a:t>
                      </a:r>
                      <a:r>
                        <a:rPr lang="es-ES_tradnl" sz="1400" dirty="0" err="1" smtClean="0"/>
                        <a:t>uniqueResult</a:t>
                      </a:r>
                      <a:r>
                        <a:rPr lang="es-ES_tradnl" sz="1400" dirty="0" smtClean="0"/>
                        <a:t>()</a:t>
                      </a:r>
                      <a:endParaRPr lang="es-ES" sz="1400" dirty="0"/>
                    </a:p>
                  </a:txBody>
                  <a:tcPr/>
                </a:tc>
                <a:tc>
                  <a:txBody>
                    <a:bodyPr/>
                    <a:lstStyle/>
                    <a:p>
                      <a:r>
                        <a:rPr lang="es-ES_tradnl" sz="1400" dirty="0" smtClean="0"/>
                        <a:t>Devuelve un objeto (Cuando sabemos que la consulta devuelve un objeto) o nulo si la consulta no devuelve resultados</a:t>
                      </a:r>
                      <a:endParaRPr lang="es-ES" sz="1400" dirty="0"/>
                    </a:p>
                  </a:txBody>
                  <a:tcPr/>
                </a:tc>
                <a:extLst>
                  <a:ext uri="{0D108BD9-81ED-4DB2-BD59-A6C34878D82A}">
                    <a16:rowId xmlns:a16="http://schemas.microsoft.com/office/drawing/2014/main" val="98816295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dirty="0" err="1" smtClean="0"/>
                        <a:t>Query</a:t>
                      </a:r>
                      <a:r>
                        <a:rPr lang="es-ES_tradnl" sz="1400" dirty="0" smtClean="0"/>
                        <a:t> </a:t>
                      </a:r>
                      <a:r>
                        <a:rPr lang="es-ES_tradnl" sz="1400" dirty="0" err="1" smtClean="0"/>
                        <a:t>setCharacter</a:t>
                      </a:r>
                      <a:r>
                        <a:rPr lang="es-ES_tradnl" sz="1400" dirty="0" smtClean="0"/>
                        <a:t>(</a:t>
                      </a:r>
                      <a:r>
                        <a:rPr lang="es-ES_tradnl" sz="1400" dirty="0" err="1" smtClean="0"/>
                        <a:t>int</a:t>
                      </a:r>
                      <a:r>
                        <a:rPr lang="es-ES_tradnl" sz="1400" dirty="0" smtClean="0"/>
                        <a:t> posición, </a:t>
                      </a:r>
                      <a:r>
                        <a:rPr lang="es-ES_tradnl" sz="1400" dirty="0" err="1" smtClean="0"/>
                        <a:t>char</a:t>
                      </a:r>
                      <a:r>
                        <a:rPr lang="es-ES_tradnl" sz="1400" dirty="0" smtClean="0"/>
                        <a:t> valor)</a:t>
                      </a:r>
                      <a:br>
                        <a:rPr lang="es-ES_tradnl" sz="1400" dirty="0" smtClean="0"/>
                      </a:br>
                      <a:r>
                        <a:rPr lang="es-ES_tradnl" sz="1400" dirty="0" err="1" smtClean="0"/>
                        <a:t>Query</a:t>
                      </a:r>
                      <a:r>
                        <a:rPr lang="es-ES_tradnl" sz="1400" dirty="0" smtClean="0"/>
                        <a:t> </a:t>
                      </a:r>
                      <a:r>
                        <a:rPr lang="es-ES_tradnl" sz="1400" dirty="0" err="1" smtClean="0"/>
                        <a:t>setCharacter</a:t>
                      </a:r>
                      <a:r>
                        <a:rPr lang="es-ES_tradnl" sz="1400" dirty="0" smtClean="0"/>
                        <a:t>(</a:t>
                      </a:r>
                      <a:r>
                        <a:rPr lang="es-ES_tradnl" sz="1400" dirty="0" err="1" smtClean="0"/>
                        <a:t>String</a:t>
                      </a:r>
                      <a:r>
                        <a:rPr lang="es-ES_tradnl" sz="1400" baseline="0" dirty="0" smtClean="0"/>
                        <a:t> nombre</a:t>
                      </a:r>
                      <a:r>
                        <a:rPr lang="es-ES_tradnl" sz="1400" dirty="0" smtClean="0"/>
                        <a:t>, </a:t>
                      </a:r>
                      <a:r>
                        <a:rPr lang="es-ES_tradnl" sz="1400" dirty="0" err="1" smtClean="0"/>
                        <a:t>char</a:t>
                      </a:r>
                      <a:r>
                        <a:rPr lang="es-ES_tradnl" sz="1400" dirty="0" smtClean="0"/>
                        <a:t> valor)</a:t>
                      </a:r>
                      <a:endParaRPr lang="es-ES" sz="1400" dirty="0" smtClean="0"/>
                    </a:p>
                  </a:txBody>
                  <a:tcPr/>
                </a:tc>
                <a:tc>
                  <a:txBody>
                    <a:bodyPr/>
                    <a:lstStyle/>
                    <a:p>
                      <a:r>
                        <a:rPr lang="es-ES_tradnl" sz="1400" dirty="0" smtClean="0"/>
                        <a:t>Asigna</a:t>
                      </a:r>
                      <a:r>
                        <a:rPr lang="es-ES_tradnl" sz="1400" baseline="0" dirty="0" smtClean="0"/>
                        <a:t> el valor indicado en el método a un parámetro de tipo </a:t>
                      </a:r>
                      <a:r>
                        <a:rPr lang="es-ES_tradnl" sz="1400" baseline="0" dirty="0" err="1" smtClean="0"/>
                        <a:t>char</a:t>
                      </a:r>
                      <a:r>
                        <a:rPr lang="es-ES_tradnl" sz="1400" baseline="0" dirty="0" smtClean="0"/>
                        <a:t>. Posición indica la posición del  parámetro dentro de la consulta, empieza en 0. Nombre es el nombre (se indica como :nombre) del parámetro de la consulta</a:t>
                      </a:r>
                      <a:endParaRPr lang="es-ES" sz="1400" dirty="0"/>
                    </a:p>
                  </a:txBody>
                  <a:tcPr/>
                </a:tc>
                <a:extLst>
                  <a:ext uri="{0D108BD9-81ED-4DB2-BD59-A6C34878D82A}">
                    <a16:rowId xmlns:a16="http://schemas.microsoft.com/office/drawing/2014/main" val="626194179"/>
                  </a:ext>
                </a:extLst>
              </a:tr>
              <a:tr h="370840">
                <a:tc>
                  <a:txBody>
                    <a:bodyPr/>
                    <a:lstStyle/>
                    <a:p>
                      <a:r>
                        <a:rPr lang="es-ES_tradnl" sz="1400" dirty="0" err="1" smtClean="0"/>
                        <a:t>Query</a:t>
                      </a:r>
                      <a:r>
                        <a:rPr lang="es-ES_tradnl" sz="1400" baseline="0" dirty="0" smtClean="0"/>
                        <a:t> </a:t>
                      </a:r>
                      <a:r>
                        <a:rPr lang="es-ES_tradnl" sz="1400" baseline="0" dirty="0" err="1" smtClean="0"/>
                        <a:t>setDate</a:t>
                      </a:r>
                      <a:r>
                        <a:rPr lang="es-ES_tradnl" sz="1400" baseline="0" dirty="0" smtClean="0"/>
                        <a:t> (</a:t>
                      </a:r>
                      <a:r>
                        <a:rPr lang="es-ES_tradnl" sz="1400" baseline="0" dirty="0" err="1" smtClean="0"/>
                        <a:t>int</a:t>
                      </a:r>
                      <a:r>
                        <a:rPr lang="es-ES_tradnl" sz="1400" baseline="0" dirty="0" smtClean="0"/>
                        <a:t> posición, Date fecha)</a:t>
                      </a:r>
                    </a:p>
                    <a:p>
                      <a:pPr marL="0" marR="0" lvl="0" indent="0" defTabSz="914400" eaLnBrk="1" fontAlgn="auto" latinLnBrk="0" hangingPunct="1">
                        <a:lnSpc>
                          <a:spcPct val="100000"/>
                        </a:lnSpc>
                        <a:spcBef>
                          <a:spcPts val="0"/>
                        </a:spcBef>
                        <a:spcAft>
                          <a:spcPts val="0"/>
                        </a:spcAft>
                        <a:buClrTx/>
                        <a:buSzTx/>
                        <a:buFontTx/>
                        <a:buNone/>
                        <a:tabLst/>
                        <a:defRPr/>
                      </a:pPr>
                      <a:r>
                        <a:rPr lang="es-ES_tradnl" sz="1400" dirty="0" err="1" smtClean="0"/>
                        <a:t>Query</a:t>
                      </a:r>
                      <a:r>
                        <a:rPr lang="es-ES_tradnl" sz="1400" baseline="0" dirty="0" smtClean="0"/>
                        <a:t> </a:t>
                      </a:r>
                      <a:r>
                        <a:rPr lang="es-ES_tradnl" sz="1400" baseline="0" dirty="0" err="1" smtClean="0"/>
                        <a:t>setDate</a:t>
                      </a:r>
                      <a:r>
                        <a:rPr lang="es-ES_tradnl" sz="1400" baseline="0" dirty="0" smtClean="0"/>
                        <a:t> (</a:t>
                      </a:r>
                      <a:r>
                        <a:rPr lang="es-ES_tradnl" sz="1400" baseline="0" dirty="0" err="1" smtClean="0"/>
                        <a:t>String</a:t>
                      </a:r>
                      <a:r>
                        <a:rPr lang="es-ES_tradnl" sz="1400" baseline="0" dirty="0" smtClean="0"/>
                        <a:t> nombre, Date fecha)</a:t>
                      </a:r>
                    </a:p>
                  </a:txBody>
                  <a:tcPr/>
                </a:tc>
                <a:tc>
                  <a:txBody>
                    <a:bodyPr/>
                    <a:lstStyle/>
                    <a:p>
                      <a:r>
                        <a:rPr lang="es-ES_tradnl" sz="1400" dirty="0" smtClean="0"/>
                        <a:t>Asigna la fecha</a:t>
                      </a:r>
                      <a:r>
                        <a:rPr lang="es-ES_tradnl" sz="1400" baseline="0" dirty="0" smtClean="0"/>
                        <a:t> a un parámetro de tipo DATE</a:t>
                      </a:r>
                      <a:endParaRPr lang="es-ES" sz="1400" dirty="0"/>
                    </a:p>
                  </a:txBody>
                  <a:tcPr/>
                </a:tc>
                <a:extLst>
                  <a:ext uri="{0D108BD9-81ED-4DB2-BD59-A6C34878D82A}">
                    <a16:rowId xmlns:a16="http://schemas.microsoft.com/office/drawing/2014/main" val="4237379144"/>
                  </a:ext>
                </a:extLst>
              </a:tr>
            </a:tbl>
          </a:graphicData>
        </a:graphic>
      </p:graphicFrame>
      <p:sp>
        <p:nvSpPr>
          <p:cNvPr id="7"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Métodos -</a:t>
            </a:r>
            <a:endParaRPr lang="es-ES" sz="4000" dirty="0"/>
          </a:p>
        </p:txBody>
      </p:sp>
    </p:spTree>
    <p:extLst>
      <p:ext uri="{BB962C8B-B14F-4D97-AF65-F5344CB8AC3E}">
        <p14:creationId xmlns:p14="http://schemas.microsoft.com/office/powerpoint/2010/main" val="5580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Consultas</a:t>
            </a:r>
            <a:br>
              <a:rPr lang="es-ES_tradnl" dirty="0" smtClean="0"/>
            </a:br>
            <a:r>
              <a:rPr lang="es-ES_tradnl" sz="4000" dirty="0" smtClean="0"/>
              <a:t>- Métodos -</a:t>
            </a:r>
            <a:endParaRPr lang="es-ES" sz="4000" dirty="0"/>
          </a:p>
        </p:txBody>
      </p:sp>
      <p:graphicFrame>
        <p:nvGraphicFramePr>
          <p:cNvPr id="6" name="Tabla 5"/>
          <p:cNvGraphicFramePr>
            <a:graphicFrameLocks noGrp="1"/>
          </p:cNvGraphicFramePr>
          <p:nvPr>
            <p:extLst>
              <p:ext uri="{D42A27DB-BD31-4B8C-83A1-F6EECF244321}">
                <p14:modId xmlns:p14="http://schemas.microsoft.com/office/powerpoint/2010/main" val="3174031106"/>
              </p:ext>
            </p:extLst>
          </p:nvPr>
        </p:nvGraphicFramePr>
        <p:xfrm>
          <a:off x="852958" y="1919407"/>
          <a:ext cx="10820400" cy="422148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427429112"/>
                    </a:ext>
                  </a:extLst>
                </a:gridCol>
                <a:gridCol w="6858000">
                  <a:extLst>
                    <a:ext uri="{9D8B030D-6E8A-4147-A177-3AD203B41FA5}">
                      <a16:colId xmlns:a16="http://schemas.microsoft.com/office/drawing/2014/main" val="1310147810"/>
                    </a:ext>
                  </a:extLst>
                </a:gridCol>
              </a:tblGrid>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600" dirty="0" smtClean="0"/>
                        <a:t>MÉTODO</a:t>
                      </a:r>
                      <a:endParaRPr lang="es-ES_tradnl" sz="1600" baseline="0" dirty="0" smtClean="0"/>
                    </a:p>
                  </a:txBody>
                  <a:tcPr/>
                </a:tc>
                <a:tc>
                  <a:txBody>
                    <a:bodyPr/>
                    <a:lstStyle/>
                    <a:p>
                      <a:pPr algn="ctr"/>
                      <a:r>
                        <a:rPr lang="es-ES_tradnl" sz="1600" dirty="0" smtClean="0"/>
                        <a:t>DESCRIPCIÓN</a:t>
                      </a:r>
                      <a:endParaRPr lang="es-ES" sz="1600" dirty="0"/>
                    </a:p>
                  </a:txBody>
                  <a:tcPr/>
                </a:tc>
                <a:extLst>
                  <a:ext uri="{0D108BD9-81ED-4DB2-BD59-A6C34878D82A}">
                    <a16:rowId xmlns:a16="http://schemas.microsoft.com/office/drawing/2014/main" val="716450440"/>
                  </a:ext>
                </a:extLst>
              </a:tr>
              <a:tr h="370840">
                <a:tc grid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_tradnl" sz="1400" baseline="0" dirty="0" smtClean="0"/>
                        <a:t>Continuación</a:t>
                      </a:r>
                    </a:p>
                  </a:txBody>
                  <a:tcPr/>
                </a:tc>
                <a:tc hMerge="1">
                  <a:txBody>
                    <a:bodyPr/>
                    <a:lstStyle/>
                    <a:p>
                      <a:endParaRPr lang="es-ES" dirty="0"/>
                    </a:p>
                  </a:txBody>
                  <a:tcPr/>
                </a:tc>
                <a:extLst>
                  <a:ext uri="{0D108BD9-81ED-4DB2-BD59-A6C34878D82A}">
                    <a16:rowId xmlns:a16="http://schemas.microsoft.com/office/drawing/2014/main" val="24408674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baseline="0" dirty="0" err="1" smtClean="0"/>
                        <a:t>Query</a:t>
                      </a:r>
                      <a:r>
                        <a:rPr lang="es-ES_tradnl" sz="1400" baseline="0" dirty="0" smtClean="0"/>
                        <a:t> </a:t>
                      </a:r>
                      <a:r>
                        <a:rPr lang="es-ES_tradnl" sz="1400" baseline="0" dirty="0" err="1" smtClean="0"/>
                        <a:t>setDouble</a:t>
                      </a:r>
                      <a:r>
                        <a:rPr lang="es-ES_tradnl" sz="1400" baseline="0" dirty="0" smtClean="0"/>
                        <a:t> (</a:t>
                      </a:r>
                      <a:r>
                        <a:rPr lang="es-ES_tradnl" sz="1400" baseline="0" dirty="0" err="1" smtClean="0"/>
                        <a:t>int</a:t>
                      </a:r>
                      <a:r>
                        <a:rPr lang="es-ES_tradnl" sz="1400" baseline="0" dirty="0" smtClean="0"/>
                        <a:t> posición, </a:t>
                      </a:r>
                      <a:r>
                        <a:rPr lang="es-ES_tradnl" sz="1400" baseline="0" dirty="0" err="1" smtClean="0"/>
                        <a:t>double</a:t>
                      </a:r>
                      <a:r>
                        <a:rPr lang="es-ES_tradnl" sz="1400" baseline="0" dirty="0" smtClean="0"/>
                        <a:t> valor)</a:t>
                      </a:r>
                    </a:p>
                    <a:p>
                      <a:pPr marL="0" marR="0" lvl="0" indent="0" defTabSz="914400" eaLnBrk="1" fontAlgn="auto" latinLnBrk="0" hangingPunct="1">
                        <a:lnSpc>
                          <a:spcPct val="100000"/>
                        </a:lnSpc>
                        <a:spcBef>
                          <a:spcPts val="0"/>
                        </a:spcBef>
                        <a:spcAft>
                          <a:spcPts val="0"/>
                        </a:spcAft>
                        <a:buClrTx/>
                        <a:buSzTx/>
                        <a:buFontTx/>
                        <a:buNone/>
                        <a:tabLst/>
                        <a:defRPr/>
                      </a:pPr>
                      <a:r>
                        <a:rPr lang="es-ES_tradnl" sz="1400" dirty="0" err="1" smtClean="0"/>
                        <a:t>Query</a:t>
                      </a:r>
                      <a:r>
                        <a:rPr lang="es-ES_tradnl" sz="1400" baseline="0" dirty="0" smtClean="0"/>
                        <a:t> </a:t>
                      </a:r>
                      <a:r>
                        <a:rPr lang="es-ES_tradnl" sz="1400" baseline="0" dirty="0" err="1" smtClean="0"/>
                        <a:t>setDouble</a:t>
                      </a:r>
                      <a:r>
                        <a:rPr lang="es-ES_tradnl" sz="1400" baseline="0" dirty="0" smtClean="0"/>
                        <a:t> (</a:t>
                      </a:r>
                      <a:r>
                        <a:rPr lang="es-ES_tradnl" sz="1400" baseline="0" dirty="0" err="1" smtClean="0"/>
                        <a:t>String</a:t>
                      </a:r>
                      <a:r>
                        <a:rPr lang="es-ES_tradnl" sz="1400" baseline="0" dirty="0" smtClean="0"/>
                        <a:t> nombre, </a:t>
                      </a:r>
                      <a:r>
                        <a:rPr lang="es-ES_tradnl" sz="1400" baseline="0" dirty="0" err="1" smtClean="0"/>
                        <a:t>double</a:t>
                      </a:r>
                      <a:r>
                        <a:rPr lang="es-ES_tradnl" sz="1400" baseline="0" dirty="0" smtClean="0"/>
                        <a:t> valor)</a:t>
                      </a:r>
                    </a:p>
                  </a:txBody>
                  <a:tcPr/>
                </a:tc>
                <a:tc>
                  <a:txBody>
                    <a:bodyPr/>
                    <a:lstStyle/>
                    <a:p>
                      <a:r>
                        <a:rPr lang="es-ES_tradnl" sz="1400" dirty="0" smtClean="0"/>
                        <a:t>Asigna la fecha</a:t>
                      </a:r>
                      <a:r>
                        <a:rPr lang="es-ES_tradnl" sz="1400" baseline="0" dirty="0" smtClean="0"/>
                        <a:t> a un parámetro de tipo DATE</a:t>
                      </a:r>
                      <a:endParaRPr lang="es-ES" sz="1400" dirty="0"/>
                    </a:p>
                  </a:txBody>
                  <a:tcPr/>
                </a:tc>
                <a:extLst>
                  <a:ext uri="{0D108BD9-81ED-4DB2-BD59-A6C34878D82A}">
                    <a16:rowId xmlns:a16="http://schemas.microsoft.com/office/drawing/2014/main" val="5399517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baseline="0" dirty="0" err="1" smtClean="0"/>
                        <a:t>Query</a:t>
                      </a:r>
                      <a:r>
                        <a:rPr lang="es-ES_tradnl" sz="1400" baseline="0" dirty="0" smtClean="0"/>
                        <a:t> </a:t>
                      </a:r>
                      <a:r>
                        <a:rPr lang="es-ES_tradnl" sz="1400" baseline="0" dirty="0" err="1" smtClean="0"/>
                        <a:t>setInteger</a:t>
                      </a:r>
                      <a:r>
                        <a:rPr lang="es-ES_tradnl" sz="1400" baseline="0" dirty="0" smtClean="0"/>
                        <a:t> (</a:t>
                      </a:r>
                      <a:r>
                        <a:rPr lang="es-ES_tradnl" sz="1400" baseline="0" dirty="0" err="1" smtClean="0"/>
                        <a:t>int</a:t>
                      </a:r>
                      <a:r>
                        <a:rPr lang="es-ES_tradnl" sz="1400" baseline="0" dirty="0" smtClean="0"/>
                        <a:t> posición, </a:t>
                      </a:r>
                      <a:r>
                        <a:rPr lang="es-ES_tradnl" sz="1400" baseline="0" dirty="0" err="1" smtClean="0"/>
                        <a:t>integer</a:t>
                      </a:r>
                      <a:r>
                        <a:rPr lang="es-ES_tradnl" sz="1400" baseline="0" dirty="0" smtClean="0"/>
                        <a:t> valor)</a:t>
                      </a:r>
                    </a:p>
                    <a:p>
                      <a:pPr marL="0" marR="0" lvl="0" indent="0" defTabSz="914400" eaLnBrk="1" fontAlgn="auto" latinLnBrk="0" hangingPunct="1">
                        <a:lnSpc>
                          <a:spcPct val="100000"/>
                        </a:lnSpc>
                        <a:spcBef>
                          <a:spcPts val="0"/>
                        </a:spcBef>
                        <a:spcAft>
                          <a:spcPts val="0"/>
                        </a:spcAft>
                        <a:buClrTx/>
                        <a:buSzTx/>
                        <a:buFontTx/>
                        <a:buNone/>
                        <a:tabLst/>
                        <a:defRPr/>
                      </a:pPr>
                      <a:r>
                        <a:rPr lang="es-ES_tradnl" sz="1400" dirty="0" err="1" smtClean="0"/>
                        <a:t>Query</a:t>
                      </a:r>
                      <a:r>
                        <a:rPr lang="es-ES_tradnl" sz="1400" baseline="0" dirty="0" smtClean="0"/>
                        <a:t> </a:t>
                      </a:r>
                      <a:r>
                        <a:rPr lang="es-ES_tradnl" sz="1400" baseline="0" dirty="0" err="1" smtClean="0"/>
                        <a:t>setInteger</a:t>
                      </a:r>
                      <a:r>
                        <a:rPr lang="es-ES_tradnl" sz="1400" baseline="0" dirty="0" smtClean="0"/>
                        <a:t> (</a:t>
                      </a:r>
                      <a:r>
                        <a:rPr lang="es-ES_tradnl" sz="1400" baseline="0" dirty="0" err="1" smtClean="0"/>
                        <a:t>String</a:t>
                      </a:r>
                      <a:r>
                        <a:rPr lang="es-ES_tradnl" sz="1400" baseline="0" dirty="0" smtClean="0"/>
                        <a:t> nombre, </a:t>
                      </a:r>
                      <a:r>
                        <a:rPr lang="es-ES_tradnl" sz="1400" baseline="0" dirty="0" err="1" smtClean="0"/>
                        <a:t>integer</a:t>
                      </a:r>
                      <a:r>
                        <a:rPr lang="es-ES_tradnl" sz="1400" baseline="0" dirty="0" smtClean="0"/>
                        <a:t> valor)</a:t>
                      </a:r>
                    </a:p>
                  </a:txBody>
                  <a:tcPr/>
                </a:tc>
                <a:tc>
                  <a:txBody>
                    <a:bodyPr/>
                    <a:lstStyle/>
                    <a:p>
                      <a:r>
                        <a:rPr lang="es-ES_tradnl" sz="1400" dirty="0" smtClean="0"/>
                        <a:t>Asigna</a:t>
                      </a:r>
                      <a:r>
                        <a:rPr lang="es-ES_tradnl" sz="1400" baseline="0" dirty="0" smtClean="0"/>
                        <a:t> valor a un parámetro de tipo entero</a:t>
                      </a:r>
                      <a:endParaRPr lang="es-ES" sz="1400" dirty="0"/>
                    </a:p>
                  </a:txBody>
                  <a:tcPr/>
                </a:tc>
                <a:extLst>
                  <a:ext uri="{0D108BD9-81ED-4DB2-BD59-A6C34878D82A}">
                    <a16:rowId xmlns:a16="http://schemas.microsoft.com/office/drawing/2014/main" val="25803669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baseline="0" dirty="0" err="1" smtClean="0"/>
                        <a:t>Query</a:t>
                      </a:r>
                      <a:r>
                        <a:rPr lang="es-ES_tradnl" sz="1400" baseline="0" dirty="0" smtClean="0"/>
                        <a:t> </a:t>
                      </a:r>
                      <a:r>
                        <a:rPr lang="es-ES_tradnl" sz="1400" baseline="0" dirty="0" err="1" smtClean="0"/>
                        <a:t>setString</a:t>
                      </a:r>
                      <a:r>
                        <a:rPr lang="es-ES_tradnl" sz="1400" baseline="0" dirty="0" smtClean="0"/>
                        <a:t> (</a:t>
                      </a:r>
                      <a:r>
                        <a:rPr lang="es-ES_tradnl" sz="1400" baseline="0" dirty="0" err="1" smtClean="0"/>
                        <a:t>int</a:t>
                      </a:r>
                      <a:r>
                        <a:rPr lang="es-ES_tradnl" sz="1400" baseline="0" dirty="0" smtClean="0"/>
                        <a:t> posición, </a:t>
                      </a:r>
                      <a:r>
                        <a:rPr lang="es-ES_tradnl" sz="1400" baseline="0" dirty="0" err="1" smtClean="0"/>
                        <a:t>String</a:t>
                      </a:r>
                      <a:r>
                        <a:rPr lang="es-ES_tradnl" sz="1400" baseline="0" dirty="0" smtClean="0"/>
                        <a:t> valor)</a:t>
                      </a:r>
                    </a:p>
                    <a:p>
                      <a:pPr marL="0" marR="0" lvl="0" indent="0" defTabSz="914400" eaLnBrk="1" fontAlgn="auto" latinLnBrk="0" hangingPunct="1">
                        <a:lnSpc>
                          <a:spcPct val="100000"/>
                        </a:lnSpc>
                        <a:spcBef>
                          <a:spcPts val="0"/>
                        </a:spcBef>
                        <a:spcAft>
                          <a:spcPts val="0"/>
                        </a:spcAft>
                        <a:buClrTx/>
                        <a:buSzTx/>
                        <a:buFontTx/>
                        <a:buNone/>
                        <a:tabLst/>
                        <a:defRPr/>
                      </a:pPr>
                      <a:r>
                        <a:rPr lang="es-ES_tradnl" sz="1400" dirty="0" err="1" smtClean="0"/>
                        <a:t>Query</a:t>
                      </a:r>
                      <a:r>
                        <a:rPr lang="es-ES_tradnl" sz="1400" baseline="0" dirty="0" smtClean="0"/>
                        <a:t> </a:t>
                      </a:r>
                      <a:r>
                        <a:rPr lang="es-ES_tradnl" sz="1400" baseline="0" dirty="0" err="1" smtClean="0"/>
                        <a:t>setString</a:t>
                      </a:r>
                      <a:r>
                        <a:rPr lang="es-ES_tradnl" sz="1400" baseline="0" dirty="0" smtClean="0"/>
                        <a:t> (</a:t>
                      </a:r>
                      <a:r>
                        <a:rPr lang="es-ES_tradnl" sz="1400" baseline="0" dirty="0" err="1" smtClean="0"/>
                        <a:t>String</a:t>
                      </a:r>
                      <a:r>
                        <a:rPr lang="es-ES_tradnl" sz="1400" baseline="0" dirty="0" smtClean="0"/>
                        <a:t> nombre, </a:t>
                      </a:r>
                      <a:r>
                        <a:rPr lang="es-ES_tradnl" sz="1400" baseline="0" dirty="0" err="1" smtClean="0"/>
                        <a:t>String</a:t>
                      </a:r>
                      <a:r>
                        <a:rPr lang="es-ES_tradnl" sz="1400" baseline="0" dirty="0" smtClean="0"/>
                        <a:t> valor)</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dirty="0" smtClean="0"/>
                        <a:t>Asigna</a:t>
                      </a:r>
                      <a:r>
                        <a:rPr lang="es-ES_tradnl" sz="1400" baseline="0" dirty="0" smtClean="0"/>
                        <a:t> valor a un parámetro de tipo VARCHAR</a:t>
                      </a:r>
                      <a:endParaRPr lang="es-ES" sz="1400" dirty="0" smtClean="0"/>
                    </a:p>
                  </a:txBody>
                  <a:tcPr/>
                </a:tc>
                <a:extLst>
                  <a:ext uri="{0D108BD9-81ED-4DB2-BD59-A6C34878D82A}">
                    <a16:rowId xmlns:a16="http://schemas.microsoft.com/office/drawing/2014/main" val="38960661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baseline="0" dirty="0" err="1" smtClean="0"/>
                        <a:t>Query</a:t>
                      </a:r>
                      <a:r>
                        <a:rPr lang="es-ES_tradnl" sz="1400" baseline="0" dirty="0" smtClean="0"/>
                        <a:t> </a:t>
                      </a:r>
                      <a:r>
                        <a:rPr lang="es-ES_tradnl" sz="1400" baseline="0" dirty="0" err="1" smtClean="0"/>
                        <a:t>setParameterList</a:t>
                      </a:r>
                      <a:r>
                        <a:rPr lang="es-ES_tradnl" sz="1400" baseline="0" dirty="0" smtClean="0"/>
                        <a:t> (</a:t>
                      </a:r>
                      <a:r>
                        <a:rPr lang="es-ES_tradnl" sz="1400" baseline="0" dirty="0" err="1" smtClean="0"/>
                        <a:t>String</a:t>
                      </a:r>
                      <a:r>
                        <a:rPr lang="es-ES_tradnl" sz="1400" baseline="0" dirty="0" smtClean="0"/>
                        <a:t> nombre, </a:t>
                      </a:r>
                      <a:r>
                        <a:rPr lang="es-ES_tradnl" sz="1400" baseline="0" dirty="0" err="1" smtClean="0"/>
                        <a:t>Collection</a:t>
                      </a:r>
                      <a:r>
                        <a:rPr lang="es-ES_tradnl" sz="1400" baseline="0" dirty="0" smtClean="0"/>
                        <a:t> valores)</a:t>
                      </a:r>
                    </a:p>
                  </a:txBody>
                  <a:tcPr/>
                </a:tc>
                <a:tc>
                  <a:txBody>
                    <a:bodyPr/>
                    <a:lstStyle/>
                    <a:p>
                      <a:r>
                        <a:rPr lang="es-ES_tradnl" sz="1400" dirty="0" smtClean="0"/>
                        <a:t>Asigna</a:t>
                      </a:r>
                      <a:r>
                        <a:rPr lang="es-ES_tradnl" sz="1400" baseline="0" dirty="0" smtClean="0"/>
                        <a:t> una colección de valores al parámetro cuyo nombre se indica en nombre</a:t>
                      </a:r>
                      <a:endParaRPr lang="es-ES" sz="1400" dirty="0"/>
                    </a:p>
                  </a:txBody>
                  <a:tcPr/>
                </a:tc>
                <a:extLst>
                  <a:ext uri="{0D108BD9-81ED-4DB2-BD59-A6C34878D82A}">
                    <a16:rowId xmlns:a16="http://schemas.microsoft.com/office/drawing/2014/main" val="294265773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baseline="0" dirty="0" err="1" smtClean="0"/>
                        <a:t>Query</a:t>
                      </a:r>
                      <a:r>
                        <a:rPr lang="es-ES_tradnl" sz="1400" baseline="0" dirty="0" smtClean="0"/>
                        <a:t> </a:t>
                      </a:r>
                      <a:r>
                        <a:rPr lang="es-ES_tradnl" sz="1400" baseline="0" dirty="0" err="1" smtClean="0"/>
                        <a:t>setParameter</a:t>
                      </a:r>
                      <a:r>
                        <a:rPr lang="es-ES_tradnl" sz="1400" baseline="0" dirty="0" smtClean="0"/>
                        <a:t> (</a:t>
                      </a:r>
                      <a:r>
                        <a:rPr lang="es-ES_tradnl" sz="1400" baseline="0" dirty="0" err="1" smtClean="0"/>
                        <a:t>int</a:t>
                      </a:r>
                      <a:r>
                        <a:rPr lang="es-ES_tradnl" sz="1400" baseline="0" dirty="0" smtClean="0"/>
                        <a:t> </a:t>
                      </a:r>
                      <a:r>
                        <a:rPr lang="es-ES_tradnl" sz="1400" baseline="0" dirty="0" err="1" smtClean="0"/>
                        <a:t>posicion</a:t>
                      </a:r>
                      <a:r>
                        <a:rPr lang="es-ES_tradnl" sz="1400" baseline="0" dirty="0" smtClean="0"/>
                        <a:t>, </a:t>
                      </a:r>
                      <a:r>
                        <a:rPr lang="es-ES_tradnl" sz="1400" baseline="0" dirty="0" err="1" smtClean="0"/>
                        <a:t>Collection</a:t>
                      </a:r>
                      <a:r>
                        <a:rPr lang="es-ES_tradnl" sz="1400" baseline="0" dirty="0" smtClean="0"/>
                        <a:t> valores)</a:t>
                      </a:r>
                    </a:p>
                  </a:txBody>
                  <a:tcPr/>
                </a:tc>
                <a:tc>
                  <a:txBody>
                    <a:bodyPr/>
                    <a:lstStyle/>
                    <a:p>
                      <a:r>
                        <a:rPr lang="es-ES_tradnl" sz="1400" dirty="0" smtClean="0"/>
                        <a:t>Asigna</a:t>
                      </a:r>
                      <a:r>
                        <a:rPr lang="es-ES_tradnl" sz="1400" baseline="0" dirty="0" smtClean="0"/>
                        <a:t> el valor al parámetro indicado en posición</a:t>
                      </a:r>
                      <a:endParaRPr lang="es-ES" sz="1400" dirty="0"/>
                    </a:p>
                  </a:txBody>
                  <a:tcPr/>
                </a:tc>
                <a:extLst>
                  <a:ext uri="{0D108BD9-81ED-4DB2-BD59-A6C34878D82A}">
                    <a16:rowId xmlns:a16="http://schemas.microsoft.com/office/drawing/2014/main" val="87952188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baseline="0" dirty="0" err="1" smtClean="0"/>
                        <a:t>Query</a:t>
                      </a:r>
                      <a:r>
                        <a:rPr lang="es-ES_tradnl" sz="1400" baseline="0" dirty="0" smtClean="0"/>
                        <a:t> </a:t>
                      </a:r>
                      <a:r>
                        <a:rPr lang="es-ES_tradnl" sz="1400" baseline="0" dirty="0" err="1" smtClean="0"/>
                        <a:t>setParameter</a:t>
                      </a:r>
                      <a:r>
                        <a:rPr lang="es-ES_tradnl" sz="1400" baseline="0" dirty="0" smtClean="0"/>
                        <a:t> (</a:t>
                      </a:r>
                      <a:r>
                        <a:rPr lang="es-ES_tradnl" sz="1400" baseline="0" dirty="0" err="1" smtClean="0"/>
                        <a:t>String</a:t>
                      </a:r>
                      <a:r>
                        <a:rPr lang="es-ES_tradnl" sz="1400" baseline="0" dirty="0" smtClean="0"/>
                        <a:t> nombre, </a:t>
                      </a:r>
                      <a:r>
                        <a:rPr lang="es-ES_tradnl" sz="1400" baseline="0" dirty="0" err="1" smtClean="0"/>
                        <a:t>Object</a:t>
                      </a:r>
                      <a:r>
                        <a:rPr lang="es-ES_tradnl" sz="1400" baseline="0" dirty="0" smtClean="0"/>
                        <a:t> valor)</a:t>
                      </a:r>
                    </a:p>
                  </a:txBody>
                  <a:tcPr/>
                </a:tc>
                <a:tc>
                  <a:txBody>
                    <a:bodyPr/>
                    <a:lstStyle/>
                    <a:p>
                      <a:r>
                        <a:rPr lang="es-ES_tradnl" sz="1400" dirty="0" smtClean="0"/>
                        <a:t>Asigna</a:t>
                      </a:r>
                      <a:r>
                        <a:rPr lang="es-ES_tradnl" sz="1400" baseline="0" dirty="0" smtClean="0"/>
                        <a:t> el valor al parámetro indicado en nombre</a:t>
                      </a:r>
                      <a:endParaRPr lang="es-ES" sz="1400" dirty="0"/>
                    </a:p>
                  </a:txBody>
                  <a:tcPr/>
                </a:tc>
                <a:extLst>
                  <a:ext uri="{0D108BD9-81ED-4DB2-BD59-A6C34878D82A}">
                    <a16:rowId xmlns:a16="http://schemas.microsoft.com/office/drawing/2014/main" val="9560022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1400" baseline="0" dirty="0" err="1" smtClean="0"/>
                        <a:t>Int</a:t>
                      </a:r>
                      <a:r>
                        <a:rPr lang="es-ES_tradnl" sz="1400" baseline="0" dirty="0" smtClean="0"/>
                        <a:t> </a:t>
                      </a:r>
                      <a:r>
                        <a:rPr lang="es-ES_tradnl" sz="1400" baseline="0" dirty="0" err="1" smtClean="0"/>
                        <a:t>executeUpdate</a:t>
                      </a:r>
                      <a:r>
                        <a:rPr lang="es-ES_tradnl" sz="1400" baseline="0" dirty="0" smtClean="0"/>
                        <a:t>()</a:t>
                      </a:r>
                    </a:p>
                  </a:txBody>
                  <a:tcPr/>
                </a:tc>
                <a:tc>
                  <a:txBody>
                    <a:bodyPr/>
                    <a:lstStyle/>
                    <a:p>
                      <a:r>
                        <a:rPr lang="es-ES_tradnl" sz="1400" dirty="0" smtClean="0"/>
                        <a:t>Ejecuta una</a:t>
                      </a:r>
                      <a:r>
                        <a:rPr lang="es-ES_tradnl" sz="1400" baseline="0" dirty="0" smtClean="0"/>
                        <a:t> sentencia UPDATE o DELETE, devuelve el nº de entidades afectadas por la operación</a:t>
                      </a:r>
                      <a:endParaRPr lang="es-ES" sz="1400" dirty="0"/>
                    </a:p>
                  </a:txBody>
                  <a:tcPr/>
                </a:tc>
                <a:extLst>
                  <a:ext uri="{0D108BD9-81ED-4DB2-BD59-A6C34878D82A}">
                    <a16:rowId xmlns:a16="http://schemas.microsoft.com/office/drawing/2014/main" val="1901008495"/>
                  </a:ext>
                </a:extLst>
              </a:tr>
            </a:tbl>
          </a:graphicData>
        </a:graphic>
      </p:graphicFrame>
    </p:spTree>
    <p:extLst>
      <p:ext uri="{BB962C8B-B14F-4D97-AF65-F5344CB8AC3E}">
        <p14:creationId xmlns:p14="http://schemas.microsoft.com/office/powerpoint/2010/main" val="646982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79" y="1845734"/>
            <a:ext cx="10414140" cy="4404754"/>
          </a:xfrm>
        </p:spPr>
        <p:txBody>
          <a:bodyPr>
            <a:normAutofit/>
          </a:bodyPr>
          <a:lstStyle/>
          <a:p>
            <a:pPr algn="just">
              <a:buFont typeface="Wingdings" panose="05000000000000000000" pitchFamily="2" charset="2"/>
              <a:buChar char="§"/>
            </a:pPr>
            <a:r>
              <a:rPr lang="es-ES_tradnl" spc="-5" dirty="0">
                <a:latin typeface="Calibri (Cuerpo)"/>
                <a:cs typeface="Arial"/>
              </a:rPr>
              <a:t>Crear la </a:t>
            </a:r>
            <a:r>
              <a:rPr lang="es-ES_tradnl" spc="-5" dirty="0" smtClean="0">
                <a:latin typeface="Calibri (Cuerpo)"/>
                <a:cs typeface="Arial"/>
              </a:rPr>
              <a:t>consulta</a:t>
            </a:r>
          </a:p>
          <a:p>
            <a:pPr lvl="1" algn="just">
              <a:buFont typeface="Wingdings" panose="05000000000000000000" pitchFamily="2" charset="2"/>
              <a:buChar char="§"/>
            </a:pPr>
            <a:r>
              <a:rPr lang="es-ES_tradnl" spc="-5" dirty="0">
                <a:latin typeface="Calibri (Cuerpo)"/>
                <a:cs typeface="Arial"/>
              </a:rPr>
              <a:t>Para realizar una consulta </a:t>
            </a:r>
            <a:r>
              <a:rPr lang="es-ES_tradnl" spc="-5" dirty="0">
                <a:latin typeface="Calibri (Cuerpo)"/>
                <a:cs typeface="Arial"/>
                <a:sym typeface="Wingdings" pitchFamily="2" charset="2"/>
              </a:rPr>
              <a:t> </a:t>
            </a:r>
            <a:r>
              <a:rPr lang="es-ES_tradnl" b="1" spc="-5" dirty="0" err="1">
                <a:latin typeface="Calibri (Cuerpo)"/>
                <a:cs typeface="Arial"/>
                <a:sym typeface="Wingdings" pitchFamily="2" charset="2"/>
              </a:rPr>
              <a:t>createQuery</a:t>
            </a:r>
            <a:r>
              <a:rPr lang="es-ES_tradnl" spc="-5" dirty="0">
                <a:latin typeface="Calibri (Cuerpo)"/>
                <a:cs typeface="Arial"/>
                <a:sym typeface="Wingdings" pitchFamily="2" charset="2"/>
              </a:rPr>
              <a:t> de la interface </a:t>
            </a:r>
            <a:r>
              <a:rPr lang="es-ES_tradnl" spc="-5" dirty="0" err="1" smtClean="0">
                <a:latin typeface="Calibri (Cuerpo)"/>
                <a:cs typeface="Arial"/>
                <a:sym typeface="Wingdings" pitchFamily="2" charset="2"/>
              </a:rPr>
              <a:t>SharedSessionContract</a:t>
            </a:r>
            <a:r>
              <a:rPr lang="es-ES_tradnl" spc="-5" dirty="0" smtClean="0">
                <a:latin typeface="Calibri (Cuerpo)"/>
                <a:cs typeface="Arial"/>
                <a:sym typeface="Wingdings" pitchFamily="2" charset="2"/>
              </a:rPr>
              <a:t>.</a:t>
            </a:r>
            <a:endParaRPr lang="es-ES_tradnl" dirty="0">
              <a:sym typeface="Wingdings" pitchFamily="2" charset="2"/>
            </a:endParaRPr>
          </a:p>
          <a:p>
            <a:pPr marL="1471400" lvl="8" indent="0">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createQuery</a:t>
            </a:r>
            <a:r>
              <a:rPr lang="es-ES_tradnl" sz="1200" dirty="0">
                <a:solidFill>
                  <a:srgbClr val="931A68"/>
                </a:solidFill>
                <a:latin typeface="Courier New"/>
                <a:cs typeface="Courier New"/>
                <a:sym typeface="Wingdings" pitchFamily="2" charset="2"/>
              </a:rPr>
              <a:t>(</a:t>
            </a:r>
            <a:r>
              <a:rPr lang="es-ES_tradnl" sz="1200" dirty="0" err="1">
                <a:solidFill>
                  <a:srgbClr val="931A68"/>
                </a:solidFill>
                <a:latin typeface="Courier New"/>
                <a:cs typeface="Courier New"/>
                <a:sym typeface="Wingdings" pitchFamily="2" charset="2"/>
              </a:rPr>
              <a:t>String</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queryString</a:t>
            </a:r>
            <a:r>
              <a:rPr lang="es-ES_tradnl" sz="1200" dirty="0" smtClean="0">
                <a:solidFill>
                  <a:srgbClr val="931A68"/>
                </a:solidFill>
                <a:latin typeface="Courier New"/>
                <a:cs typeface="Courier New"/>
                <a:sym typeface="Wingdings" pitchFamily="2" charset="2"/>
              </a:rPr>
              <a:t>)</a:t>
            </a:r>
            <a:endParaRPr lang="es-ES_tradnl" sz="1200" dirty="0">
              <a:solidFill>
                <a:srgbClr val="931A68"/>
              </a:solidFill>
              <a:latin typeface="Courier New"/>
              <a:cs typeface="Courier New"/>
              <a:sym typeface="Wingdings" pitchFamily="2" charset="2"/>
            </a:endParaRPr>
          </a:p>
          <a:p>
            <a:pPr marL="1471400" lvl="8" indent="0">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q = </a:t>
            </a:r>
            <a:r>
              <a:rPr lang="es-ES_tradnl" sz="1200" dirty="0" err="1">
                <a:solidFill>
                  <a:srgbClr val="931A68"/>
                </a:solidFill>
                <a:latin typeface="Courier New"/>
                <a:cs typeface="Courier New"/>
                <a:sym typeface="Wingdings" pitchFamily="2" charset="2"/>
              </a:rPr>
              <a:t>session.createQuery</a:t>
            </a:r>
            <a:r>
              <a:rPr lang="es-ES_tradnl" sz="1200" dirty="0">
                <a:solidFill>
                  <a:srgbClr val="931A68"/>
                </a:solidFill>
                <a:latin typeface="Courier New"/>
                <a:cs typeface="Courier New"/>
                <a:sym typeface="Wingdings" pitchFamily="2" charset="2"/>
              </a:rPr>
              <a:t>(“</a:t>
            </a:r>
            <a:r>
              <a:rPr lang="es-ES_tradnl" sz="1200" dirty="0" err="1">
                <a:solidFill>
                  <a:srgbClr val="931A68"/>
                </a:solidFill>
                <a:latin typeface="Courier New"/>
                <a:cs typeface="Courier New"/>
                <a:sym typeface="Wingdings" pitchFamily="2" charset="2"/>
              </a:rPr>
              <a:t>from</a:t>
            </a:r>
            <a:r>
              <a:rPr lang="es-ES_tradnl" sz="1200" dirty="0">
                <a:solidFill>
                  <a:srgbClr val="931A68"/>
                </a:solidFill>
                <a:latin typeface="Courier New"/>
                <a:cs typeface="Courier New"/>
                <a:sym typeface="Wingdings" pitchFamily="2" charset="2"/>
              </a:rPr>
              <a:t> departamentos</a:t>
            </a:r>
            <a:r>
              <a:rPr lang="es-ES_tradnl" sz="1200" dirty="0" smtClean="0">
                <a:solidFill>
                  <a:srgbClr val="931A68"/>
                </a:solidFill>
                <a:latin typeface="Courier New"/>
                <a:cs typeface="Courier New"/>
                <a:sym typeface="Wingdings" pitchFamily="2" charset="2"/>
              </a:rPr>
              <a:t>”)</a:t>
            </a:r>
          </a:p>
          <a:p>
            <a:pPr lvl="1" algn="just">
              <a:buFont typeface="Wingdings" panose="05000000000000000000" pitchFamily="2" charset="2"/>
              <a:buChar char="§"/>
            </a:pPr>
            <a:r>
              <a:rPr lang="es-ES_tradnl" spc="-5" dirty="0">
                <a:latin typeface="Calibri (Cuerpo)"/>
                <a:cs typeface="Arial"/>
              </a:rPr>
              <a:t>Para </a:t>
            </a:r>
            <a:r>
              <a:rPr lang="es-ES_tradnl" spc="-5" dirty="0" smtClean="0">
                <a:latin typeface="Calibri (Cuerpo)"/>
                <a:cs typeface="Arial"/>
              </a:rPr>
              <a:t>recuperar los datos tenemos 2 opciones: </a:t>
            </a:r>
            <a:r>
              <a:rPr lang="es-ES_tradnl" spc="-5" dirty="0" err="1" smtClean="0">
                <a:latin typeface="Calibri (Cuerpo)"/>
                <a:cs typeface="Arial"/>
              </a:rPr>
              <a:t>List</a:t>
            </a:r>
            <a:r>
              <a:rPr lang="es-ES_tradnl" spc="-5" dirty="0" smtClean="0">
                <a:latin typeface="Calibri (Cuerpo)"/>
                <a:cs typeface="Arial"/>
              </a:rPr>
              <a:t>() e </a:t>
            </a:r>
            <a:r>
              <a:rPr lang="es-ES_tradnl" spc="-5" dirty="0" err="1" smtClean="0">
                <a:latin typeface="Calibri (Cuerpo)"/>
                <a:cs typeface="Arial"/>
              </a:rPr>
              <a:t>Iterate</a:t>
            </a:r>
            <a:r>
              <a:rPr lang="es-ES_tradnl" spc="-5" dirty="0" smtClean="0">
                <a:latin typeface="Calibri (Cuerpo)"/>
                <a:cs typeface="Arial"/>
              </a:rPr>
              <a:t>(). </a:t>
            </a:r>
          </a:p>
          <a:p>
            <a:pPr lvl="2" algn="just">
              <a:buFont typeface="Wingdings" panose="05000000000000000000" pitchFamily="2" charset="2"/>
              <a:buChar char="§"/>
            </a:pPr>
            <a:r>
              <a:rPr lang="es-ES_tradnl" sz="1600" spc="-5" dirty="0" err="1" smtClean="0">
                <a:latin typeface="Calibri (Cuerpo)"/>
                <a:cs typeface="Arial"/>
                <a:sym typeface="Wingdings" pitchFamily="2" charset="2"/>
              </a:rPr>
              <a:t>List</a:t>
            </a:r>
            <a:r>
              <a:rPr lang="es-ES_tradnl" sz="1600" spc="-5" dirty="0" smtClean="0">
                <a:latin typeface="Calibri (Cuerpo)"/>
                <a:cs typeface="Arial"/>
                <a:sym typeface="Wingdings" pitchFamily="2" charset="2"/>
              </a:rPr>
              <a:t>(): </a:t>
            </a:r>
          </a:p>
          <a:p>
            <a:pPr lvl="3" algn="just">
              <a:buFont typeface="Wingdings" panose="05000000000000000000" pitchFamily="2" charset="2"/>
              <a:buChar char="§"/>
            </a:pPr>
            <a:r>
              <a:rPr lang="es-ES_tradnl" spc="-5" dirty="0" smtClean="0">
                <a:latin typeface="Calibri (Cuerpo)"/>
                <a:cs typeface="Arial"/>
              </a:rPr>
              <a:t>Devuelve una </a:t>
            </a:r>
            <a:r>
              <a:rPr lang="es-ES_tradnl" spc="-5" dirty="0">
                <a:latin typeface="Calibri (Cuerpo)"/>
                <a:cs typeface="Arial"/>
              </a:rPr>
              <a:t>colección de todos los resultados de la consulta: </a:t>
            </a:r>
            <a:endParaRPr lang="es-ES_tradnl" spc="-5" dirty="0" smtClean="0">
              <a:latin typeface="Calibri (Cuerpo)"/>
              <a:cs typeface="Arial"/>
              <a:sym typeface="Wingdings" pitchFamily="2" charset="2"/>
            </a:endParaRPr>
          </a:p>
          <a:p>
            <a:pPr lvl="3" algn="just">
              <a:buFont typeface="Wingdings" panose="05000000000000000000" pitchFamily="2" charset="2"/>
              <a:buChar char="§"/>
            </a:pPr>
            <a:r>
              <a:rPr lang="es-ES_tradnl" spc="-5" dirty="0" smtClean="0">
                <a:latin typeface="Calibri (Cuerpo)"/>
                <a:cs typeface="Arial"/>
                <a:sym typeface="Wingdings" pitchFamily="2" charset="2"/>
              </a:rPr>
              <a:t>Realiza </a:t>
            </a:r>
            <a:r>
              <a:rPr lang="es-ES_tradnl" spc="-5" dirty="0">
                <a:latin typeface="Calibri (Cuerpo)"/>
                <a:cs typeface="Arial"/>
                <a:sym typeface="Wingdings" pitchFamily="2" charset="2"/>
              </a:rPr>
              <a:t>una única conexión contra la BBDD trayéndose todos los resultados a memoria</a:t>
            </a:r>
          </a:p>
          <a:p>
            <a:pPr marL="566928" lvl="3" indent="0" algn="just">
              <a:buNone/>
            </a:pPr>
            <a:r>
              <a:rPr lang="es-ES_tradnl" sz="1200" spc="-5" dirty="0">
                <a:solidFill>
                  <a:srgbClr val="931A68"/>
                </a:solidFill>
                <a:latin typeface="Calibri (Cuerpo)"/>
                <a:cs typeface="Arial"/>
                <a:sym typeface="Wingdings" pitchFamily="2" charset="2"/>
              </a:rPr>
              <a:t>	</a:t>
            </a:r>
            <a:r>
              <a:rPr lang="es-ES_tradnl" sz="1200" spc="-5" dirty="0" smtClean="0">
                <a:solidFill>
                  <a:srgbClr val="931A68"/>
                </a:solidFill>
                <a:latin typeface="Calibri (Cuerpo)"/>
                <a:cs typeface="Arial"/>
                <a:sym typeface="Wingdings" pitchFamily="2" charset="2"/>
              </a:rPr>
              <a:t>	</a:t>
            </a:r>
            <a:r>
              <a:rPr lang="es-ES_tradnl" sz="1200" dirty="0" err="1" smtClean="0">
                <a:solidFill>
                  <a:srgbClr val="931A68"/>
                </a:solidFill>
                <a:latin typeface="Courier New"/>
                <a:cs typeface="Courier New"/>
                <a:sym typeface="Wingdings" pitchFamily="2" charset="2"/>
              </a:rPr>
              <a:t>List</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&lt;Departamentos&gt; lista = </a:t>
            </a:r>
            <a:r>
              <a:rPr lang="es-ES_tradnl" sz="1200" dirty="0" err="1">
                <a:solidFill>
                  <a:srgbClr val="931A68"/>
                </a:solidFill>
                <a:latin typeface="Courier New"/>
                <a:cs typeface="Courier New"/>
                <a:sym typeface="Wingdings" pitchFamily="2" charset="2"/>
              </a:rPr>
              <a:t>q.list</a:t>
            </a:r>
            <a:r>
              <a:rPr lang="es-ES_tradnl" sz="1200" dirty="0" smtClean="0">
                <a:solidFill>
                  <a:srgbClr val="931A68"/>
                </a:solidFill>
                <a:latin typeface="Courier New"/>
                <a:cs typeface="Courier New"/>
                <a:sym typeface="Wingdings" pitchFamily="2" charset="2"/>
              </a:rPr>
              <a:t>();</a:t>
            </a:r>
            <a:endParaRPr lang="es-ES_tradnl" sz="1200" spc="-5" dirty="0" smtClean="0">
              <a:latin typeface="Calibri (Cuerpo)"/>
              <a:cs typeface="Arial"/>
              <a:sym typeface="Wingdings" pitchFamily="2" charset="2"/>
            </a:endParaRPr>
          </a:p>
          <a:p>
            <a:pPr lvl="2" algn="just">
              <a:buFont typeface="Wingdings" panose="05000000000000000000" pitchFamily="2" charset="2"/>
              <a:buChar char="§"/>
            </a:pPr>
            <a:r>
              <a:rPr lang="es-ES_tradnl" sz="1600" spc="-5" dirty="0" err="1" smtClean="0">
                <a:latin typeface="Calibri (Cuerpo)"/>
                <a:cs typeface="Arial"/>
                <a:sym typeface="Wingdings" pitchFamily="2" charset="2"/>
              </a:rPr>
              <a:t>Iterate</a:t>
            </a:r>
            <a:r>
              <a:rPr lang="es-ES_tradnl" sz="1600" spc="-5" dirty="0" smtClean="0">
                <a:latin typeface="Calibri (Cuerpo)"/>
                <a:cs typeface="Arial"/>
                <a:sym typeface="Wingdings" pitchFamily="2" charset="2"/>
              </a:rPr>
              <a:t>():</a:t>
            </a:r>
          </a:p>
          <a:p>
            <a:pPr lvl="3" algn="just">
              <a:buFont typeface="Wingdings" panose="05000000000000000000" pitchFamily="2" charset="2"/>
              <a:buChar char="§"/>
            </a:pPr>
            <a:r>
              <a:rPr lang="es-ES_tradnl" spc="-5" dirty="0" err="1">
                <a:latin typeface="Calibri (Cuerpo)"/>
                <a:cs typeface="Arial"/>
                <a:sym typeface="Wingdings" pitchFamily="2" charset="2"/>
              </a:rPr>
              <a:t>Devueve</a:t>
            </a:r>
            <a:r>
              <a:rPr lang="es-ES_tradnl" spc="-5" dirty="0">
                <a:latin typeface="Calibri (Cuerpo)"/>
                <a:cs typeface="Arial"/>
                <a:sym typeface="Wingdings" pitchFamily="2" charset="2"/>
              </a:rPr>
              <a:t> un </a:t>
            </a:r>
            <a:r>
              <a:rPr lang="es-ES_tradnl" spc="-5" dirty="0" err="1">
                <a:latin typeface="Calibri (Cuerpo)"/>
                <a:cs typeface="Arial"/>
                <a:sym typeface="Wingdings" pitchFamily="2" charset="2"/>
              </a:rPr>
              <a:t>iterador</a:t>
            </a:r>
            <a:r>
              <a:rPr lang="es-ES_tradnl" spc="-5" dirty="0">
                <a:latin typeface="Calibri (Cuerpo)"/>
                <a:cs typeface="Arial"/>
                <a:sym typeface="Wingdings" pitchFamily="2" charset="2"/>
              </a:rPr>
              <a:t> Java para recuperar los datos de la </a:t>
            </a:r>
            <a:r>
              <a:rPr lang="es-ES_tradnl" spc="-5" dirty="0" smtClean="0">
                <a:latin typeface="Calibri (Cuerpo)"/>
                <a:cs typeface="Arial"/>
                <a:sym typeface="Wingdings" pitchFamily="2" charset="2"/>
              </a:rPr>
              <a:t>consulta</a:t>
            </a:r>
            <a:endParaRPr lang="es-ES_tradnl" spc="-5" dirty="0">
              <a:latin typeface="Calibri (Cuerpo)"/>
              <a:cs typeface="Arial"/>
              <a:sym typeface="Wingdings" pitchFamily="2" charset="2"/>
            </a:endParaRPr>
          </a:p>
          <a:p>
            <a:pPr lvl="3" algn="just">
              <a:buFont typeface="Wingdings" panose="05000000000000000000" pitchFamily="2" charset="2"/>
              <a:buChar char="§"/>
            </a:pPr>
            <a:r>
              <a:rPr lang="es-ES_tradnl" spc="-5" dirty="0" smtClean="0">
                <a:latin typeface="Calibri (Cuerpo)"/>
                <a:cs typeface="Arial"/>
                <a:sym typeface="Wingdings" pitchFamily="2" charset="2"/>
              </a:rPr>
              <a:t>Obtiene </a:t>
            </a:r>
            <a:r>
              <a:rPr lang="es-ES_tradnl" spc="-5" dirty="0">
                <a:latin typeface="Calibri (Cuerpo)"/>
                <a:cs typeface="Arial"/>
                <a:sym typeface="Wingdings" pitchFamily="2" charset="2"/>
              </a:rPr>
              <a:t>sólo los </a:t>
            </a:r>
            <a:r>
              <a:rPr lang="es-ES_tradnl" spc="-5" dirty="0" err="1">
                <a:latin typeface="Calibri (Cuerpo)"/>
                <a:cs typeface="Arial"/>
                <a:sym typeface="Wingdings" pitchFamily="2" charset="2"/>
              </a:rPr>
              <a:t>ids</a:t>
            </a:r>
            <a:r>
              <a:rPr lang="es-ES_tradnl" spc="-5" dirty="0">
                <a:latin typeface="Calibri (Cuerpo)"/>
                <a:cs typeface="Arial"/>
                <a:sym typeface="Wingdings" pitchFamily="2" charset="2"/>
              </a:rPr>
              <a:t> de las </a:t>
            </a:r>
            <a:r>
              <a:rPr lang="es-ES_tradnl" spc="-5" dirty="0" smtClean="0">
                <a:latin typeface="Calibri (Cuerpo)"/>
                <a:cs typeface="Arial"/>
                <a:sym typeface="Wingdings" pitchFamily="2" charset="2"/>
              </a:rPr>
              <a:t>entidades</a:t>
            </a:r>
          </a:p>
          <a:p>
            <a:pPr marL="566928" lvl="3" indent="0" algn="just">
              <a:buNone/>
            </a:pPr>
            <a:r>
              <a:rPr lang="es-ES_tradnl"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Iterator</a:t>
            </a:r>
            <a:r>
              <a:rPr lang="es-ES_tradnl" sz="1200" dirty="0" smtClean="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iter</a:t>
            </a:r>
            <a:r>
              <a:rPr lang="es-ES_tradnl" sz="1200" dirty="0">
                <a:solidFill>
                  <a:srgbClr val="931A68"/>
                </a:solidFill>
                <a:latin typeface="Courier New"/>
                <a:cs typeface="Courier New"/>
                <a:sym typeface="Wingdings" pitchFamily="2" charset="2"/>
              </a:rPr>
              <a:t> = </a:t>
            </a:r>
            <a:r>
              <a:rPr lang="es-ES_tradnl" sz="1200" dirty="0" err="1">
                <a:solidFill>
                  <a:srgbClr val="931A68"/>
                </a:solidFill>
                <a:latin typeface="Courier New"/>
                <a:cs typeface="Courier New"/>
                <a:sym typeface="Wingdings" pitchFamily="2" charset="2"/>
              </a:rPr>
              <a:t>q.iterate</a:t>
            </a:r>
            <a:r>
              <a:rPr lang="es-ES_tradnl" sz="1200" dirty="0">
                <a:solidFill>
                  <a:srgbClr val="931A68"/>
                </a:solidFill>
                <a:latin typeface="Courier New"/>
                <a:cs typeface="Courier New"/>
                <a:sym typeface="Wingdings" pitchFamily="2" charset="2"/>
              </a:rPr>
              <a:t>();</a:t>
            </a:r>
          </a:p>
          <a:p>
            <a:pPr marL="566928" lvl="3" indent="0" algn="just">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Iterator.next</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//ejecuta la consulta para obtener la entidad </a:t>
            </a:r>
            <a:r>
              <a:rPr lang="es-ES_tradnl" sz="1200" dirty="0" smtClean="0">
                <a:solidFill>
                  <a:srgbClr val="931A68"/>
                </a:solidFill>
                <a:latin typeface="Courier New"/>
                <a:cs typeface="Courier New"/>
                <a:sym typeface="Wingdings" pitchFamily="2" charset="2"/>
              </a:rPr>
              <a:t>completa</a:t>
            </a:r>
          </a:p>
          <a:p>
            <a:pPr marL="566928" lvl="3" indent="0" algn="just">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setFetchSize</a:t>
            </a:r>
            <a:r>
              <a:rPr lang="es-ES_tradnl" sz="1200" dirty="0">
                <a:solidFill>
                  <a:srgbClr val="931A68"/>
                </a:solidFill>
                <a:latin typeface="Courier New"/>
                <a:cs typeface="Courier New"/>
                <a:sym typeface="Wingdings" pitchFamily="2" charset="2"/>
              </a:rPr>
              <a:t>() //Fija la cantidad de resultados a recuperar</a:t>
            </a:r>
          </a:p>
          <a:p>
            <a:pPr marL="566928" lvl="3" indent="0" algn="just">
              <a:buNone/>
            </a:pPr>
            <a:endParaRPr lang="es-ES_tradnl" dirty="0">
              <a:solidFill>
                <a:srgbClr val="931A68"/>
              </a:solidFill>
              <a:latin typeface="Courier New"/>
              <a:cs typeface="Courier New"/>
              <a:sym typeface="Wingdings" pitchFamily="2" charset="2"/>
            </a:endParaRPr>
          </a:p>
          <a:p>
            <a:pPr marL="566928" lvl="3" indent="0" algn="just">
              <a:buNone/>
            </a:pPr>
            <a:endParaRPr lang="es-ES_tradnl"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
        <p:nvSpPr>
          <p:cNvPr id="4"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Crear una consulta -</a:t>
            </a:r>
            <a:endParaRPr lang="es-ES" sz="4000" dirty="0"/>
          </a:p>
        </p:txBody>
      </p:sp>
    </p:spTree>
    <p:extLst>
      <p:ext uri="{BB962C8B-B14F-4D97-AF65-F5344CB8AC3E}">
        <p14:creationId xmlns:p14="http://schemas.microsoft.com/office/powerpoint/2010/main" val="3954986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Recuperar datos: </a:t>
            </a:r>
            <a:r>
              <a:rPr lang="es-ES_tradnl" sz="4000" dirty="0" err="1" smtClean="0"/>
              <a:t>List</a:t>
            </a:r>
            <a:r>
              <a:rPr lang="es-ES_tradnl" sz="4000" dirty="0" smtClean="0"/>
              <a:t> vs </a:t>
            </a:r>
            <a:r>
              <a:rPr lang="es-ES_tradnl" sz="4000" dirty="0" err="1" smtClean="0"/>
              <a:t>Iterator</a:t>
            </a:r>
            <a:r>
              <a:rPr lang="es-ES_tradnl" sz="4000" dirty="0" smtClean="0"/>
              <a:t> -</a:t>
            </a:r>
            <a:endParaRPr lang="es-ES" sz="4000" dirty="0"/>
          </a:p>
        </p:txBody>
      </p:sp>
      <p:sp>
        <p:nvSpPr>
          <p:cNvPr id="5" name="CuadroTexto 4"/>
          <p:cNvSpPr txBox="1"/>
          <p:nvPr/>
        </p:nvSpPr>
        <p:spPr>
          <a:xfrm>
            <a:off x="650326" y="2180486"/>
            <a:ext cx="5349642" cy="3231654"/>
          </a:xfrm>
          <a:prstGeom prst="rect">
            <a:avLst/>
          </a:prstGeom>
          <a:noFill/>
        </p:spPr>
        <p:txBody>
          <a:bodyPr wrap="square" rtlCol="0">
            <a:spAutoFit/>
          </a:bodyPr>
          <a:lstStyle/>
          <a:p>
            <a:r>
              <a:rPr lang="es-ES_tradnl" sz="1200" dirty="0" smtClean="0">
                <a:latin typeface="Courier New" panose="02070309020205020404" pitchFamily="49" charset="0"/>
                <a:cs typeface="Courier New" panose="02070309020205020404" pitchFamily="49" charset="0"/>
              </a:rPr>
              <a:t>// Recuperar con Lista</a:t>
            </a:r>
          </a:p>
          <a:p>
            <a:endParaRPr lang="es-ES_tradnl" sz="1200" dirty="0">
              <a:latin typeface="Courier New" panose="02070309020205020404" pitchFamily="49" charset="0"/>
              <a:cs typeface="Courier New" panose="02070309020205020404" pitchFamily="49" charset="0"/>
            </a:endParaRPr>
          </a:p>
          <a:p>
            <a:r>
              <a:rPr lang="es-ES_tradnl" sz="1200" dirty="0" err="1" smtClean="0">
                <a:latin typeface="Courier New" panose="02070309020205020404" pitchFamily="49" charset="0"/>
                <a:cs typeface="Courier New" panose="02070309020205020404" pitchFamily="49" charset="0"/>
              </a:rPr>
              <a:t>Query</a:t>
            </a:r>
            <a:r>
              <a:rPr lang="es-ES_tradnl" sz="1200" dirty="0" smtClean="0">
                <a:latin typeface="Courier New" panose="02070309020205020404" pitchFamily="49" charset="0"/>
                <a:cs typeface="Courier New" panose="02070309020205020404" pitchFamily="49" charset="0"/>
              </a:rPr>
              <a:t> q = </a:t>
            </a:r>
            <a:r>
              <a:rPr lang="es-ES_tradnl" sz="1200" b="1" dirty="0" err="1" smtClean="0">
                <a:latin typeface="Courier New" panose="02070309020205020404" pitchFamily="49" charset="0"/>
                <a:cs typeface="Courier New" panose="02070309020205020404" pitchFamily="49" charset="0"/>
              </a:rPr>
              <a:t>session.createQuery</a:t>
            </a:r>
            <a:r>
              <a:rPr lang="es-ES_tradnl" sz="1200" b="1" dirty="0" smtClean="0">
                <a:latin typeface="Courier New" panose="02070309020205020404" pitchFamily="49" charset="0"/>
                <a:cs typeface="Courier New" panose="02070309020205020404" pitchFamily="49" charset="0"/>
              </a:rPr>
              <a:t>(“</a:t>
            </a:r>
            <a:r>
              <a:rPr lang="es-ES_tradnl" sz="1200" b="1" dirty="0" err="1" smtClean="0">
                <a:latin typeface="Courier New" panose="02070309020205020404" pitchFamily="49" charset="0"/>
                <a:cs typeface="Courier New" panose="02070309020205020404" pitchFamily="49" charset="0"/>
              </a:rPr>
              <a:t>from</a:t>
            </a:r>
            <a:r>
              <a:rPr lang="es-ES_tradnl" sz="1200" b="1" dirty="0" smtClean="0">
                <a:latin typeface="Courier New" panose="02070309020205020404" pitchFamily="49" charset="0"/>
                <a:cs typeface="Courier New" panose="02070309020205020404" pitchFamily="49" charset="0"/>
              </a:rPr>
              <a:t> Departamentos”);</a:t>
            </a:r>
          </a:p>
          <a:p>
            <a:r>
              <a:rPr lang="es-ES_tradnl" sz="1200" b="1" dirty="0" err="1" smtClean="0">
                <a:latin typeface="Courier New" panose="02070309020205020404" pitchFamily="49" charset="0"/>
                <a:cs typeface="Courier New" panose="02070309020205020404" pitchFamily="49" charset="0"/>
              </a:rPr>
              <a:t>List</a:t>
            </a:r>
            <a:r>
              <a:rPr lang="es-ES_tradnl" sz="1200" b="1" dirty="0" smtClean="0">
                <a:latin typeface="Courier New" panose="02070309020205020404" pitchFamily="49" charset="0"/>
                <a:cs typeface="Courier New" panose="02070309020205020404" pitchFamily="49" charset="0"/>
              </a:rPr>
              <a:t> &lt;Departamentos&gt; lista = </a:t>
            </a:r>
            <a:r>
              <a:rPr lang="es-ES_tradnl" sz="1200" b="1" dirty="0" err="1" smtClean="0">
                <a:latin typeface="Courier New" panose="02070309020205020404" pitchFamily="49" charset="0"/>
                <a:cs typeface="Courier New" panose="02070309020205020404" pitchFamily="49" charset="0"/>
              </a:rPr>
              <a:t>q.list</a:t>
            </a:r>
            <a:r>
              <a:rPr lang="es-ES_tradnl" sz="1200" b="1" dirty="0" smtClean="0">
                <a:latin typeface="Courier New" panose="02070309020205020404" pitchFamily="49" charset="0"/>
                <a:cs typeface="Courier New" panose="02070309020205020404" pitchFamily="49" charset="0"/>
              </a:rPr>
              <a:t>();</a:t>
            </a:r>
          </a:p>
          <a:p>
            <a:endParaRPr lang="es-ES_tradnl" sz="1200" dirty="0" smtClean="0">
              <a:latin typeface="Courier New" panose="02070309020205020404" pitchFamily="49" charset="0"/>
              <a:cs typeface="Courier New" panose="02070309020205020404" pitchFamily="49" charset="0"/>
            </a:endParaRPr>
          </a:p>
          <a:p>
            <a:r>
              <a:rPr lang="es-ES_tradnl" sz="1200" dirty="0" smtClean="0">
                <a:latin typeface="Courier New" panose="02070309020205020404" pitchFamily="49" charset="0"/>
                <a:cs typeface="Courier New" panose="02070309020205020404" pitchFamily="49" charset="0"/>
              </a:rPr>
              <a:t>// Obtenemos un </a:t>
            </a:r>
            <a:r>
              <a:rPr lang="es-ES_tradnl" sz="1200" dirty="0" err="1" smtClean="0">
                <a:latin typeface="Courier New" panose="02070309020205020404" pitchFamily="49" charset="0"/>
                <a:cs typeface="Courier New" panose="02070309020205020404" pitchFamily="49" charset="0"/>
              </a:rPr>
              <a:t>Iterador</a:t>
            </a:r>
            <a:r>
              <a:rPr lang="es-ES_tradnl" sz="1200" dirty="0" smtClean="0">
                <a:latin typeface="Courier New" panose="02070309020205020404" pitchFamily="49" charset="0"/>
                <a:cs typeface="Courier New" panose="02070309020205020404" pitchFamily="49" charset="0"/>
              </a:rPr>
              <a:t> y recorremos la lista</a:t>
            </a:r>
          </a:p>
          <a:p>
            <a:r>
              <a:rPr lang="es-ES_tradnl" sz="1200" b="1" dirty="0" err="1" smtClean="0">
                <a:latin typeface="Courier New" panose="02070309020205020404" pitchFamily="49" charset="0"/>
                <a:cs typeface="Courier New" panose="02070309020205020404" pitchFamily="49" charset="0"/>
              </a:rPr>
              <a:t>Iterator</a:t>
            </a:r>
            <a:r>
              <a:rPr lang="es-ES_tradnl" sz="1200" b="1" dirty="0" smtClean="0">
                <a:latin typeface="Courier New" panose="02070309020205020404" pitchFamily="49" charset="0"/>
                <a:cs typeface="Courier New" panose="02070309020205020404" pitchFamily="49" charset="0"/>
              </a:rPr>
              <a:t> &lt;Departamentos&gt; </a:t>
            </a:r>
            <a:r>
              <a:rPr lang="es-ES_tradnl" sz="1200" b="1" dirty="0" err="1" smtClean="0">
                <a:latin typeface="Courier New" panose="02070309020205020404" pitchFamily="49" charset="0"/>
                <a:cs typeface="Courier New" panose="02070309020205020404" pitchFamily="49" charset="0"/>
              </a:rPr>
              <a:t>iter</a:t>
            </a:r>
            <a:r>
              <a:rPr lang="es-ES_tradnl" sz="1200" b="1" dirty="0" smtClean="0">
                <a:latin typeface="Courier New" panose="02070309020205020404" pitchFamily="49" charset="0"/>
                <a:cs typeface="Courier New" panose="02070309020205020404" pitchFamily="49" charset="0"/>
              </a:rPr>
              <a:t> = </a:t>
            </a:r>
            <a:r>
              <a:rPr lang="es-ES_tradnl" sz="1200" b="1" dirty="0" err="1" smtClean="0">
                <a:latin typeface="Courier New" panose="02070309020205020404" pitchFamily="49" charset="0"/>
                <a:cs typeface="Courier New" panose="02070309020205020404" pitchFamily="49" charset="0"/>
              </a:rPr>
              <a:t>lista.iterator</a:t>
            </a:r>
            <a:r>
              <a:rPr lang="es-ES_tradnl" sz="1200" b="1" dirty="0" smtClean="0">
                <a:latin typeface="Courier New" panose="02070309020205020404" pitchFamily="49" charset="0"/>
                <a:cs typeface="Courier New" panose="02070309020205020404" pitchFamily="49" charset="0"/>
              </a:rPr>
              <a:t>();</a:t>
            </a:r>
          </a:p>
          <a:p>
            <a:r>
              <a:rPr lang="es-ES_tradnl" sz="1200" dirty="0" err="1" smtClean="0">
                <a:latin typeface="Courier New" panose="02070309020205020404" pitchFamily="49" charset="0"/>
                <a:cs typeface="Courier New" panose="02070309020205020404" pitchFamily="49" charset="0"/>
              </a:rPr>
              <a:t>System.out.printf</a:t>
            </a:r>
            <a:r>
              <a:rPr lang="es-ES_tradnl" sz="1200" dirty="0" smtClean="0">
                <a:latin typeface="Courier New" panose="02070309020205020404" pitchFamily="49" charset="0"/>
                <a:cs typeface="Courier New" panose="02070309020205020404" pitchFamily="49" charset="0"/>
              </a:rPr>
              <a:t>(“Número de departamentos: %</a:t>
            </a:r>
            <a:r>
              <a:rPr lang="es-ES_tradnl" sz="1200" dirty="0" err="1" smtClean="0">
                <a:latin typeface="Courier New" panose="02070309020205020404" pitchFamily="49" charset="0"/>
                <a:cs typeface="Courier New" panose="02070309020205020404" pitchFamily="49" charset="0"/>
              </a:rPr>
              <a:t>d%n</a:t>
            </a:r>
            <a:r>
              <a:rPr lang="es-ES_tradnl" sz="1200" dirty="0" smtClean="0">
                <a:latin typeface="Courier New" panose="02070309020205020404" pitchFamily="49" charset="0"/>
                <a:cs typeface="Courier New" panose="02070309020205020404" pitchFamily="49" charset="0"/>
              </a:rPr>
              <a:t>”, </a:t>
            </a:r>
            <a:r>
              <a:rPr lang="es-ES_tradnl" sz="1200" dirty="0" err="1" smtClean="0">
                <a:latin typeface="Courier New" panose="02070309020205020404" pitchFamily="49" charset="0"/>
                <a:cs typeface="Courier New" panose="02070309020205020404" pitchFamily="49" charset="0"/>
              </a:rPr>
              <a:t>lista.size</a:t>
            </a:r>
            <a:r>
              <a:rPr lang="es-ES_tradnl" sz="1200" dirty="0" smtClean="0">
                <a:latin typeface="Courier New" panose="02070309020205020404" pitchFamily="49" charset="0"/>
                <a:cs typeface="Courier New" panose="02070309020205020404" pitchFamily="49" charset="0"/>
              </a:rPr>
              <a:t>());</a:t>
            </a:r>
          </a:p>
          <a:p>
            <a:r>
              <a:rPr lang="es-ES_tradnl" sz="1200" dirty="0" err="1" smtClean="0">
                <a:latin typeface="Courier New" panose="02070309020205020404" pitchFamily="49" charset="0"/>
                <a:cs typeface="Courier New" panose="02070309020205020404" pitchFamily="49" charset="0"/>
              </a:rPr>
              <a:t>while</a:t>
            </a:r>
            <a:r>
              <a:rPr lang="es-ES_tradnl" sz="1200" dirty="0" smtClean="0">
                <a:latin typeface="Courier New" panose="02070309020205020404" pitchFamily="49" charset="0"/>
                <a:cs typeface="Courier New" panose="02070309020205020404" pitchFamily="49" charset="0"/>
              </a:rPr>
              <a:t> (</a:t>
            </a:r>
            <a:r>
              <a:rPr lang="es-ES_tradnl" sz="1200" b="1" dirty="0" err="1" smtClean="0">
                <a:latin typeface="Courier New" panose="02070309020205020404" pitchFamily="49" charset="0"/>
                <a:cs typeface="Courier New" panose="02070309020205020404" pitchFamily="49" charset="0"/>
              </a:rPr>
              <a:t>iter.hasNext</a:t>
            </a:r>
            <a:r>
              <a:rPr lang="es-ES_tradnl" sz="1200" b="1"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	//extraer el objeto</a:t>
            </a:r>
          </a:p>
          <a:p>
            <a:r>
              <a:rPr lang="es-ES_tradnl" sz="1200" dirty="0" smtClean="0">
                <a:latin typeface="Courier New" panose="02070309020205020404" pitchFamily="49" charset="0"/>
                <a:cs typeface="Courier New" panose="02070309020205020404" pitchFamily="49" charset="0"/>
              </a:rPr>
              <a:t>	Departamentos </a:t>
            </a:r>
            <a:r>
              <a:rPr lang="es-ES_tradnl" sz="1200" dirty="0" err="1" smtClean="0">
                <a:latin typeface="Courier New" panose="02070309020205020404" pitchFamily="49" charset="0"/>
                <a:cs typeface="Courier New" panose="02070309020205020404" pitchFamily="49" charset="0"/>
              </a:rPr>
              <a:t>depar</a:t>
            </a:r>
            <a:r>
              <a:rPr lang="es-ES_tradnl" sz="1200" dirty="0" smtClean="0">
                <a:latin typeface="Courier New" panose="02070309020205020404" pitchFamily="49" charset="0"/>
                <a:cs typeface="Courier New" panose="02070309020205020404" pitchFamily="49" charset="0"/>
              </a:rPr>
              <a:t> = (Departamentos) </a:t>
            </a:r>
            <a:r>
              <a:rPr lang="es-ES_tradnl" sz="1200" b="1" dirty="0" err="1" smtClean="0">
                <a:latin typeface="Courier New" panose="02070309020205020404" pitchFamily="49" charset="0"/>
                <a:cs typeface="Courier New" panose="02070309020205020404" pitchFamily="49" charset="0"/>
              </a:rPr>
              <a:t>iter.next</a:t>
            </a:r>
            <a:r>
              <a:rPr lang="es-ES_tradnl" sz="1200" b="1" dirty="0" smtClean="0">
                <a:latin typeface="Courier New" panose="02070309020205020404" pitchFamily="49" charset="0"/>
                <a:cs typeface="Courier New" panose="02070309020205020404" pitchFamily="49" charset="0"/>
              </a:rPr>
              <a:t>()</a:t>
            </a:r>
            <a:r>
              <a:rPr lang="es-ES_tradnl" sz="1200"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	</a:t>
            </a:r>
            <a:r>
              <a:rPr lang="es-ES_tradnl" sz="1200" dirty="0" err="1" smtClean="0">
                <a:latin typeface="Courier New" panose="02070309020205020404" pitchFamily="49" charset="0"/>
                <a:cs typeface="Courier New" panose="02070309020205020404" pitchFamily="49" charset="0"/>
              </a:rPr>
              <a:t>System.out.printf</a:t>
            </a:r>
            <a:r>
              <a:rPr lang="es-ES_tradnl" sz="1200" dirty="0" smtClean="0">
                <a:latin typeface="Courier New" panose="02070309020205020404" pitchFamily="49" charset="0"/>
                <a:cs typeface="Courier New" panose="02070309020205020404" pitchFamily="49" charset="0"/>
              </a:rPr>
              <a:t> (“%d, %</a:t>
            </a:r>
            <a:r>
              <a:rPr lang="es-ES_tradnl" sz="1200" dirty="0" err="1" smtClean="0">
                <a:latin typeface="Courier New" panose="02070309020205020404" pitchFamily="49" charset="0"/>
                <a:cs typeface="Courier New" panose="02070309020205020404" pitchFamily="49" charset="0"/>
              </a:rPr>
              <a:t>s%n</a:t>
            </a:r>
            <a:r>
              <a:rPr lang="es-ES_tradnl" sz="1200" dirty="0" smtClean="0">
                <a:latin typeface="Courier New" panose="02070309020205020404" pitchFamily="49" charset="0"/>
                <a:cs typeface="Courier New" panose="02070309020205020404" pitchFamily="49" charset="0"/>
              </a:rPr>
              <a:t>”, </a:t>
            </a:r>
            <a:r>
              <a:rPr lang="es-ES_tradnl" sz="1200" dirty="0" err="1" smtClean="0">
                <a:latin typeface="Courier New" panose="02070309020205020404" pitchFamily="49" charset="0"/>
                <a:cs typeface="Courier New" panose="02070309020205020404" pitchFamily="49" charset="0"/>
              </a:rPr>
              <a:t>depar.getDeptNo</a:t>
            </a:r>
            <a:r>
              <a:rPr lang="es-ES_tradnl" sz="1200" dirty="0" smtClean="0">
                <a:latin typeface="Courier New" panose="02070309020205020404" pitchFamily="49" charset="0"/>
                <a:cs typeface="Courier New" panose="02070309020205020404" pitchFamily="49" charset="0"/>
              </a:rPr>
              <a:t>(), 	</a:t>
            </a:r>
            <a:r>
              <a:rPr lang="es-ES_tradnl" sz="1200" dirty="0" err="1" smtClean="0">
                <a:latin typeface="Courier New" panose="02070309020205020404" pitchFamily="49" charset="0"/>
                <a:cs typeface="Courier New" panose="02070309020205020404" pitchFamily="49" charset="0"/>
              </a:rPr>
              <a:t>depar.getDnombre</a:t>
            </a:r>
            <a:r>
              <a:rPr lang="es-ES_tradnl" sz="1200"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a:t>
            </a:r>
          </a:p>
          <a:p>
            <a:r>
              <a:rPr lang="es-ES_tradnl" sz="1200" dirty="0" err="1" smtClean="0">
                <a:latin typeface="Courier New" panose="02070309020205020404" pitchFamily="49" charset="0"/>
                <a:cs typeface="Courier New" panose="02070309020205020404" pitchFamily="49" charset="0"/>
              </a:rPr>
              <a:t>Session.close</a:t>
            </a:r>
            <a:r>
              <a:rPr lang="es-ES_tradnl" sz="1200" dirty="0" smtClean="0">
                <a:latin typeface="Courier New" panose="02070309020205020404" pitchFamily="49" charset="0"/>
                <a:cs typeface="Courier New" panose="02070309020205020404" pitchFamily="49" charset="0"/>
              </a:rPr>
              <a:t>();</a:t>
            </a:r>
          </a:p>
        </p:txBody>
      </p:sp>
      <p:sp>
        <p:nvSpPr>
          <p:cNvPr id="6" name="CuadroTexto 5"/>
          <p:cNvSpPr txBox="1"/>
          <p:nvPr/>
        </p:nvSpPr>
        <p:spPr>
          <a:xfrm>
            <a:off x="6489734" y="2180486"/>
            <a:ext cx="6126011" cy="2677656"/>
          </a:xfrm>
          <a:prstGeom prst="rect">
            <a:avLst/>
          </a:prstGeom>
          <a:noFill/>
        </p:spPr>
        <p:txBody>
          <a:bodyPr wrap="square" rtlCol="0">
            <a:spAutoFit/>
          </a:bodyPr>
          <a:lstStyle/>
          <a:p>
            <a:r>
              <a:rPr lang="es-ES_tradnl" sz="1200" dirty="0">
                <a:latin typeface="Courier New" panose="02070309020205020404" pitchFamily="49" charset="0"/>
                <a:cs typeface="Courier New" panose="02070309020205020404" pitchFamily="49" charset="0"/>
              </a:rPr>
              <a:t>// Recuperar con </a:t>
            </a:r>
            <a:r>
              <a:rPr lang="es-ES_tradnl" sz="1200" dirty="0" err="1" smtClean="0">
                <a:latin typeface="Courier New" panose="02070309020205020404" pitchFamily="49" charset="0"/>
                <a:cs typeface="Courier New" panose="02070309020205020404" pitchFamily="49" charset="0"/>
              </a:rPr>
              <a:t>Iterator</a:t>
            </a:r>
            <a:endParaRPr lang="es-ES_tradnl" sz="1200" dirty="0" smtClean="0">
              <a:latin typeface="Courier New" panose="02070309020205020404" pitchFamily="49" charset="0"/>
              <a:cs typeface="Courier New" panose="02070309020205020404" pitchFamily="49" charset="0"/>
            </a:endParaRPr>
          </a:p>
          <a:p>
            <a:endParaRPr lang="es-ES_tradnl" sz="1200" dirty="0">
              <a:latin typeface="Courier New" panose="02070309020205020404" pitchFamily="49" charset="0"/>
              <a:cs typeface="Courier New" panose="02070309020205020404" pitchFamily="49" charset="0"/>
            </a:endParaRPr>
          </a:p>
          <a:p>
            <a:r>
              <a:rPr lang="es-ES_tradnl" sz="1200" dirty="0" err="1" smtClean="0">
                <a:latin typeface="Courier New" panose="02070309020205020404" pitchFamily="49" charset="0"/>
                <a:cs typeface="Courier New" panose="02070309020205020404" pitchFamily="49" charset="0"/>
              </a:rPr>
              <a:t>Query</a:t>
            </a:r>
            <a:r>
              <a:rPr lang="es-ES_tradnl" sz="1200" dirty="0" smtClean="0">
                <a:latin typeface="Courier New" panose="02070309020205020404" pitchFamily="49" charset="0"/>
                <a:cs typeface="Courier New" panose="02070309020205020404" pitchFamily="49" charset="0"/>
              </a:rPr>
              <a:t> q = </a:t>
            </a:r>
            <a:r>
              <a:rPr lang="es-ES_tradnl" sz="1200" b="1" dirty="0" err="1" smtClean="0">
                <a:latin typeface="Courier New" panose="02070309020205020404" pitchFamily="49" charset="0"/>
                <a:cs typeface="Courier New" panose="02070309020205020404" pitchFamily="49" charset="0"/>
              </a:rPr>
              <a:t>session.createQuery</a:t>
            </a:r>
            <a:r>
              <a:rPr lang="es-ES_tradnl" sz="1200" b="1" dirty="0" smtClean="0">
                <a:latin typeface="Courier New" panose="02070309020205020404" pitchFamily="49" charset="0"/>
                <a:cs typeface="Courier New" panose="02070309020205020404" pitchFamily="49" charset="0"/>
              </a:rPr>
              <a:t>(“</a:t>
            </a:r>
            <a:r>
              <a:rPr lang="es-ES_tradnl" sz="1200" b="1" dirty="0" err="1" smtClean="0">
                <a:latin typeface="Courier New" panose="02070309020205020404" pitchFamily="49" charset="0"/>
                <a:cs typeface="Courier New" panose="02070309020205020404" pitchFamily="49" charset="0"/>
              </a:rPr>
              <a:t>from</a:t>
            </a:r>
            <a:r>
              <a:rPr lang="es-ES_tradnl" sz="1200" b="1" dirty="0" smtClean="0">
                <a:latin typeface="Courier New" panose="02070309020205020404" pitchFamily="49" charset="0"/>
                <a:cs typeface="Courier New" panose="02070309020205020404" pitchFamily="49" charset="0"/>
              </a:rPr>
              <a:t> Departamentos”);</a:t>
            </a:r>
          </a:p>
          <a:p>
            <a:r>
              <a:rPr lang="es-ES_tradnl" sz="1200" b="1" dirty="0" err="1" smtClean="0">
                <a:latin typeface="Courier New" panose="02070309020205020404" pitchFamily="49" charset="0"/>
                <a:cs typeface="Courier New" panose="02070309020205020404" pitchFamily="49" charset="0"/>
              </a:rPr>
              <a:t>q.setFetchSize</a:t>
            </a:r>
            <a:r>
              <a:rPr lang="es-ES_tradnl" sz="1200" b="1" dirty="0" smtClean="0">
                <a:latin typeface="Courier New" panose="02070309020205020404" pitchFamily="49" charset="0"/>
                <a:cs typeface="Courier New" panose="02070309020205020404" pitchFamily="49" charset="0"/>
              </a:rPr>
              <a:t>(10);</a:t>
            </a:r>
          </a:p>
          <a:p>
            <a:r>
              <a:rPr lang="es-ES_tradnl" sz="1200" b="1" dirty="0" err="1" smtClean="0">
                <a:latin typeface="Courier New" panose="02070309020205020404" pitchFamily="49" charset="0"/>
                <a:cs typeface="Courier New" panose="02070309020205020404" pitchFamily="49" charset="0"/>
              </a:rPr>
              <a:t>Iterator</a:t>
            </a:r>
            <a:r>
              <a:rPr lang="es-ES_tradnl" sz="1200" b="1" dirty="0" smtClean="0">
                <a:latin typeface="Courier New" panose="02070309020205020404" pitchFamily="49" charset="0"/>
                <a:cs typeface="Courier New" panose="02070309020205020404" pitchFamily="49" charset="0"/>
              </a:rPr>
              <a:t> </a:t>
            </a:r>
            <a:r>
              <a:rPr lang="es-ES_tradnl" sz="1200" b="1" dirty="0" err="1" smtClean="0">
                <a:latin typeface="Courier New" panose="02070309020205020404" pitchFamily="49" charset="0"/>
                <a:cs typeface="Courier New" panose="02070309020205020404" pitchFamily="49" charset="0"/>
              </a:rPr>
              <a:t>iter</a:t>
            </a:r>
            <a:r>
              <a:rPr lang="es-ES_tradnl" sz="1200" b="1" dirty="0" smtClean="0">
                <a:latin typeface="Courier New" panose="02070309020205020404" pitchFamily="49" charset="0"/>
                <a:cs typeface="Courier New" panose="02070309020205020404" pitchFamily="49" charset="0"/>
              </a:rPr>
              <a:t> = </a:t>
            </a:r>
            <a:r>
              <a:rPr lang="es-ES_tradnl" sz="1200" b="1" dirty="0" err="1" smtClean="0">
                <a:latin typeface="Courier New" panose="02070309020205020404" pitchFamily="49" charset="0"/>
                <a:cs typeface="Courier New" panose="02070309020205020404" pitchFamily="49" charset="0"/>
              </a:rPr>
              <a:t>q.iterate</a:t>
            </a:r>
            <a:r>
              <a:rPr lang="es-ES_tradnl" sz="1200" b="1" dirty="0" smtClean="0">
                <a:latin typeface="Courier New" panose="02070309020205020404" pitchFamily="49" charset="0"/>
                <a:cs typeface="Courier New" panose="02070309020205020404" pitchFamily="49" charset="0"/>
              </a:rPr>
              <a:t>();</a:t>
            </a:r>
          </a:p>
          <a:p>
            <a:endParaRPr lang="es-ES_tradnl" sz="1200" dirty="0" smtClean="0">
              <a:latin typeface="Courier New" panose="02070309020205020404" pitchFamily="49" charset="0"/>
              <a:cs typeface="Courier New" panose="02070309020205020404" pitchFamily="49" charset="0"/>
            </a:endParaRPr>
          </a:p>
          <a:p>
            <a:r>
              <a:rPr lang="es-ES_tradnl" sz="1200" dirty="0" err="1" smtClean="0">
                <a:latin typeface="Courier New" panose="02070309020205020404" pitchFamily="49" charset="0"/>
                <a:cs typeface="Courier New" panose="02070309020205020404" pitchFamily="49" charset="0"/>
              </a:rPr>
              <a:t>while</a:t>
            </a:r>
            <a:r>
              <a:rPr lang="es-ES_tradnl" sz="1200" dirty="0" smtClean="0">
                <a:latin typeface="Courier New" panose="02070309020205020404" pitchFamily="49" charset="0"/>
                <a:cs typeface="Courier New" panose="02070309020205020404" pitchFamily="49" charset="0"/>
              </a:rPr>
              <a:t> (</a:t>
            </a:r>
            <a:r>
              <a:rPr lang="es-ES_tradnl" sz="1200" b="1" dirty="0" err="1" smtClean="0">
                <a:latin typeface="Courier New" panose="02070309020205020404" pitchFamily="49" charset="0"/>
                <a:cs typeface="Courier New" panose="02070309020205020404" pitchFamily="49" charset="0"/>
              </a:rPr>
              <a:t>iter.hasNext</a:t>
            </a:r>
            <a:r>
              <a:rPr lang="es-ES_tradnl" sz="1200" b="1"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	//extraer el objeto</a:t>
            </a:r>
          </a:p>
          <a:p>
            <a:r>
              <a:rPr lang="es-ES_tradnl" sz="1200" dirty="0" smtClean="0">
                <a:latin typeface="Courier New" panose="02070309020205020404" pitchFamily="49" charset="0"/>
                <a:cs typeface="Courier New" panose="02070309020205020404" pitchFamily="49" charset="0"/>
              </a:rPr>
              <a:t>	Departamentos </a:t>
            </a:r>
            <a:r>
              <a:rPr lang="es-ES_tradnl" sz="1200" dirty="0" err="1" smtClean="0">
                <a:latin typeface="Courier New" panose="02070309020205020404" pitchFamily="49" charset="0"/>
                <a:cs typeface="Courier New" panose="02070309020205020404" pitchFamily="49" charset="0"/>
              </a:rPr>
              <a:t>depar</a:t>
            </a:r>
            <a:r>
              <a:rPr lang="es-ES_tradnl" sz="1200" dirty="0" smtClean="0">
                <a:latin typeface="Courier New" panose="02070309020205020404" pitchFamily="49" charset="0"/>
                <a:cs typeface="Courier New" panose="02070309020205020404" pitchFamily="49" charset="0"/>
              </a:rPr>
              <a:t> = (Departamentos) </a:t>
            </a:r>
            <a:r>
              <a:rPr lang="es-ES_tradnl" sz="1200" b="1" dirty="0" err="1" smtClean="0">
                <a:latin typeface="Courier New" panose="02070309020205020404" pitchFamily="49" charset="0"/>
                <a:cs typeface="Courier New" panose="02070309020205020404" pitchFamily="49" charset="0"/>
              </a:rPr>
              <a:t>iter.next</a:t>
            </a:r>
            <a:r>
              <a:rPr lang="es-ES_tradnl" sz="1200" b="1"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	</a:t>
            </a:r>
            <a:r>
              <a:rPr lang="es-ES_tradnl" sz="1200" dirty="0" err="1" smtClean="0">
                <a:latin typeface="Courier New" panose="02070309020205020404" pitchFamily="49" charset="0"/>
                <a:cs typeface="Courier New" panose="02070309020205020404" pitchFamily="49" charset="0"/>
              </a:rPr>
              <a:t>System.out.printf</a:t>
            </a:r>
            <a:r>
              <a:rPr lang="es-ES_tradnl" sz="1200" dirty="0" smtClean="0">
                <a:latin typeface="Courier New" panose="02070309020205020404" pitchFamily="49" charset="0"/>
                <a:cs typeface="Courier New" panose="02070309020205020404" pitchFamily="49" charset="0"/>
              </a:rPr>
              <a:t> (“%d, %</a:t>
            </a:r>
            <a:r>
              <a:rPr lang="es-ES_tradnl" sz="1200" dirty="0" err="1" smtClean="0">
                <a:latin typeface="Courier New" panose="02070309020205020404" pitchFamily="49" charset="0"/>
                <a:cs typeface="Courier New" panose="02070309020205020404" pitchFamily="49" charset="0"/>
              </a:rPr>
              <a:t>s%n</a:t>
            </a:r>
            <a:r>
              <a:rPr lang="es-ES_tradnl" sz="1200" dirty="0" smtClean="0">
                <a:latin typeface="Courier New" panose="02070309020205020404" pitchFamily="49" charset="0"/>
                <a:cs typeface="Courier New" panose="02070309020205020404" pitchFamily="49" charset="0"/>
              </a:rPr>
              <a:t>”, </a:t>
            </a:r>
            <a:r>
              <a:rPr lang="es-ES_tradnl" sz="1200" dirty="0" err="1" smtClean="0">
                <a:latin typeface="Courier New" panose="02070309020205020404" pitchFamily="49" charset="0"/>
                <a:cs typeface="Courier New" panose="02070309020205020404" pitchFamily="49" charset="0"/>
              </a:rPr>
              <a:t>depar.getDeptNo</a:t>
            </a:r>
            <a:r>
              <a:rPr lang="es-ES_tradnl" sz="1200" dirty="0" smtClean="0">
                <a:latin typeface="Courier New" panose="02070309020205020404" pitchFamily="49" charset="0"/>
                <a:cs typeface="Courier New" panose="02070309020205020404" pitchFamily="49" charset="0"/>
              </a:rPr>
              <a:t>(), 	</a:t>
            </a:r>
            <a:r>
              <a:rPr lang="es-ES_tradnl" sz="1200" dirty="0" err="1" smtClean="0">
                <a:latin typeface="Courier New" panose="02070309020205020404" pitchFamily="49" charset="0"/>
                <a:cs typeface="Courier New" panose="02070309020205020404" pitchFamily="49" charset="0"/>
              </a:rPr>
              <a:t>depar.getDnombre</a:t>
            </a:r>
            <a:r>
              <a:rPr lang="es-ES_tradnl" sz="1200" dirty="0" smtClean="0">
                <a:latin typeface="Courier New" panose="02070309020205020404" pitchFamily="49" charset="0"/>
                <a:cs typeface="Courier New" panose="02070309020205020404" pitchFamily="49" charset="0"/>
              </a:rPr>
              <a:t>());</a:t>
            </a:r>
          </a:p>
          <a:p>
            <a:r>
              <a:rPr lang="es-ES_tradnl" sz="1200" dirty="0" smtClean="0">
                <a:latin typeface="Courier New" panose="02070309020205020404" pitchFamily="49" charset="0"/>
                <a:cs typeface="Courier New" panose="02070309020205020404" pitchFamily="49" charset="0"/>
              </a:rPr>
              <a:t>}</a:t>
            </a:r>
          </a:p>
          <a:p>
            <a:r>
              <a:rPr lang="es-ES_tradnl" sz="1200" dirty="0" err="1" smtClean="0">
                <a:latin typeface="Courier New" panose="02070309020205020404" pitchFamily="49" charset="0"/>
                <a:cs typeface="Courier New" panose="02070309020205020404" pitchFamily="49" charset="0"/>
              </a:rPr>
              <a:t>Session.close</a:t>
            </a:r>
            <a:r>
              <a:rPr lang="es-ES_tradnl" sz="1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36459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Construir la </a:t>
            </a:r>
            <a:r>
              <a:rPr lang="es-ES_tradnl" sz="4000" dirty="0" err="1" smtClean="0"/>
              <a:t>Query</a:t>
            </a:r>
            <a:r>
              <a:rPr lang="es-ES_tradnl" sz="4000" dirty="0" smtClean="0"/>
              <a:t> -</a:t>
            </a:r>
            <a:endParaRPr lang="es-ES" sz="4000" dirty="0"/>
          </a:p>
        </p:txBody>
      </p:sp>
      <p:sp>
        <p:nvSpPr>
          <p:cNvPr id="7" name="Marcador de contenido 2"/>
          <p:cNvSpPr>
            <a:spLocks noGrp="1"/>
          </p:cNvSpPr>
          <p:nvPr>
            <p:ph idx="1"/>
          </p:nvPr>
        </p:nvSpPr>
        <p:spPr>
          <a:xfrm>
            <a:off x="1097278" y="1833208"/>
            <a:ext cx="11002863" cy="4404754"/>
          </a:xfrm>
        </p:spPr>
        <p:txBody>
          <a:bodyPr>
            <a:normAutofit/>
          </a:bodyPr>
          <a:lstStyle/>
          <a:p>
            <a:pPr algn="just">
              <a:buFont typeface="Wingdings" panose="05000000000000000000" pitchFamily="2" charset="2"/>
              <a:buChar char="§"/>
            </a:pPr>
            <a:r>
              <a:rPr lang="es-ES_tradnl" spc="-5" dirty="0" smtClean="0">
                <a:latin typeface="Calibri (Cuerpo)"/>
                <a:cs typeface="Arial"/>
              </a:rPr>
              <a:t>Usando parámetros</a:t>
            </a:r>
          </a:p>
          <a:p>
            <a:pPr lvl="1" algn="just">
              <a:buFont typeface="Wingdings" panose="05000000000000000000" pitchFamily="2" charset="2"/>
              <a:buChar char="§"/>
            </a:pPr>
            <a:r>
              <a:rPr lang="es-ES_tradnl" spc="-5" dirty="0" smtClean="0">
                <a:latin typeface="Calibri (Cuerpo)"/>
                <a:cs typeface="Arial"/>
              </a:rPr>
              <a:t>Hibernate soporta parámetros del estilo JDBC.</a:t>
            </a:r>
          </a:p>
          <a:p>
            <a:pPr lvl="1" algn="just">
              <a:buFont typeface="Wingdings" panose="05000000000000000000" pitchFamily="2" charset="2"/>
              <a:buChar char="§"/>
            </a:pPr>
            <a:r>
              <a:rPr lang="es-ES_tradnl" spc="-5" dirty="0" smtClean="0">
                <a:latin typeface="Calibri (Cuerpo)"/>
                <a:cs typeface="Arial"/>
                <a:sym typeface="Wingdings" pitchFamily="2" charset="2"/>
              </a:rPr>
              <a:t>Numera los parámetros desde 0.</a:t>
            </a:r>
          </a:p>
          <a:p>
            <a:pPr lvl="1" algn="just">
              <a:buFont typeface="Wingdings" panose="05000000000000000000" pitchFamily="2" charset="2"/>
              <a:buChar char="§"/>
            </a:pPr>
            <a:r>
              <a:rPr lang="es-ES_tradnl" spc="-5" dirty="0" smtClean="0">
                <a:latin typeface="Calibri (Cuerpo)"/>
                <a:cs typeface="Arial"/>
                <a:sym typeface="Wingdings" pitchFamily="2" charset="2"/>
              </a:rPr>
              <a:t>Para asignar </a:t>
            </a:r>
            <a:r>
              <a:rPr lang="es-ES_tradnl" spc="-5" dirty="0">
                <a:latin typeface="Calibri (Cuerpo)"/>
                <a:cs typeface="Arial"/>
                <a:sym typeface="Wingdings" pitchFamily="2" charset="2"/>
              </a:rPr>
              <a:t>los valores de los parámetros se utilizan los métodos </a:t>
            </a:r>
            <a:r>
              <a:rPr lang="es-ES_tradnl" spc="-5" dirty="0" err="1">
                <a:latin typeface="Calibri (Cuerpo)"/>
                <a:cs typeface="Arial"/>
                <a:sym typeface="Wingdings" pitchFamily="2" charset="2"/>
              </a:rPr>
              <a:t>setXXX</a:t>
            </a:r>
            <a:r>
              <a:rPr lang="es-ES_tradnl" spc="-5" dirty="0">
                <a:latin typeface="Calibri (Cuerpo)"/>
                <a:cs typeface="Arial"/>
                <a:sym typeface="Wingdings" pitchFamily="2" charset="2"/>
              </a:rPr>
              <a:t> </a:t>
            </a:r>
            <a:endParaRPr lang="es-ES_tradnl" spc="-5" dirty="0" smtClean="0">
              <a:latin typeface="Calibri (Cuerpo)"/>
              <a:cs typeface="Arial"/>
              <a:sym typeface="Wingdings" pitchFamily="2" charset="2"/>
            </a:endParaRPr>
          </a:p>
          <a:p>
            <a:pPr lvl="1" algn="just">
              <a:buFont typeface="Wingdings" panose="05000000000000000000" pitchFamily="2" charset="2"/>
              <a:buChar char="§"/>
            </a:pPr>
            <a:r>
              <a:rPr lang="es-ES_tradnl" spc="-5" dirty="0">
                <a:latin typeface="Calibri (Cuerpo)"/>
                <a:cs typeface="Arial"/>
                <a:sym typeface="Wingdings" pitchFamily="2" charset="2"/>
              </a:rPr>
              <a:t>La sintaxis más simple es utilizando </a:t>
            </a:r>
            <a:r>
              <a:rPr lang="es-ES_tradnl" spc="-5" dirty="0" err="1">
                <a:latin typeface="Calibri (Cuerpo)"/>
                <a:cs typeface="Arial"/>
                <a:sym typeface="Wingdings" pitchFamily="2" charset="2"/>
              </a:rPr>
              <a:t>setParameter</a:t>
            </a:r>
            <a:r>
              <a:rPr lang="es-ES_tradnl" spc="-5" dirty="0" smtClean="0">
                <a:latin typeface="Calibri (Cuerpo)"/>
                <a:cs typeface="Arial"/>
                <a:sym typeface="Wingdings" pitchFamily="2" charset="2"/>
              </a:rPr>
              <a:t>()</a:t>
            </a:r>
            <a:endParaRPr lang="es-ES_tradnl" dirty="0">
              <a:solidFill>
                <a:srgbClr val="931A68"/>
              </a:solidFill>
              <a:latin typeface="Courier New"/>
              <a:cs typeface="Courier New"/>
              <a:sym typeface="Wingdings" pitchFamily="2" charset="2"/>
            </a:endParaRPr>
          </a:p>
          <a:p>
            <a:pPr marL="1517120" lvl="8" indent="0" algn="just">
              <a:spcBef>
                <a:spcPts val="0"/>
              </a:spcBef>
              <a:spcAft>
                <a:spcPts val="200"/>
              </a:spcAft>
              <a:buNone/>
            </a:pPr>
            <a:r>
              <a:rPr lang="es-ES_tradnl" sz="1100" dirty="0" smtClean="0">
                <a:solidFill>
                  <a:srgbClr val="931A68"/>
                </a:solidFill>
                <a:latin typeface="Courier New"/>
                <a:cs typeface="Courier New"/>
                <a:sym typeface="Wingdings" pitchFamily="2" charset="2"/>
              </a:rPr>
              <a:t>	</a:t>
            </a:r>
          </a:p>
          <a:p>
            <a:pPr marL="1517120" lvl="8" indent="0" algn="just">
              <a:spcBef>
                <a:spcPts val="0"/>
              </a:spcBef>
              <a:spcAft>
                <a:spcPts val="200"/>
              </a:spcAft>
              <a:buNone/>
            </a:pPr>
            <a:r>
              <a:rPr lang="es-ES_tradnl" sz="1100" b="1" dirty="0">
                <a:solidFill>
                  <a:srgbClr val="931A68"/>
                </a:solidFill>
                <a:latin typeface="Courier New"/>
                <a:cs typeface="Courier New"/>
                <a:sym typeface="Wingdings" pitchFamily="2" charset="2"/>
              </a:rPr>
              <a:t>	</a:t>
            </a:r>
            <a:r>
              <a:rPr lang="es-ES_tradnl" sz="1200" b="1" dirty="0" smtClean="0">
                <a:solidFill>
                  <a:srgbClr val="931A68"/>
                </a:solidFill>
                <a:latin typeface="Courier New"/>
                <a:cs typeface="Courier New"/>
                <a:sym typeface="Wingdings" pitchFamily="2" charset="2"/>
              </a:rPr>
              <a:t>//</a:t>
            </a:r>
            <a:r>
              <a:rPr lang="es-ES_tradnl" sz="1200" b="1" dirty="0">
                <a:solidFill>
                  <a:srgbClr val="931A68"/>
                </a:solidFill>
                <a:latin typeface="Courier New"/>
                <a:cs typeface="Courier New"/>
                <a:sym typeface="Wingdings" pitchFamily="2" charset="2"/>
              </a:rPr>
              <a:t>Muestra el apellido y oficio del empleado con número </a:t>
            </a:r>
            <a:r>
              <a:rPr lang="es-ES_tradnl" sz="1200" b="1" dirty="0" smtClean="0">
                <a:solidFill>
                  <a:srgbClr val="931A68"/>
                </a:solidFill>
                <a:latin typeface="Courier New"/>
                <a:cs typeface="Courier New"/>
                <a:sym typeface="Wingdings" pitchFamily="2" charset="2"/>
              </a:rPr>
              <a:t>7369</a:t>
            </a:r>
            <a:endParaRPr lang="es-ES_tradnl" sz="1200" b="1" dirty="0">
              <a:solidFill>
                <a:srgbClr val="931A68"/>
              </a:solidFill>
              <a:latin typeface="Courier New"/>
              <a:cs typeface="Courier New"/>
              <a:sym typeface="Wingdings" pitchFamily="2" charset="2"/>
            </a:endParaRPr>
          </a:p>
          <a:p>
            <a:pPr marL="1471400" lvl="8" indent="0" algn="just">
              <a:spcBef>
                <a:spcPts val="0"/>
              </a:spcBef>
              <a:spcAft>
                <a:spcPts val="200"/>
              </a:spcAft>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hql</a:t>
            </a:r>
            <a:r>
              <a:rPr lang="es-ES_tradnl" sz="1200" dirty="0">
                <a:solidFill>
                  <a:srgbClr val="931A68"/>
                </a:solidFill>
                <a:latin typeface="Courier New"/>
                <a:cs typeface="Courier New"/>
                <a:sym typeface="Wingdings" pitchFamily="2" charset="2"/>
              </a:rPr>
              <a:t> = “</a:t>
            </a:r>
            <a:r>
              <a:rPr lang="es-ES_tradnl" sz="1200" dirty="0" err="1">
                <a:solidFill>
                  <a:srgbClr val="931A68"/>
                </a:solidFill>
                <a:latin typeface="Courier New"/>
                <a:cs typeface="Courier New"/>
                <a:sym typeface="Wingdings" pitchFamily="2" charset="2"/>
              </a:rPr>
              <a:t>from</a:t>
            </a:r>
            <a:r>
              <a:rPr lang="es-ES_tradnl" sz="1200" dirty="0">
                <a:solidFill>
                  <a:srgbClr val="931A68"/>
                </a:solidFill>
                <a:latin typeface="Courier New"/>
                <a:cs typeface="Courier New"/>
                <a:sym typeface="Wingdings" pitchFamily="2" charset="2"/>
              </a:rPr>
              <a:t> Empleados </a:t>
            </a:r>
            <a:r>
              <a:rPr lang="es-ES_tradnl" sz="1200" dirty="0" err="1">
                <a:solidFill>
                  <a:srgbClr val="931A68"/>
                </a:solidFill>
                <a:latin typeface="Courier New"/>
                <a:cs typeface="Courier New"/>
                <a:sym typeface="Wingdings" pitchFamily="2" charset="2"/>
              </a:rPr>
              <a:t>where</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empNo</a:t>
            </a:r>
            <a:r>
              <a:rPr lang="es-ES_tradnl" sz="1200" dirty="0">
                <a:solidFill>
                  <a:srgbClr val="931A68"/>
                </a:solidFill>
                <a:latin typeface="Courier New"/>
                <a:cs typeface="Courier New"/>
                <a:sym typeface="Wingdings" pitchFamily="2" charset="2"/>
              </a:rPr>
              <a:t> = </a:t>
            </a:r>
            <a:r>
              <a:rPr lang="es-ES_tradnl" sz="1200" b="1" dirty="0">
                <a:solidFill>
                  <a:srgbClr val="931A68"/>
                </a:solidFill>
                <a:latin typeface="Courier New"/>
                <a:cs typeface="Courier New"/>
                <a:sym typeface="Wingdings" pitchFamily="2" charset="2"/>
              </a:rPr>
              <a:t>:</a:t>
            </a:r>
            <a:r>
              <a:rPr lang="es-ES_tradnl" sz="1200" b="1" dirty="0" err="1">
                <a:solidFill>
                  <a:srgbClr val="931A68"/>
                </a:solidFill>
                <a:latin typeface="Courier New"/>
                <a:cs typeface="Courier New"/>
                <a:sym typeface="Wingdings" pitchFamily="2" charset="2"/>
              </a:rPr>
              <a:t>numemple</a:t>
            </a:r>
            <a:r>
              <a:rPr lang="es-ES_tradnl" sz="1200" dirty="0" smtClean="0">
                <a:solidFill>
                  <a:srgbClr val="931A68"/>
                </a:solidFill>
                <a:latin typeface="Courier New"/>
                <a:cs typeface="Courier New"/>
                <a:sym typeface="Wingdings" pitchFamily="2" charset="2"/>
              </a:rPr>
              <a:t>”;</a:t>
            </a:r>
            <a:endParaRPr lang="es-ES_tradnl" sz="1200" dirty="0">
              <a:solidFill>
                <a:srgbClr val="931A68"/>
              </a:solidFill>
              <a:latin typeface="Courier New"/>
              <a:cs typeface="Courier New"/>
              <a:sym typeface="Wingdings" pitchFamily="2" charset="2"/>
            </a:endParaRPr>
          </a:p>
          <a:p>
            <a:pPr marL="0"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q = </a:t>
            </a:r>
            <a:r>
              <a:rPr lang="es-ES_tradnl" sz="1200" dirty="0" err="1">
                <a:solidFill>
                  <a:srgbClr val="931A68"/>
                </a:solidFill>
                <a:latin typeface="Courier New"/>
                <a:cs typeface="Courier New"/>
                <a:sym typeface="Wingdings" pitchFamily="2" charset="2"/>
              </a:rPr>
              <a:t>session.createQuery</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hql</a:t>
            </a:r>
            <a:r>
              <a:rPr lang="es-ES_tradnl" sz="1200" dirty="0" smtClean="0">
                <a:solidFill>
                  <a:srgbClr val="931A68"/>
                </a:solidFill>
                <a:latin typeface="Courier New"/>
                <a:cs typeface="Courier New"/>
                <a:sym typeface="Wingdings" pitchFamily="2" charset="2"/>
              </a:rPr>
              <a:t>);</a:t>
            </a:r>
            <a:endParaRPr lang="es-ES_tradnl" sz="1200" dirty="0">
              <a:solidFill>
                <a:srgbClr val="931A68"/>
              </a:solidFill>
              <a:latin typeface="Courier New"/>
              <a:cs typeface="Courier New"/>
              <a:sym typeface="Wingdings" pitchFamily="2" charset="2"/>
            </a:endParaRPr>
          </a:p>
          <a:p>
            <a:pPr marL="0"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q.setParameter</a:t>
            </a:r>
            <a:r>
              <a:rPr lang="es-ES_tradnl" sz="1200" dirty="0">
                <a:solidFill>
                  <a:srgbClr val="931A68"/>
                </a:solidFill>
                <a:latin typeface="Courier New"/>
                <a:cs typeface="Courier New"/>
                <a:sym typeface="Wingdings" pitchFamily="2" charset="2"/>
              </a:rPr>
              <a:t>(“</a:t>
            </a:r>
            <a:r>
              <a:rPr lang="es-ES_tradnl" sz="1200" dirty="0" err="1">
                <a:solidFill>
                  <a:srgbClr val="931A68"/>
                </a:solidFill>
                <a:latin typeface="Courier New"/>
                <a:cs typeface="Courier New"/>
                <a:sym typeface="Wingdings" pitchFamily="2" charset="2"/>
              </a:rPr>
              <a:t>numemple</a:t>
            </a:r>
            <a:r>
              <a:rPr lang="es-ES_tradnl" sz="1200" dirty="0">
                <a:solidFill>
                  <a:srgbClr val="931A68"/>
                </a:solidFill>
                <a:latin typeface="Courier New"/>
                <a:cs typeface="Courier New"/>
                <a:sym typeface="Wingdings" pitchFamily="2" charset="2"/>
              </a:rPr>
              <a:t>”, (short) 7369</a:t>
            </a:r>
            <a:r>
              <a:rPr lang="es-ES_tradnl" sz="1200" dirty="0" smtClean="0">
                <a:solidFill>
                  <a:srgbClr val="931A68"/>
                </a:solidFill>
                <a:latin typeface="Courier New"/>
                <a:cs typeface="Courier New"/>
                <a:sym typeface="Wingdings" pitchFamily="2" charset="2"/>
              </a:rPr>
              <a:t>);</a:t>
            </a:r>
            <a:endParaRPr lang="es-ES_tradnl" sz="1200" dirty="0">
              <a:solidFill>
                <a:srgbClr val="931A68"/>
              </a:solidFill>
              <a:latin typeface="Courier New"/>
              <a:cs typeface="Courier New"/>
              <a:sym typeface="Wingdings" pitchFamily="2" charset="2"/>
            </a:endParaRPr>
          </a:p>
          <a:p>
            <a:pPr marL="0" indent="0" algn="just">
              <a:spcBef>
                <a:spcPts val="0"/>
              </a:spcBef>
              <a:buNone/>
            </a:pPr>
            <a:r>
              <a:rPr lang="es-ES_tradnl" sz="1200" dirty="0" smtClean="0">
                <a:solidFill>
                  <a:srgbClr val="931A68"/>
                </a:solidFill>
                <a:latin typeface="Courier New"/>
                <a:cs typeface="Courier New"/>
                <a:sym typeface="Wingdings" pitchFamily="2" charset="2"/>
              </a:rPr>
              <a:t>		Empleados </a:t>
            </a:r>
            <a:r>
              <a:rPr lang="es-ES_tradnl" sz="1200" dirty="0" err="1">
                <a:solidFill>
                  <a:srgbClr val="931A68"/>
                </a:solidFill>
                <a:latin typeface="Courier New"/>
                <a:cs typeface="Courier New"/>
                <a:sym typeface="Wingdings" pitchFamily="2" charset="2"/>
              </a:rPr>
              <a:t>emple</a:t>
            </a:r>
            <a:r>
              <a:rPr lang="es-ES_tradnl" sz="1200" dirty="0">
                <a:solidFill>
                  <a:srgbClr val="931A68"/>
                </a:solidFill>
                <a:latin typeface="Courier New"/>
                <a:cs typeface="Courier New"/>
                <a:sym typeface="Wingdings" pitchFamily="2" charset="2"/>
              </a:rPr>
              <a:t> = (Empleados) </a:t>
            </a:r>
            <a:r>
              <a:rPr lang="es-ES_tradnl" sz="1200" b="1" dirty="0" err="1">
                <a:solidFill>
                  <a:srgbClr val="931A68"/>
                </a:solidFill>
                <a:latin typeface="Courier New"/>
                <a:cs typeface="Courier New"/>
                <a:sym typeface="Wingdings" pitchFamily="2" charset="2"/>
              </a:rPr>
              <a:t>q.uniqueResult</a:t>
            </a:r>
            <a:r>
              <a:rPr lang="es-ES_tradnl" sz="1200" b="1" dirty="0" smtClean="0">
                <a:solidFill>
                  <a:srgbClr val="931A68"/>
                </a:solidFill>
                <a:latin typeface="Courier New"/>
                <a:cs typeface="Courier New"/>
                <a:sym typeface="Wingdings" pitchFamily="2" charset="2"/>
              </a:rPr>
              <a:t>()</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uniqueResult</a:t>
            </a:r>
            <a:r>
              <a:rPr lang="es-ES_tradnl" sz="1200" dirty="0" smtClean="0">
                <a:solidFill>
                  <a:srgbClr val="931A68"/>
                </a:solidFill>
                <a:latin typeface="Courier New"/>
                <a:cs typeface="Courier New"/>
                <a:sym typeface="Wingdings" pitchFamily="2" charset="2"/>
              </a:rPr>
              <a:t>() se utiliza cuando sabemos que nos 			va a devolver un único registro</a:t>
            </a:r>
            <a:endParaRPr lang="es-ES_tradnl" sz="1200" dirty="0">
              <a:solidFill>
                <a:srgbClr val="931A68"/>
              </a:solidFill>
              <a:latin typeface="Courier New"/>
              <a:cs typeface="Courier New"/>
              <a:sym typeface="Wingdings" pitchFamily="2" charset="2"/>
            </a:endParaRPr>
          </a:p>
          <a:p>
            <a:pPr marL="0"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System.out.printf</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(“%s, %s %n”,</a:t>
            </a:r>
            <a:r>
              <a:rPr lang="es-ES_tradnl" sz="1200" dirty="0" err="1">
                <a:solidFill>
                  <a:srgbClr val="931A68"/>
                </a:solidFill>
                <a:latin typeface="Courier New"/>
                <a:cs typeface="Courier New"/>
                <a:sym typeface="Wingdings" pitchFamily="2" charset="2"/>
              </a:rPr>
              <a:t>emple.getApellido</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emple.getOficio</a:t>
            </a:r>
            <a:r>
              <a:rPr lang="es-ES_tradnl" sz="1200" dirty="0" smtClean="0">
                <a:solidFill>
                  <a:srgbClr val="931A68"/>
                </a:solidFill>
                <a:latin typeface="Courier New"/>
                <a:cs typeface="Courier New"/>
                <a:sym typeface="Wingdings" pitchFamily="2" charset="2"/>
              </a:rPr>
              <a:t>());</a:t>
            </a:r>
          </a:p>
          <a:p>
            <a:pPr marL="0" indent="0" algn="just">
              <a:spcBef>
                <a:spcPts val="0"/>
              </a:spcBef>
              <a:spcAft>
                <a:spcPts val="0"/>
              </a:spcAft>
              <a:buNone/>
            </a:pPr>
            <a:endParaRPr lang="es-ES_tradnl" sz="1200" dirty="0">
              <a:solidFill>
                <a:srgbClr val="931A68"/>
              </a:solidFill>
              <a:latin typeface="Courier New"/>
              <a:cs typeface="Courier New"/>
              <a:sym typeface="Wingdings" pitchFamily="2" charset="2"/>
            </a:endParaRP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b="1" dirty="0" smtClean="0">
                <a:solidFill>
                  <a:srgbClr val="931A68"/>
                </a:solidFill>
                <a:latin typeface="Courier New"/>
                <a:cs typeface="Courier New"/>
                <a:sym typeface="Wingdings" pitchFamily="2" charset="2"/>
              </a:rPr>
              <a:t>//</a:t>
            </a:r>
            <a:r>
              <a:rPr lang="es-ES_tradnl" sz="1200" b="1" dirty="0">
                <a:solidFill>
                  <a:srgbClr val="931A68"/>
                </a:solidFill>
                <a:latin typeface="Courier New"/>
                <a:cs typeface="Courier New"/>
                <a:sym typeface="Wingdings" pitchFamily="2" charset="2"/>
              </a:rPr>
              <a:t>Con 2 </a:t>
            </a:r>
            <a:r>
              <a:rPr lang="es-ES_tradnl" sz="1200" b="1" dirty="0" smtClean="0">
                <a:solidFill>
                  <a:srgbClr val="931A68"/>
                </a:solidFill>
                <a:latin typeface="Courier New"/>
                <a:cs typeface="Courier New"/>
                <a:sym typeface="Wingdings" pitchFamily="2" charset="2"/>
              </a:rPr>
              <a:t>parámetros</a:t>
            </a:r>
            <a:endParaRPr lang="es-ES_tradnl" sz="1200" b="1" dirty="0">
              <a:solidFill>
                <a:srgbClr val="931A68"/>
              </a:solidFill>
              <a:latin typeface="Courier New"/>
              <a:cs typeface="Courier New"/>
              <a:sym typeface="Wingdings" pitchFamily="2" charset="2"/>
            </a:endParaRP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hql2 = “</a:t>
            </a:r>
            <a:r>
              <a:rPr lang="es-ES_tradnl" sz="1200" dirty="0" err="1">
                <a:solidFill>
                  <a:srgbClr val="931A68"/>
                </a:solidFill>
                <a:latin typeface="Courier New"/>
                <a:cs typeface="Courier New"/>
                <a:sym typeface="Wingdings" pitchFamily="2" charset="2"/>
              </a:rPr>
              <a:t>from</a:t>
            </a:r>
            <a:r>
              <a:rPr lang="es-ES_tradnl" sz="1200" dirty="0">
                <a:solidFill>
                  <a:srgbClr val="931A68"/>
                </a:solidFill>
                <a:latin typeface="Courier New"/>
                <a:cs typeface="Courier New"/>
                <a:sym typeface="Wingdings" pitchFamily="2" charset="2"/>
              </a:rPr>
              <a:t> Empleados </a:t>
            </a:r>
            <a:r>
              <a:rPr lang="es-ES_tradnl" sz="1200" dirty="0" err="1">
                <a:solidFill>
                  <a:srgbClr val="931A68"/>
                </a:solidFill>
                <a:latin typeface="Courier New"/>
                <a:cs typeface="Courier New"/>
                <a:sym typeface="Wingdings" pitchFamily="2" charset="2"/>
              </a:rPr>
              <a:t>emp</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where</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emp.departamentos.deptNo</a:t>
            </a:r>
            <a:r>
              <a:rPr lang="es-ES_tradnl" sz="1200" dirty="0">
                <a:solidFill>
                  <a:srgbClr val="931A68"/>
                </a:solidFill>
                <a:latin typeface="Courier New"/>
                <a:cs typeface="Courier New"/>
                <a:sym typeface="Wingdings" pitchFamily="2" charset="2"/>
              </a:rPr>
              <a:t> = :</a:t>
            </a:r>
            <a:r>
              <a:rPr lang="es-ES_tradnl" sz="1200" b="1" dirty="0" err="1">
                <a:solidFill>
                  <a:srgbClr val="931A68"/>
                </a:solidFill>
                <a:latin typeface="Courier New"/>
                <a:cs typeface="Courier New"/>
                <a:sym typeface="Wingdings" pitchFamily="2" charset="2"/>
              </a:rPr>
              <a:t>ndep</a:t>
            </a:r>
            <a:r>
              <a:rPr lang="es-ES_tradnl" sz="1200" dirty="0">
                <a:solidFill>
                  <a:srgbClr val="931A68"/>
                </a:solidFill>
                <a:latin typeface="Courier New"/>
                <a:cs typeface="Courier New"/>
                <a:sym typeface="Wingdings" pitchFamily="2" charset="2"/>
              </a:rPr>
              <a:t> and </a:t>
            </a:r>
            <a:r>
              <a:rPr lang="es-ES_tradnl" sz="1200" dirty="0" err="1">
                <a:solidFill>
                  <a:srgbClr val="931A68"/>
                </a:solidFill>
                <a:latin typeface="Courier New"/>
                <a:cs typeface="Courier New"/>
                <a:sym typeface="Wingdings" pitchFamily="2" charset="2"/>
              </a:rPr>
              <a:t>emp.oficio</a:t>
            </a:r>
            <a:r>
              <a:rPr lang="es-ES_tradnl" sz="1200" dirty="0">
                <a:solidFill>
                  <a:srgbClr val="931A68"/>
                </a:solidFill>
                <a:latin typeface="Courier New"/>
                <a:cs typeface="Courier New"/>
                <a:sym typeface="Wingdings" pitchFamily="2" charset="2"/>
              </a:rPr>
              <a:t> = </a:t>
            </a:r>
            <a:r>
              <a:rPr lang="es-ES_tradnl" sz="1200" b="1" dirty="0">
                <a:solidFill>
                  <a:srgbClr val="931A68"/>
                </a:solidFill>
                <a:latin typeface="Courier New"/>
                <a:cs typeface="Courier New"/>
                <a:sym typeface="Wingdings" pitchFamily="2" charset="2"/>
              </a:rPr>
              <a:t>:</a:t>
            </a:r>
            <a:r>
              <a:rPr lang="es-ES_tradnl" sz="1200" b="1" dirty="0" err="1">
                <a:solidFill>
                  <a:srgbClr val="931A68"/>
                </a:solidFill>
                <a:latin typeface="Courier New"/>
                <a:cs typeface="Courier New"/>
                <a:sym typeface="Wingdings" pitchFamily="2" charset="2"/>
              </a:rPr>
              <a:t>ofi</a:t>
            </a:r>
            <a:r>
              <a:rPr lang="es-ES_tradnl" sz="1200" dirty="0" smtClean="0">
                <a:solidFill>
                  <a:srgbClr val="931A68"/>
                </a:solidFill>
                <a:latin typeface="Courier New"/>
                <a:cs typeface="Courier New"/>
                <a:sym typeface="Wingdings" pitchFamily="2" charset="2"/>
              </a:rPr>
              <a:t>”;</a:t>
            </a:r>
            <a:endParaRPr lang="es-ES_tradnl" sz="1200" dirty="0">
              <a:solidFill>
                <a:srgbClr val="931A68"/>
              </a:solidFill>
              <a:latin typeface="Courier New"/>
              <a:cs typeface="Courier New"/>
              <a:sym typeface="Wingdings" pitchFamily="2" charset="2"/>
            </a:endParaRP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q = </a:t>
            </a:r>
            <a:r>
              <a:rPr lang="es-ES_tradnl" sz="1200" dirty="0" err="1">
                <a:solidFill>
                  <a:srgbClr val="931A68"/>
                </a:solidFill>
                <a:latin typeface="Courier New"/>
                <a:cs typeface="Courier New"/>
                <a:sym typeface="Wingdings" pitchFamily="2" charset="2"/>
              </a:rPr>
              <a:t>session.createQuery</a:t>
            </a:r>
            <a:r>
              <a:rPr lang="es-ES_tradnl" sz="1200" dirty="0">
                <a:solidFill>
                  <a:srgbClr val="931A68"/>
                </a:solidFill>
                <a:latin typeface="Courier New"/>
                <a:cs typeface="Courier New"/>
                <a:sym typeface="Wingdings" pitchFamily="2" charset="2"/>
              </a:rPr>
              <a:t> (hql2);</a:t>
            </a: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q.setParameter</a:t>
            </a:r>
            <a:r>
              <a:rPr lang="es-ES_tradnl" sz="1200" dirty="0">
                <a:solidFill>
                  <a:srgbClr val="931A68"/>
                </a:solidFill>
                <a:latin typeface="Courier New"/>
                <a:cs typeface="Courier New"/>
                <a:sym typeface="Wingdings" pitchFamily="2" charset="2"/>
              </a:rPr>
              <a:t>(“</a:t>
            </a:r>
            <a:r>
              <a:rPr lang="es-ES_tradnl" sz="1200" dirty="0" err="1">
                <a:solidFill>
                  <a:srgbClr val="931A68"/>
                </a:solidFill>
                <a:latin typeface="Courier New"/>
                <a:cs typeface="Courier New"/>
                <a:sym typeface="Wingdings" pitchFamily="2" charset="2"/>
              </a:rPr>
              <a:t>ndep</a:t>
            </a:r>
            <a:r>
              <a:rPr lang="es-ES_tradnl" sz="1200" dirty="0">
                <a:solidFill>
                  <a:srgbClr val="931A68"/>
                </a:solidFill>
                <a:latin typeface="Courier New"/>
                <a:cs typeface="Courier New"/>
                <a:sym typeface="Wingdings" pitchFamily="2" charset="2"/>
              </a:rPr>
              <a:t>”, (byte) 10);</a:t>
            </a: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q.setParameter</a:t>
            </a:r>
            <a:r>
              <a:rPr lang="es-ES_tradnl" sz="1200" dirty="0">
                <a:solidFill>
                  <a:srgbClr val="931A68"/>
                </a:solidFill>
                <a:latin typeface="Courier New"/>
                <a:cs typeface="Courier New"/>
                <a:sym typeface="Wingdings" pitchFamily="2" charset="2"/>
              </a:rPr>
              <a:t>(“</a:t>
            </a:r>
            <a:r>
              <a:rPr lang="es-ES_tradnl" sz="1200" dirty="0" err="1">
                <a:solidFill>
                  <a:srgbClr val="931A68"/>
                </a:solidFill>
                <a:latin typeface="Courier New"/>
                <a:cs typeface="Courier New"/>
                <a:sym typeface="Wingdings" pitchFamily="2" charset="2"/>
              </a:rPr>
              <a:t>ofi</a:t>
            </a:r>
            <a:r>
              <a:rPr lang="es-ES_tradnl" sz="1200" dirty="0">
                <a:solidFill>
                  <a:srgbClr val="931A68"/>
                </a:solidFill>
                <a:latin typeface="Courier New"/>
                <a:cs typeface="Courier New"/>
                <a:sym typeface="Wingdings" pitchFamily="2" charset="2"/>
              </a:rPr>
              <a:t>”, “DIRECTOR”);</a:t>
            </a:r>
          </a:p>
          <a:p>
            <a:pPr marL="0" indent="0" algn="just">
              <a:spcBef>
                <a:spcPts val="0"/>
              </a:spcBef>
              <a:spcAft>
                <a:spcPts val="0"/>
              </a:spcAft>
              <a:buNone/>
            </a:pPr>
            <a:endParaRPr lang="es-ES_tradnl" sz="1100"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Tree>
    <p:extLst>
      <p:ext uri="{BB962C8B-B14F-4D97-AF65-F5344CB8AC3E}">
        <p14:creationId xmlns:p14="http://schemas.microsoft.com/office/powerpoint/2010/main" val="147828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smtClean="0"/>
              <a:t>Índice</a:t>
            </a:r>
            <a:endParaRPr lang="es-ES" dirty="0"/>
          </a:p>
        </p:txBody>
      </p:sp>
      <p:sp>
        <p:nvSpPr>
          <p:cNvPr id="3" name="Marcador de contenido 2"/>
          <p:cNvSpPr>
            <a:spLocks noGrp="1"/>
          </p:cNvSpPr>
          <p:nvPr>
            <p:ph idx="1"/>
          </p:nvPr>
        </p:nvSpPr>
        <p:spPr>
          <a:xfrm>
            <a:off x="1097280" y="1845733"/>
            <a:ext cx="10058400" cy="4620381"/>
          </a:xfrm>
        </p:spPr>
        <p:txBody>
          <a:bodyPr>
            <a:normAutofit/>
          </a:bodyPr>
          <a:lstStyle/>
          <a:p>
            <a:pPr marL="342900" indent="-342900">
              <a:spcBef>
                <a:spcPts val="0"/>
              </a:spcBef>
              <a:spcAft>
                <a:spcPts val="0"/>
              </a:spcAft>
              <a:buFont typeface="Arial" panose="020B0604020202020204" pitchFamily="34" charset="0"/>
              <a:buChar char="•"/>
            </a:pPr>
            <a:r>
              <a:rPr lang="es-ES_tradnl" dirty="0" smtClean="0"/>
              <a:t>Introducción a ORM</a:t>
            </a:r>
          </a:p>
          <a:p>
            <a:pPr marL="342900" indent="-342900">
              <a:spcBef>
                <a:spcPts val="0"/>
              </a:spcBef>
              <a:spcAft>
                <a:spcPts val="0"/>
              </a:spcAft>
              <a:buFont typeface="Arial" panose="020B0604020202020204" pitchFamily="34" charset="0"/>
              <a:buChar char="•"/>
            </a:pPr>
            <a:r>
              <a:rPr lang="es-ES_tradnl" dirty="0" smtClean="0"/>
              <a:t>Concepto del mapeo Objeto-Relacional</a:t>
            </a:r>
          </a:p>
          <a:p>
            <a:pPr marL="342900" indent="-342900">
              <a:spcBef>
                <a:spcPts val="0"/>
              </a:spcBef>
              <a:spcAft>
                <a:spcPts val="0"/>
              </a:spcAft>
              <a:buFont typeface="Arial" panose="020B0604020202020204" pitchFamily="34" charset="0"/>
              <a:buChar char="•"/>
            </a:pPr>
            <a:r>
              <a:rPr lang="es-ES_tradnl" dirty="0" smtClean="0"/>
              <a:t>Ventajas del ORM</a:t>
            </a:r>
          </a:p>
          <a:p>
            <a:pPr marL="342900" indent="-342900">
              <a:spcBef>
                <a:spcPts val="0"/>
              </a:spcBef>
              <a:spcAft>
                <a:spcPts val="0"/>
              </a:spcAft>
              <a:buFont typeface="Arial" panose="020B0604020202020204" pitchFamily="34" charset="0"/>
              <a:buChar char="•"/>
            </a:pPr>
            <a:r>
              <a:rPr lang="es-ES_tradnl" dirty="0" smtClean="0"/>
              <a:t>Herramientas ORM. Características.</a:t>
            </a:r>
          </a:p>
          <a:p>
            <a:pPr marL="342900" indent="-342900">
              <a:spcBef>
                <a:spcPts val="0"/>
              </a:spcBef>
              <a:spcAft>
                <a:spcPts val="0"/>
              </a:spcAft>
              <a:buFont typeface="Arial" panose="020B0604020202020204" pitchFamily="34" charset="0"/>
              <a:buChar char="•"/>
            </a:pPr>
            <a:r>
              <a:rPr lang="es-ES_tradnl" dirty="0" smtClean="0"/>
              <a:t>Arquitectura Hibernate</a:t>
            </a:r>
          </a:p>
          <a:p>
            <a:pPr marL="342900" indent="-342900">
              <a:spcBef>
                <a:spcPts val="0"/>
              </a:spcBef>
              <a:spcAft>
                <a:spcPts val="0"/>
              </a:spcAft>
              <a:buFont typeface="Arial" panose="020B0604020202020204" pitchFamily="34" charset="0"/>
              <a:buChar char="•"/>
            </a:pPr>
            <a:r>
              <a:rPr lang="es-ES_tradnl" dirty="0" smtClean="0"/>
              <a:t>Instalación y configuración de Hibernate</a:t>
            </a:r>
          </a:p>
          <a:p>
            <a:pPr marL="914400" lvl="1" indent="-457200">
              <a:spcBef>
                <a:spcPts val="0"/>
              </a:spcBef>
              <a:spcAft>
                <a:spcPts val="0"/>
              </a:spcAft>
              <a:buFont typeface="Wingdings" panose="05000000000000000000" pitchFamily="2" charset="2"/>
              <a:buChar char="q"/>
            </a:pPr>
            <a:r>
              <a:rPr lang="es-ES_tradnl" dirty="0" smtClean="0"/>
              <a:t>Instalación del plugin</a:t>
            </a:r>
          </a:p>
          <a:p>
            <a:pPr marL="914400" lvl="1" indent="-457200">
              <a:spcBef>
                <a:spcPts val="0"/>
              </a:spcBef>
              <a:spcAft>
                <a:spcPts val="0"/>
              </a:spcAft>
              <a:buFont typeface="Wingdings" panose="05000000000000000000" pitchFamily="2" charset="2"/>
              <a:buChar char="q"/>
            </a:pPr>
            <a:r>
              <a:rPr lang="es-ES_tradnl" dirty="0" smtClean="0"/>
              <a:t>Configuración del driver MySQL</a:t>
            </a:r>
          </a:p>
          <a:p>
            <a:pPr marL="914400" lvl="1" indent="-457200">
              <a:spcBef>
                <a:spcPts val="0"/>
              </a:spcBef>
              <a:spcAft>
                <a:spcPts val="0"/>
              </a:spcAft>
              <a:buFont typeface="Wingdings" panose="05000000000000000000" pitchFamily="2" charset="2"/>
              <a:buChar char="q"/>
            </a:pPr>
            <a:r>
              <a:rPr lang="es-ES_tradnl" dirty="0" smtClean="0"/>
              <a:t>Configuración de Hibernate</a:t>
            </a:r>
          </a:p>
          <a:p>
            <a:pPr marL="914400" lvl="1" indent="-457200">
              <a:spcBef>
                <a:spcPts val="0"/>
              </a:spcBef>
              <a:spcAft>
                <a:spcPts val="0"/>
              </a:spcAft>
              <a:buFont typeface="Wingdings" panose="05000000000000000000" pitchFamily="2" charset="2"/>
              <a:buChar char="q"/>
            </a:pPr>
            <a:r>
              <a:rPr lang="es-ES_tradnl" dirty="0" smtClean="0"/>
              <a:t>Generar las clases de la base de datos</a:t>
            </a:r>
          </a:p>
          <a:p>
            <a:pPr marL="914400" lvl="1" indent="-457200">
              <a:spcBef>
                <a:spcPts val="0"/>
              </a:spcBef>
              <a:spcAft>
                <a:spcPts val="0"/>
              </a:spcAft>
              <a:buFont typeface="Wingdings" panose="05000000000000000000" pitchFamily="2" charset="2"/>
              <a:buChar char="q"/>
            </a:pPr>
            <a:r>
              <a:rPr lang="es-ES_tradnl" dirty="0" smtClean="0"/>
              <a:t>Primera consulta en HQL</a:t>
            </a:r>
          </a:p>
          <a:p>
            <a:pPr marL="914400" lvl="1" indent="-457200">
              <a:spcBef>
                <a:spcPts val="0"/>
              </a:spcBef>
              <a:spcAft>
                <a:spcPts val="0"/>
              </a:spcAft>
              <a:buFont typeface="Wingdings" panose="05000000000000000000" pitchFamily="2" charset="2"/>
              <a:buChar char="q"/>
            </a:pPr>
            <a:r>
              <a:rPr lang="es-ES_tradnl" dirty="0" smtClean="0"/>
              <a:t>Empezando a programar con Hibernate en Eclipse</a:t>
            </a:r>
          </a:p>
          <a:p>
            <a:pPr marL="342900" indent="-342900">
              <a:spcBef>
                <a:spcPts val="0"/>
              </a:spcBef>
              <a:spcAft>
                <a:spcPts val="0"/>
              </a:spcAft>
              <a:buFont typeface="Arial" panose="020B0604020202020204" pitchFamily="34" charset="0"/>
              <a:buChar char="•"/>
            </a:pPr>
            <a:r>
              <a:rPr lang="es-ES_tradnl" dirty="0" smtClean="0"/>
              <a:t>Estructura de los ficheros de mapeo</a:t>
            </a:r>
          </a:p>
          <a:p>
            <a:pPr marL="342900" indent="-342900">
              <a:spcBef>
                <a:spcPts val="0"/>
              </a:spcBef>
              <a:spcAft>
                <a:spcPts val="0"/>
              </a:spcAft>
              <a:buFont typeface="Arial" panose="020B0604020202020204" pitchFamily="34" charset="0"/>
              <a:buChar char="•"/>
            </a:pPr>
            <a:r>
              <a:rPr lang="es-ES_tradnl" dirty="0" smtClean="0"/>
              <a:t>Clases persistentes</a:t>
            </a:r>
            <a:endParaRPr lang="es-ES_tradnl" dirty="0"/>
          </a:p>
        </p:txBody>
      </p:sp>
    </p:spTree>
    <p:extLst>
      <p:ext uri="{BB962C8B-B14F-4D97-AF65-F5344CB8AC3E}">
        <p14:creationId xmlns:p14="http://schemas.microsoft.com/office/powerpoint/2010/main" val="18384931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Construir la </a:t>
            </a:r>
            <a:r>
              <a:rPr lang="es-ES_tradnl" sz="4000" dirty="0" err="1" smtClean="0"/>
              <a:t>Query</a:t>
            </a:r>
            <a:r>
              <a:rPr lang="es-ES_tradnl" sz="4000" dirty="0" smtClean="0"/>
              <a:t> -</a:t>
            </a:r>
            <a:endParaRPr lang="es-ES" sz="4000" dirty="0"/>
          </a:p>
        </p:txBody>
      </p:sp>
      <p:sp>
        <p:nvSpPr>
          <p:cNvPr id="7" name="Marcador de contenido 2"/>
          <p:cNvSpPr>
            <a:spLocks noGrp="1"/>
          </p:cNvSpPr>
          <p:nvPr>
            <p:ph idx="1"/>
          </p:nvPr>
        </p:nvSpPr>
        <p:spPr>
          <a:xfrm>
            <a:off x="1097279" y="1820682"/>
            <a:ext cx="10058402" cy="4404754"/>
          </a:xfrm>
        </p:spPr>
        <p:txBody>
          <a:bodyPr>
            <a:normAutofit/>
          </a:bodyPr>
          <a:lstStyle/>
          <a:p>
            <a:pPr algn="just">
              <a:buFont typeface="Wingdings" panose="05000000000000000000" pitchFamily="2" charset="2"/>
              <a:buChar char="§"/>
            </a:pPr>
            <a:r>
              <a:rPr lang="es-ES_tradnl" spc="-5" dirty="0" smtClean="0">
                <a:latin typeface="Calibri (Cuerpo)"/>
                <a:cs typeface="Arial"/>
              </a:rPr>
              <a:t>Usando posiciones</a:t>
            </a:r>
          </a:p>
          <a:p>
            <a:pPr lvl="1" algn="just">
              <a:spcAft>
                <a:spcPts val="1200"/>
              </a:spcAft>
              <a:buFont typeface="Wingdings" panose="05000000000000000000" pitchFamily="2" charset="2"/>
              <a:buChar char="§"/>
            </a:pPr>
            <a:r>
              <a:rPr lang="es-ES_tradnl" spc="-5" dirty="0" smtClean="0">
                <a:latin typeface="Calibri (Cuerpo)"/>
                <a:cs typeface="Arial"/>
              </a:rPr>
              <a:t>También se puede sustituir los parámetros por la posición que estos ocupan dentro de la consulta que se quiere realiza.</a:t>
            </a:r>
          </a:p>
          <a:p>
            <a:pPr marL="1517120" lvl="8" indent="0" algn="just">
              <a:spcBef>
                <a:spcPts val="0"/>
              </a:spcBef>
              <a:spcAft>
                <a:spcPts val="200"/>
              </a:spcAft>
              <a:buNone/>
            </a:pPr>
            <a:r>
              <a:rPr lang="es-ES_tradnl" sz="1100" dirty="0" smtClean="0">
                <a:solidFill>
                  <a:srgbClr val="931A68"/>
                </a:solidFill>
                <a:latin typeface="Courier New"/>
                <a:cs typeface="Courier New"/>
                <a:sym typeface="Wingdings" pitchFamily="2" charset="2"/>
              </a:rPr>
              <a:t>	</a:t>
            </a:r>
          </a:p>
          <a:p>
            <a:pPr indent="0" algn="just">
              <a:spcBef>
                <a:spcPts val="0"/>
              </a:spcBef>
              <a:buNone/>
            </a:pPr>
            <a:r>
              <a:rPr lang="es-ES_tradnl" sz="1100" b="1" dirty="0">
                <a:solidFill>
                  <a:srgbClr val="931A68"/>
                </a:solidFill>
                <a:latin typeface="Courier New"/>
                <a:cs typeface="Courier New"/>
                <a:sym typeface="Wingdings" pitchFamily="2" charset="2"/>
              </a:rPr>
              <a:t>	</a:t>
            </a:r>
            <a:r>
              <a:rPr lang="es-ES_tradnl" sz="1100" b="1"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hql2 = “</a:t>
            </a:r>
            <a:r>
              <a:rPr lang="es-ES_tradnl" sz="1200" dirty="0" err="1">
                <a:solidFill>
                  <a:srgbClr val="931A68"/>
                </a:solidFill>
                <a:latin typeface="Courier New"/>
                <a:cs typeface="Courier New"/>
                <a:sym typeface="Wingdings" pitchFamily="2" charset="2"/>
              </a:rPr>
              <a:t>from</a:t>
            </a:r>
            <a:r>
              <a:rPr lang="es-ES_tradnl" sz="1200" dirty="0">
                <a:solidFill>
                  <a:srgbClr val="931A68"/>
                </a:solidFill>
                <a:latin typeface="Courier New"/>
                <a:cs typeface="Courier New"/>
                <a:sym typeface="Wingdings" pitchFamily="2" charset="2"/>
              </a:rPr>
              <a:t> Empleados </a:t>
            </a:r>
            <a:r>
              <a:rPr lang="es-ES_tradnl" sz="1200" dirty="0" err="1">
                <a:solidFill>
                  <a:srgbClr val="931A68"/>
                </a:solidFill>
                <a:latin typeface="Courier New"/>
                <a:cs typeface="Courier New"/>
                <a:sym typeface="Wingdings" pitchFamily="2" charset="2"/>
              </a:rPr>
              <a:t>emp</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where</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emp.</a:t>
            </a:r>
            <a:r>
              <a:rPr lang="es-ES_tradnl" sz="1200" b="1" dirty="0" err="1">
                <a:solidFill>
                  <a:srgbClr val="931A68"/>
                </a:solidFill>
                <a:latin typeface="Courier New"/>
                <a:cs typeface="Courier New"/>
                <a:sym typeface="Wingdings" pitchFamily="2" charset="2"/>
              </a:rPr>
              <a:t>departamentos.deptNo</a:t>
            </a:r>
            <a:r>
              <a:rPr lang="es-ES_tradnl" sz="1200" b="1" dirty="0">
                <a:solidFill>
                  <a:srgbClr val="931A68"/>
                </a:solidFill>
                <a:latin typeface="Courier New"/>
                <a:cs typeface="Courier New"/>
                <a:sym typeface="Wingdings" pitchFamily="2" charset="2"/>
              </a:rPr>
              <a:t> = ? and </a:t>
            </a:r>
            <a:r>
              <a:rPr lang="es-ES_tradnl" sz="1200" b="1" dirty="0" err="1">
                <a:solidFill>
                  <a:srgbClr val="931A68"/>
                </a:solidFill>
                <a:latin typeface="Courier New"/>
                <a:cs typeface="Courier New"/>
                <a:sym typeface="Wingdings" pitchFamily="2" charset="2"/>
              </a:rPr>
              <a:t>emp.oficio</a:t>
            </a:r>
            <a:r>
              <a:rPr lang="es-ES_tradnl" sz="1200" b="1" dirty="0">
                <a:solidFill>
                  <a:srgbClr val="931A68"/>
                </a:solidFill>
                <a:latin typeface="Courier New"/>
                <a:cs typeface="Courier New"/>
                <a:sym typeface="Wingdings" pitchFamily="2" charset="2"/>
              </a:rPr>
              <a:t> = ?</a:t>
            </a:r>
            <a:r>
              <a:rPr lang="es-ES_tradnl" sz="1200" dirty="0">
                <a:solidFill>
                  <a:srgbClr val="931A68"/>
                </a:solidFill>
                <a:latin typeface="Courier New"/>
                <a:cs typeface="Courier New"/>
                <a:sym typeface="Wingdings" pitchFamily="2" charset="2"/>
              </a:rPr>
              <a:t>”;</a:t>
            </a: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q = </a:t>
            </a:r>
            <a:r>
              <a:rPr lang="es-ES_tradnl" sz="1200" dirty="0" err="1">
                <a:solidFill>
                  <a:srgbClr val="931A68"/>
                </a:solidFill>
                <a:latin typeface="Courier New"/>
                <a:cs typeface="Courier New"/>
                <a:sym typeface="Wingdings" pitchFamily="2" charset="2"/>
              </a:rPr>
              <a:t>session.createQuery</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hql</a:t>
            </a:r>
            <a:r>
              <a:rPr lang="es-ES_tradnl" sz="1200" dirty="0">
                <a:solidFill>
                  <a:srgbClr val="931A68"/>
                </a:solidFill>
                <a:latin typeface="Courier New"/>
                <a:cs typeface="Courier New"/>
                <a:sym typeface="Wingdings" pitchFamily="2" charset="2"/>
              </a:rPr>
              <a:t>);</a:t>
            </a:r>
          </a:p>
          <a:p>
            <a:pPr indent="0" algn="just">
              <a:spcBef>
                <a:spcPts val="0"/>
              </a:spcBef>
              <a:buNone/>
            </a:pPr>
            <a:endParaRPr lang="es-ES_tradnl" sz="1200" dirty="0">
              <a:solidFill>
                <a:srgbClr val="931A68"/>
              </a:solidFill>
              <a:latin typeface="Courier New"/>
              <a:cs typeface="Courier New"/>
              <a:sym typeface="Wingdings" pitchFamily="2" charset="2"/>
            </a:endParaRP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b="1" dirty="0" err="1" smtClean="0">
                <a:solidFill>
                  <a:srgbClr val="931A68"/>
                </a:solidFill>
                <a:latin typeface="Courier New"/>
                <a:cs typeface="Courier New"/>
                <a:sym typeface="Wingdings" pitchFamily="2" charset="2"/>
              </a:rPr>
              <a:t>q.setParameter</a:t>
            </a:r>
            <a:r>
              <a:rPr lang="es-ES_tradnl" sz="1200" b="1" dirty="0" smtClean="0">
                <a:solidFill>
                  <a:srgbClr val="931A68"/>
                </a:solidFill>
                <a:latin typeface="Courier New"/>
                <a:cs typeface="Courier New"/>
                <a:sym typeface="Wingdings" pitchFamily="2" charset="2"/>
              </a:rPr>
              <a:t>(0</a:t>
            </a:r>
            <a:r>
              <a:rPr lang="es-ES_tradnl" sz="1200" b="1" dirty="0">
                <a:solidFill>
                  <a:srgbClr val="931A68"/>
                </a:solidFill>
                <a:latin typeface="Courier New"/>
                <a:cs typeface="Courier New"/>
                <a:sym typeface="Wingdings" pitchFamily="2" charset="2"/>
              </a:rPr>
              <a:t>, (byte) 10);</a:t>
            </a:r>
          </a:p>
          <a:p>
            <a:pPr indent="0" algn="just">
              <a:spcBef>
                <a:spcPts val="0"/>
              </a:spcBef>
              <a:buNone/>
            </a:pPr>
            <a:r>
              <a:rPr lang="es-ES_tradnl" sz="1200" b="1" dirty="0" smtClean="0">
                <a:solidFill>
                  <a:srgbClr val="931A68"/>
                </a:solidFill>
                <a:latin typeface="Courier New"/>
                <a:cs typeface="Courier New"/>
                <a:sym typeface="Wingdings" pitchFamily="2" charset="2"/>
              </a:rPr>
              <a:t>		</a:t>
            </a:r>
            <a:r>
              <a:rPr lang="es-ES_tradnl" sz="1200" b="1" dirty="0" err="1" smtClean="0">
                <a:solidFill>
                  <a:srgbClr val="931A68"/>
                </a:solidFill>
                <a:latin typeface="Courier New"/>
                <a:cs typeface="Courier New"/>
                <a:sym typeface="Wingdings" pitchFamily="2" charset="2"/>
              </a:rPr>
              <a:t>q.setParameter</a:t>
            </a:r>
            <a:r>
              <a:rPr lang="es-ES_tradnl" sz="1200" b="1" dirty="0" smtClean="0">
                <a:solidFill>
                  <a:srgbClr val="931A68"/>
                </a:solidFill>
                <a:latin typeface="Courier New"/>
                <a:cs typeface="Courier New"/>
                <a:sym typeface="Wingdings" pitchFamily="2" charset="2"/>
              </a:rPr>
              <a:t>(1</a:t>
            </a:r>
            <a:r>
              <a:rPr lang="es-ES_tradnl" sz="1200" b="1" dirty="0">
                <a:solidFill>
                  <a:srgbClr val="931A68"/>
                </a:solidFill>
                <a:latin typeface="Courier New"/>
                <a:cs typeface="Courier New"/>
                <a:sym typeface="Wingdings" pitchFamily="2" charset="2"/>
              </a:rPr>
              <a:t>, “DIRECTOR”);</a:t>
            </a:r>
          </a:p>
          <a:p>
            <a:pPr indent="0" algn="just">
              <a:spcBef>
                <a:spcPts val="0"/>
              </a:spcBef>
              <a:buNone/>
            </a:pPr>
            <a:endParaRPr lang="es-ES_tradnl" sz="1200" dirty="0">
              <a:solidFill>
                <a:srgbClr val="931A68"/>
              </a:solidFill>
              <a:latin typeface="Courier New"/>
              <a:cs typeface="Courier New"/>
              <a:sym typeface="Wingdings" pitchFamily="2" charset="2"/>
            </a:endParaRP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También se podría</a:t>
            </a: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q.setInteger</a:t>
            </a:r>
            <a:r>
              <a:rPr lang="es-ES_tradnl" sz="1200" dirty="0">
                <a:solidFill>
                  <a:srgbClr val="931A68"/>
                </a:solidFill>
                <a:latin typeface="Courier New"/>
                <a:cs typeface="Courier New"/>
                <a:sym typeface="Wingdings" pitchFamily="2" charset="2"/>
              </a:rPr>
              <a:t>(“</a:t>
            </a:r>
            <a:r>
              <a:rPr lang="es-ES_tradnl" sz="1200" dirty="0" err="1">
                <a:solidFill>
                  <a:srgbClr val="931A68"/>
                </a:solidFill>
                <a:latin typeface="Courier New"/>
                <a:cs typeface="Courier New"/>
                <a:sym typeface="Wingdings" pitchFamily="2" charset="2"/>
              </a:rPr>
              <a:t>ndep</a:t>
            </a:r>
            <a:r>
              <a:rPr lang="es-ES_tradnl" sz="1200" dirty="0">
                <a:solidFill>
                  <a:srgbClr val="931A68"/>
                </a:solidFill>
                <a:latin typeface="Courier New"/>
                <a:cs typeface="Courier New"/>
                <a:sym typeface="Wingdings" pitchFamily="2" charset="2"/>
              </a:rPr>
              <a:t>”, (byte) 10);</a:t>
            </a:r>
          </a:p>
          <a:p>
            <a:pPr indent="0" algn="just">
              <a:spcBef>
                <a:spcPts val="0"/>
              </a:spcBef>
              <a:buNone/>
            </a:pP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q.setString</a:t>
            </a:r>
            <a:r>
              <a:rPr lang="es-ES_tradnl" sz="1200" dirty="0">
                <a:solidFill>
                  <a:srgbClr val="931A68"/>
                </a:solidFill>
                <a:latin typeface="Courier New"/>
                <a:cs typeface="Courier New"/>
                <a:sym typeface="Wingdings" pitchFamily="2" charset="2"/>
              </a:rPr>
              <a:t>(“</a:t>
            </a:r>
            <a:r>
              <a:rPr lang="es-ES_tradnl" sz="1200" dirty="0" err="1">
                <a:solidFill>
                  <a:srgbClr val="931A68"/>
                </a:solidFill>
                <a:latin typeface="Courier New"/>
                <a:cs typeface="Courier New"/>
                <a:sym typeface="Wingdings" pitchFamily="2" charset="2"/>
              </a:rPr>
              <a:t>ofi</a:t>
            </a:r>
            <a:r>
              <a:rPr lang="es-ES_tradnl" sz="1200" dirty="0">
                <a:solidFill>
                  <a:srgbClr val="931A68"/>
                </a:solidFill>
                <a:latin typeface="Courier New"/>
                <a:cs typeface="Courier New"/>
                <a:sym typeface="Wingdings" pitchFamily="2" charset="2"/>
              </a:rPr>
              <a:t>”, “DIRECTOR”);</a:t>
            </a:r>
          </a:p>
          <a:p>
            <a:pPr marL="0" indent="0" algn="just">
              <a:spcBef>
                <a:spcPts val="0"/>
              </a:spcBef>
              <a:spcAft>
                <a:spcPts val="0"/>
              </a:spcAft>
              <a:buNone/>
            </a:pPr>
            <a:endParaRPr lang="es-ES_tradnl" sz="1200" dirty="0">
              <a:solidFill>
                <a:srgbClr val="931A68"/>
              </a:solidFill>
              <a:latin typeface="Courier New"/>
              <a:cs typeface="Courier New"/>
              <a:sym typeface="Wingdings" pitchFamily="2" charset="2"/>
            </a:endParaRPr>
          </a:p>
          <a:p>
            <a:pPr indent="0" algn="just">
              <a:spcBef>
                <a:spcPts val="0"/>
              </a:spcBef>
              <a:buNone/>
            </a:pPr>
            <a:r>
              <a:rPr lang="es-ES_tradnl" sz="1200" dirty="0" smtClean="0">
                <a:solidFill>
                  <a:srgbClr val="931A68"/>
                </a:solidFill>
                <a:latin typeface="Courier New"/>
                <a:cs typeface="Courier New"/>
                <a:sym typeface="Wingdings" pitchFamily="2" charset="2"/>
              </a:rPr>
              <a:t>		</a:t>
            </a:r>
            <a:endParaRPr lang="es-ES_tradnl" sz="1100"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Tree>
    <p:extLst>
      <p:ext uri="{BB962C8B-B14F-4D97-AF65-F5344CB8AC3E}">
        <p14:creationId xmlns:p14="http://schemas.microsoft.com/office/powerpoint/2010/main" val="42314231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Consultas sobre clases no asociadas -</a:t>
            </a:r>
            <a:endParaRPr lang="es-ES" sz="4000" dirty="0"/>
          </a:p>
        </p:txBody>
      </p:sp>
      <p:sp>
        <p:nvSpPr>
          <p:cNvPr id="7" name="Marcador de contenido 2"/>
          <p:cNvSpPr>
            <a:spLocks noGrp="1"/>
          </p:cNvSpPr>
          <p:nvPr>
            <p:ph idx="1"/>
          </p:nvPr>
        </p:nvSpPr>
        <p:spPr>
          <a:xfrm>
            <a:off x="1097278" y="1808156"/>
            <a:ext cx="10238777" cy="2037334"/>
          </a:xfrm>
        </p:spPr>
        <p:txBody>
          <a:bodyPr>
            <a:normAutofit/>
          </a:bodyPr>
          <a:lstStyle/>
          <a:p>
            <a:pPr algn="just">
              <a:buFont typeface="Wingdings" panose="05000000000000000000" pitchFamily="2" charset="2"/>
              <a:buChar char="§"/>
            </a:pPr>
            <a:r>
              <a:rPr lang="es-ES_tradnl" spc="-5" dirty="0" smtClean="0">
                <a:latin typeface="Calibri (Cuerpo)"/>
                <a:cs typeface="Arial"/>
              </a:rPr>
              <a:t>Si queremos recuperar los datos de una consulta en la que intervienen varias tablas y no tenemos asociada a ninguna clase los atributos que devuelve esa consulta podemos utilizar la clase Object.</a:t>
            </a:r>
          </a:p>
          <a:p>
            <a:pPr algn="just">
              <a:buFont typeface="Wingdings" panose="05000000000000000000" pitchFamily="2" charset="2"/>
              <a:buChar char="§"/>
            </a:pPr>
            <a:r>
              <a:rPr lang="es-ES_tradnl" spc="-5" dirty="0" smtClean="0">
                <a:latin typeface="Calibri (Cuerpo)"/>
                <a:cs typeface="Arial"/>
              </a:rPr>
              <a:t>Los resultados se devuelven en un </a:t>
            </a:r>
            <a:r>
              <a:rPr lang="es-ES_tradnl" spc="-5" dirty="0" err="1" smtClean="0">
                <a:latin typeface="Calibri (Cuerpo)"/>
                <a:cs typeface="Arial"/>
              </a:rPr>
              <a:t>array</a:t>
            </a:r>
            <a:r>
              <a:rPr lang="es-ES_tradnl" spc="-5" dirty="0" smtClean="0">
                <a:latin typeface="Calibri (Cuerpo)"/>
                <a:cs typeface="Arial"/>
              </a:rPr>
              <a:t> de objetos, donde el primer elemento se corresponde con la primera clase que ponemos a la derecha del FROM, el siguiente elemento con la siguiente clase y así sucesivamente.</a:t>
            </a:r>
          </a:p>
          <a:p>
            <a:pPr marL="0" indent="0" algn="just">
              <a:spcBef>
                <a:spcPts val="0"/>
              </a:spcBef>
              <a:spcAft>
                <a:spcPts val="0"/>
              </a:spcAft>
              <a:buNone/>
            </a:pPr>
            <a:endParaRPr lang="es-ES_tradnl" sz="1100"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
        <p:nvSpPr>
          <p:cNvPr id="5" name="2 CuadroTexto"/>
          <p:cNvSpPr txBox="1"/>
          <p:nvPr/>
        </p:nvSpPr>
        <p:spPr>
          <a:xfrm>
            <a:off x="1352028" y="3816078"/>
            <a:ext cx="9878808" cy="2308324"/>
          </a:xfrm>
          <a:prstGeom prst="rect">
            <a:avLst/>
          </a:prstGeom>
          <a:noFill/>
        </p:spPr>
        <p:txBody>
          <a:bodyPr wrap="square" rtlCol="0">
            <a:spAutoFit/>
          </a:bodyPr>
          <a:lstStyle/>
          <a:p>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hql</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from</a:t>
            </a:r>
            <a:r>
              <a:rPr lang="es-ES_tradnl" sz="1200" dirty="0" smtClean="0">
                <a:solidFill>
                  <a:srgbClr val="931A68"/>
                </a:solidFill>
                <a:latin typeface="Courier New"/>
                <a:cs typeface="Courier New"/>
                <a:sym typeface="Wingdings" pitchFamily="2" charset="2"/>
              </a:rPr>
              <a:t> Empleados  e, Departamentos d </a:t>
            </a:r>
            <a:r>
              <a:rPr lang="es-ES_tradnl" sz="1200" dirty="0" err="1" smtClean="0">
                <a:solidFill>
                  <a:srgbClr val="931A68"/>
                </a:solidFill>
                <a:latin typeface="Courier New"/>
                <a:cs typeface="Courier New"/>
                <a:sym typeface="Wingdings" pitchFamily="2" charset="2"/>
              </a:rPr>
              <a:t>where</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e.departamentos.deptNo</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d.deptNo</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order</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by</a:t>
            </a:r>
            <a:r>
              <a:rPr lang="es-ES_tradnl" sz="1200" dirty="0" smtClean="0">
                <a:solidFill>
                  <a:srgbClr val="931A68"/>
                </a:solidFill>
                <a:latin typeface="Courier New"/>
                <a:cs typeface="Courier New"/>
                <a:sym typeface="Wingdings" pitchFamily="2" charset="2"/>
              </a:rPr>
              <a:t> apellido”;</a:t>
            </a:r>
          </a:p>
          <a:p>
            <a:endParaRPr lang="es-ES_tradnl" sz="1200" dirty="0" smtClean="0">
              <a:solidFill>
                <a:srgbClr val="931A68"/>
              </a:solidFill>
              <a:latin typeface="Courier New"/>
              <a:cs typeface="Courier New"/>
              <a:sym typeface="Wingdings" pitchFamily="2" charset="2"/>
            </a:endParaRPr>
          </a:p>
          <a:p>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cons</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session.createQuery</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hql</a:t>
            </a:r>
            <a:r>
              <a:rPr lang="es-ES_tradnl" sz="1200" dirty="0" smtClean="0">
                <a:solidFill>
                  <a:srgbClr val="931A68"/>
                </a:solidFill>
                <a:latin typeface="Courier New"/>
                <a:cs typeface="Courier New"/>
                <a:sym typeface="Wingdings" pitchFamily="2" charset="2"/>
              </a:rPr>
              <a:t>);</a:t>
            </a:r>
          </a:p>
          <a:p>
            <a:r>
              <a:rPr lang="es-ES_tradnl" sz="1200" dirty="0" err="1" smtClean="0">
                <a:solidFill>
                  <a:srgbClr val="931A68"/>
                </a:solidFill>
                <a:latin typeface="Courier New"/>
                <a:cs typeface="Courier New"/>
                <a:sym typeface="Wingdings" pitchFamily="2" charset="2"/>
              </a:rPr>
              <a:t>Iterator</a:t>
            </a:r>
            <a:r>
              <a:rPr lang="es-ES_tradnl" sz="1200" dirty="0" smtClean="0">
                <a:solidFill>
                  <a:srgbClr val="931A68"/>
                </a:solidFill>
                <a:latin typeface="Courier New"/>
                <a:cs typeface="Courier New"/>
                <a:sym typeface="Wingdings" pitchFamily="2" charset="2"/>
              </a:rPr>
              <a:t> q = </a:t>
            </a:r>
            <a:r>
              <a:rPr lang="es-ES_tradnl" sz="1200" dirty="0" err="1" smtClean="0">
                <a:solidFill>
                  <a:srgbClr val="931A68"/>
                </a:solidFill>
                <a:latin typeface="Courier New"/>
                <a:cs typeface="Courier New"/>
                <a:sym typeface="Wingdings" pitchFamily="2" charset="2"/>
              </a:rPr>
              <a:t>cons.iterate</a:t>
            </a:r>
            <a:r>
              <a:rPr lang="es-ES_tradnl" sz="1200" dirty="0" smtClean="0">
                <a:solidFill>
                  <a:srgbClr val="931A68"/>
                </a:solidFill>
                <a:latin typeface="Courier New"/>
                <a:cs typeface="Courier New"/>
                <a:sym typeface="Wingdings" pitchFamily="2" charset="2"/>
              </a:rPr>
              <a:t>();</a:t>
            </a:r>
          </a:p>
          <a:p>
            <a:endParaRPr lang="es-ES_tradnl" sz="1200" dirty="0" smtClean="0">
              <a:solidFill>
                <a:srgbClr val="931A68"/>
              </a:solidFill>
              <a:latin typeface="Courier New"/>
              <a:cs typeface="Courier New"/>
              <a:sym typeface="Wingdings" pitchFamily="2" charset="2"/>
            </a:endParaRPr>
          </a:p>
          <a:p>
            <a:r>
              <a:rPr lang="es-ES_tradnl" sz="1200" dirty="0" err="1" smtClean="0">
                <a:solidFill>
                  <a:srgbClr val="931A68"/>
                </a:solidFill>
                <a:latin typeface="Courier New"/>
                <a:cs typeface="Courier New"/>
                <a:sym typeface="Wingdings" pitchFamily="2" charset="2"/>
              </a:rPr>
              <a:t>While</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q.hasNext</a:t>
            </a:r>
            <a:r>
              <a:rPr lang="es-ES_tradnl" sz="1200" dirty="0" smtClean="0">
                <a:solidFill>
                  <a:srgbClr val="931A68"/>
                </a:solidFill>
                <a:latin typeface="Courier New"/>
                <a:cs typeface="Courier New"/>
                <a:sym typeface="Wingdings" pitchFamily="2" charset="2"/>
              </a:rPr>
              <a:t>()){</a:t>
            </a:r>
          </a:p>
          <a:p>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Object</a:t>
            </a:r>
            <a:r>
              <a:rPr lang="es-ES_tradnl" sz="1200" dirty="0" smtClean="0">
                <a:solidFill>
                  <a:srgbClr val="931A68"/>
                </a:solidFill>
                <a:latin typeface="Courier New"/>
                <a:cs typeface="Courier New"/>
                <a:sym typeface="Wingdings" pitchFamily="2" charset="2"/>
              </a:rPr>
              <a:t>[] par = (</a:t>
            </a:r>
            <a:r>
              <a:rPr lang="es-ES_tradnl" sz="1200" dirty="0" err="1" smtClean="0">
                <a:solidFill>
                  <a:srgbClr val="931A68"/>
                </a:solidFill>
                <a:latin typeface="Courier New"/>
                <a:cs typeface="Courier New"/>
                <a:sym typeface="Wingdings" pitchFamily="2" charset="2"/>
              </a:rPr>
              <a:t>Object</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q.next</a:t>
            </a:r>
            <a:r>
              <a:rPr lang="es-ES_tradnl" sz="1200" dirty="0" smtClean="0">
                <a:solidFill>
                  <a:srgbClr val="931A68"/>
                </a:solidFill>
                <a:latin typeface="Courier New"/>
                <a:cs typeface="Courier New"/>
                <a:sym typeface="Wingdings" pitchFamily="2" charset="2"/>
              </a:rPr>
              <a:t>();</a:t>
            </a:r>
          </a:p>
          <a:p>
            <a:r>
              <a:rPr lang="es-ES_tradnl" sz="1200" dirty="0" smtClean="0">
                <a:solidFill>
                  <a:srgbClr val="931A68"/>
                </a:solidFill>
                <a:latin typeface="Courier New"/>
                <a:cs typeface="Courier New"/>
                <a:sym typeface="Wingdings" pitchFamily="2" charset="2"/>
              </a:rPr>
              <a:t>	Empleados </a:t>
            </a:r>
            <a:r>
              <a:rPr lang="es-ES_tradnl" sz="1200" dirty="0" err="1" smtClean="0">
                <a:solidFill>
                  <a:srgbClr val="931A68"/>
                </a:solidFill>
                <a:latin typeface="Courier New"/>
                <a:cs typeface="Courier New"/>
                <a:sym typeface="Wingdings" pitchFamily="2" charset="2"/>
              </a:rPr>
              <a:t>em</a:t>
            </a:r>
            <a:r>
              <a:rPr lang="es-ES_tradnl" sz="1200" dirty="0" smtClean="0">
                <a:solidFill>
                  <a:srgbClr val="931A68"/>
                </a:solidFill>
                <a:latin typeface="Courier New"/>
                <a:cs typeface="Courier New"/>
                <a:sym typeface="Wingdings" pitchFamily="2" charset="2"/>
              </a:rPr>
              <a:t> = (Empleados) par[0];</a:t>
            </a:r>
          </a:p>
          <a:p>
            <a:r>
              <a:rPr lang="es-ES_tradnl" sz="1200" dirty="0" smtClean="0">
                <a:solidFill>
                  <a:srgbClr val="931A68"/>
                </a:solidFill>
                <a:latin typeface="Courier New"/>
                <a:cs typeface="Courier New"/>
                <a:sym typeface="Wingdings" pitchFamily="2" charset="2"/>
              </a:rPr>
              <a:t>	Departamentos de = (Departamentos) par[1];</a:t>
            </a:r>
          </a:p>
          <a:p>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System.out.printf</a:t>
            </a:r>
            <a:r>
              <a:rPr lang="es-ES_tradnl" sz="1200" dirty="0" smtClean="0">
                <a:solidFill>
                  <a:srgbClr val="931A68"/>
                </a:solidFill>
                <a:latin typeface="Courier New"/>
                <a:cs typeface="Courier New"/>
                <a:sym typeface="Wingdings" pitchFamily="2" charset="2"/>
              </a:rPr>
              <a:t> (“%s, %.2f, %s, %s %n”, </a:t>
            </a:r>
            <a:r>
              <a:rPr lang="es-ES_tradnl" sz="1200" dirty="0" err="1" smtClean="0">
                <a:solidFill>
                  <a:srgbClr val="931A68"/>
                </a:solidFill>
                <a:latin typeface="Courier New"/>
                <a:cs typeface="Courier New"/>
                <a:sym typeface="Wingdings" pitchFamily="2" charset="2"/>
              </a:rPr>
              <a:t>em.getApellido</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em.getSalario</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de.getDnombre</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de.getLoc</a:t>
            </a:r>
            <a:r>
              <a:rPr lang="es-ES_tradnl" sz="1200" dirty="0" smtClean="0">
                <a:solidFill>
                  <a:srgbClr val="931A68"/>
                </a:solidFill>
                <a:latin typeface="Courier New"/>
                <a:cs typeface="Courier New"/>
                <a:sym typeface="Wingdings" pitchFamily="2" charset="2"/>
              </a:rPr>
              <a:t>());</a:t>
            </a:r>
            <a:endParaRPr lang="es-ES" dirty="0"/>
          </a:p>
        </p:txBody>
      </p:sp>
    </p:spTree>
    <p:extLst>
      <p:ext uri="{BB962C8B-B14F-4D97-AF65-F5344CB8AC3E}">
        <p14:creationId xmlns:p14="http://schemas.microsoft.com/office/powerpoint/2010/main" val="24186262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Funciones de grupo en las consultas -</a:t>
            </a:r>
            <a:endParaRPr lang="es-ES" sz="4000" dirty="0"/>
          </a:p>
        </p:txBody>
      </p:sp>
      <p:sp>
        <p:nvSpPr>
          <p:cNvPr id="7" name="Marcador de contenido 2"/>
          <p:cNvSpPr>
            <a:spLocks noGrp="1"/>
          </p:cNvSpPr>
          <p:nvPr>
            <p:ph idx="1"/>
          </p:nvPr>
        </p:nvSpPr>
        <p:spPr>
          <a:xfrm>
            <a:off x="1097278" y="1758052"/>
            <a:ext cx="10238777" cy="1849444"/>
          </a:xfrm>
        </p:spPr>
        <p:txBody>
          <a:bodyPr>
            <a:normAutofit/>
          </a:bodyPr>
          <a:lstStyle/>
          <a:p>
            <a:pPr algn="just">
              <a:spcBef>
                <a:spcPts val="600"/>
              </a:spcBef>
              <a:buFont typeface="Wingdings" panose="05000000000000000000" pitchFamily="2" charset="2"/>
              <a:buChar char="§"/>
            </a:pPr>
            <a:r>
              <a:rPr lang="es-ES_tradnl" sz="1700" spc="-5" dirty="0" smtClean="0">
                <a:latin typeface="Calibri (Cuerpo)"/>
                <a:cs typeface="Arial"/>
              </a:rPr>
              <a:t>Los resultados devueltos por una consulta HQL o SQL en la que se ha utilizado una función de grupo como </a:t>
            </a:r>
            <a:r>
              <a:rPr lang="es-ES_tradnl" sz="1700" i="1" spc="-5" dirty="0" err="1" smtClean="0">
                <a:latin typeface="Calibri (Cuerpo)"/>
                <a:cs typeface="Arial"/>
              </a:rPr>
              <a:t>avg</a:t>
            </a:r>
            <a:r>
              <a:rPr lang="es-ES_tradnl" sz="1700" i="1" spc="-5" dirty="0" smtClean="0">
                <a:latin typeface="Calibri (Cuerpo)"/>
                <a:cs typeface="Arial"/>
              </a:rPr>
              <a:t>(), sum(), </a:t>
            </a:r>
            <a:r>
              <a:rPr lang="es-ES_tradnl" sz="1700" i="1" spc="-5" dirty="0" err="1" smtClean="0">
                <a:latin typeface="Calibri (Cuerpo)"/>
                <a:cs typeface="Arial"/>
              </a:rPr>
              <a:t>count</a:t>
            </a:r>
            <a:r>
              <a:rPr lang="es-ES_tradnl" sz="1700" i="1" spc="-5" dirty="0" smtClean="0">
                <a:latin typeface="Calibri (Cuerpo)"/>
                <a:cs typeface="Arial"/>
              </a:rPr>
              <a:t>(), </a:t>
            </a:r>
            <a:r>
              <a:rPr lang="es-ES_tradnl" sz="1700" spc="-5" dirty="0" smtClean="0">
                <a:latin typeface="Calibri (Cuerpo)"/>
                <a:cs typeface="Arial"/>
              </a:rPr>
              <a:t>etc. Se pueden recoger con un único valor utilizando el método </a:t>
            </a:r>
            <a:r>
              <a:rPr lang="es-ES_tradnl" sz="1700" b="1" i="1" spc="-5" dirty="0" err="1" smtClean="0">
                <a:latin typeface="Calibri (Cuerpo)"/>
                <a:cs typeface="Arial"/>
              </a:rPr>
              <a:t>uniqueResult</a:t>
            </a:r>
            <a:r>
              <a:rPr lang="es-ES_tradnl" sz="1700" b="1" i="1" spc="-5" dirty="0" smtClean="0">
                <a:latin typeface="Calibri (Cuerpo)"/>
                <a:cs typeface="Arial"/>
              </a:rPr>
              <a:t>()</a:t>
            </a:r>
            <a:r>
              <a:rPr lang="es-ES_tradnl" sz="1700" spc="-5" dirty="0" smtClean="0">
                <a:latin typeface="Calibri (Cuerpo)"/>
                <a:cs typeface="Arial"/>
              </a:rPr>
              <a:t>.</a:t>
            </a:r>
          </a:p>
          <a:p>
            <a:pPr algn="just">
              <a:spcBef>
                <a:spcPts val="600"/>
              </a:spcBef>
              <a:buFont typeface="Wingdings" panose="05000000000000000000" pitchFamily="2" charset="2"/>
              <a:buChar char="§"/>
            </a:pPr>
            <a:r>
              <a:rPr lang="es-ES_tradnl" sz="1700" spc="-5" dirty="0" smtClean="0">
                <a:latin typeface="Calibri (Cuerpo)"/>
                <a:cs typeface="Arial"/>
              </a:rPr>
              <a:t>El método </a:t>
            </a:r>
            <a:r>
              <a:rPr lang="es-ES_tradnl" sz="1700" b="1" i="1" spc="-5" dirty="0" err="1">
                <a:latin typeface="Calibri (Cuerpo)"/>
                <a:cs typeface="Arial"/>
              </a:rPr>
              <a:t>uniqueResult</a:t>
            </a:r>
            <a:r>
              <a:rPr lang="es-ES_tradnl" sz="1700" b="1" i="1" spc="-5" dirty="0" smtClean="0">
                <a:latin typeface="Calibri (Cuerpo)"/>
                <a:cs typeface="Arial"/>
              </a:rPr>
              <a:t>() </a:t>
            </a:r>
            <a:r>
              <a:rPr lang="es-ES_tradnl" sz="1700" spc="-5" dirty="0" smtClean="0">
                <a:latin typeface="Calibri (Cuerpo)"/>
                <a:cs typeface="Arial"/>
              </a:rPr>
              <a:t>se utiliza cuando sabemos de antemano que la consulta nos va a devolver un único registro. </a:t>
            </a:r>
          </a:p>
          <a:p>
            <a:pPr marL="0" indent="0" algn="just">
              <a:spcBef>
                <a:spcPts val="0"/>
              </a:spcBef>
              <a:spcAft>
                <a:spcPts val="0"/>
              </a:spcAft>
              <a:buNone/>
            </a:pPr>
            <a:endParaRPr lang="es-ES_tradnl" sz="1100"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
        <p:nvSpPr>
          <p:cNvPr id="5" name="2 CuadroTexto"/>
          <p:cNvSpPr txBox="1"/>
          <p:nvPr/>
        </p:nvSpPr>
        <p:spPr>
          <a:xfrm>
            <a:off x="3203765" y="2914205"/>
            <a:ext cx="6025802" cy="1015663"/>
          </a:xfrm>
          <a:prstGeom prst="rect">
            <a:avLst/>
          </a:prstGeom>
          <a:noFill/>
        </p:spPr>
        <p:txBody>
          <a:bodyPr wrap="square" rtlCol="0">
            <a:spAutoFit/>
          </a:bodyPr>
          <a:lstStyle/>
          <a:p>
            <a:r>
              <a:rPr lang="es-ES_tradnl" sz="1200" dirty="0" smtClean="0">
                <a:solidFill>
                  <a:srgbClr val="931A68"/>
                </a:solidFill>
                <a:latin typeface="Courier New"/>
                <a:cs typeface="Courier New"/>
                <a:sym typeface="Wingdings" pitchFamily="2" charset="2"/>
              </a:rPr>
              <a:t>// MOSTRAR SALARIO MEDIO DE LOS EMPLEADOS</a:t>
            </a:r>
          </a:p>
          <a:p>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hql</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select</a:t>
            </a:r>
            <a:r>
              <a:rPr lang="es-ES_tradnl" sz="1200" dirty="0" smtClean="0">
                <a:solidFill>
                  <a:srgbClr val="931A68"/>
                </a:solidFill>
                <a:latin typeface="Courier New"/>
                <a:cs typeface="Courier New"/>
                <a:sym typeface="Wingdings" pitchFamily="2" charset="2"/>
              </a:rPr>
              <a:t> AVG (</a:t>
            </a:r>
            <a:r>
              <a:rPr lang="es-ES_tradnl" sz="1200" dirty="0" err="1" smtClean="0">
                <a:solidFill>
                  <a:srgbClr val="931A68"/>
                </a:solidFill>
                <a:latin typeface="Courier New"/>
                <a:cs typeface="Courier New"/>
                <a:sym typeface="Wingdings" pitchFamily="2" charset="2"/>
              </a:rPr>
              <a:t>em.salario</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from</a:t>
            </a:r>
            <a:r>
              <a:rPr lang="es-ES_tradnl" sz="1200" dirty="0" smtClean="0">
                <a:solidFill>
                  <a:srgbClr val="931A68"/>
                </a:solidFill>
                <a:latin typeface="Courier New"/>
                <a:cs typeface="Courier New"/>
                <a:sym typeface="Wingdings" pitchFamily="2" charset="2"/>
              </a:rPr>
              <a:t> Empleados as </a:t>
            </a:r>
            <a:r>
              <a:rPr lang="es-ES_tradnl" sz="1200" dirty="0" err="1" smtClean="0">
                <a:solidFill>
                  <a:srgbClr val="931A68"/>
                </a:solidFill>
                <a:latin typeface="Courier New"/>
                <a:cs typeface="Courier New"/>
                <a:sym typeface="Wingdings" pitchFamily="2" charset="2"/>
              </a:rPr>
              <a:t>em</a:t>
            </a:r>
            <a:r>
              <a:rPr lang="es-ES_tradnl" sz="1200" dirty="0" smtClean="0">
                <a:solidFill>
                  <a:srgbClr val="931A68"/>
                </a:solidFill>
                <a:latin typeface="Courier New"/>
                <a:cs typeface="Courier New"/>
                <a:sym typeface="Wingdings" pitchFamily="2" charset="2"/>
              </a:rPr>
              <a:t>”;</a:t>
            </a:r>
          </a:p>
          <a:p>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cons</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session.createQuery</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hql</a:t>
            </a:r>
            <a:r>
              <a:rPr lang="es-ES_tradnl" sz="1200" dirty="0" smtClean="0">
                <a:solidFill>
                  <a:srgbClr val="931A68"/>
                </a:solidFill>
                <a:latin typeface="Courier New"/>
                <a:cs typeface="Courier New"/>
                <a:sym typeface="Wingdings" pitchFamily="2" charset="2"/>
              </a:rPr>
              <a:t>);</a:t>
            </a:r>
          </a:p>
          <a:p>
            <a:r>
              <a:rPr lang="es-ES_tradnl" sz="1200" dirty="0" err="1" smtClean="0">
                <a:solidFill>
                  <a:srgbClr val="931A68"/>
                </a:solidFill>
                <a:latin typeface="Courier New"/>
                <a:cs typeface="Courier New"/>
                <a:sym typeface="Wingdings" pitchFamily="2" charset="2"/>
              </a:rPr>
              <a:t>Double</a:t>
            </a:r>
            <a:r>
              <a:rPr lang="es-ES_tradnl" sz="1200" dirty="0" smtClean="0">
                <a:solidFill>
                  <a:srgbClr val="931A68"/>
                </a:solidFill>
                <a:latin typeface="Courier New"/>
                <a:cs typeface="Courier New"/>
                <a:sym typeface="Wingdings" pitchFamily="2" charset="2"/>
              </a:rPr>
              <a:t> suma = (</a:t>
            </a:r>
            <a:r>
              <a:rPr lang="es-ES_tradnl" sz="1200" dirty="0" err="1" smtClean="0">
                <a:solidFill>
                  <a:srgbClr val="931A68"/>
                </a:solidFill>
                <a:latin typeface="Courier New"/>
                <a:cs typeface="Courier New"/>
                <a:sym typeface="Wingdings" pitchFamily="2" charset="2"/>
              </a:rPr>
              <a:t>Double</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cons.uniqueResult</a:t>
            </a:r>
            <a:r>
              <a:rPr lang="es-ES_tradnl" sz="1200" dirty="0" smtClean="0">
                <a:solidFill>
                  <a:srgbClr val="931A68"/>
                </a:solidFill>
                <a:latin typeface="Courier New"/>
                <a:cs typeface="Courier New"/>
                <a:sym typeface="Wingdings" pitchFamily="2" charset="2"/>
              </a:rPr>
              <a:t>();</a:t>
            </a:r>
          </a:p>
          <a:p>
            <a:r>
              <a:rPr lang="es-ES_tradnl" sz="1200" dirty="0" err="1" smtClean="0">
                <a:solidFill>
                  <a:srgbClr val="931A68"/>
                </a:solidFill>
                <a:latin typeface="Courier New"/>
                <a:cs typeface="Courier New"/>
                <a:sym typeface="Wingdings" pitchFamily="2" charset="2"/>
              </a:rPr>
              <a:t>System.out.printf</a:t>
            </a:r>
            <a:r>
              <a:rPr lang="es-ES_tradnl" sz="1200" dirty="0" smtClean="0">
                <a:solidFill>
                  <a:srgbClr val="931A68"/>
                </a:solidFill>
                <a:latin typeface="Courier New"/>
                <a:cs typeface="Courier New"/>
                <a:sym typeface="Wingdings" pitchFamily="2" charset="2"/>
              </a:rPr>
              <a:t>(“Salario medio: %.2f%n”, suma);</a:t>
            </a:r>
          </a:p>
        </p:txBody>
      </p:sp>
      <p:sp>
        <p:nvSpPr>
          <p:cNvPr id="6" name="Marcador de contenido 2"/>
          <p:cNvSpPr txBox="1">
            <a:spLocks/>
          </p:cNvSpPr>
          <p:nvPr/>
        </p:nvSpPr>
        <p:spPr>
          <a:xfrm>
            <a:off x="1086840" y="3877034"/>
            <a:ext cx="10238777" cy="6987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s-ES_tradnl" sz="1700" spc="-5" dirty="0" smtClean="0">
                <a:latin typeface="Calibri (Cuerpo)"/>
                <a:cs typeface="Arial"/>
              </a:rPr>
              <a:t>Si en la consulta intervienen varias funciones de grupo y además devuelve varias filas, podemos utilizar objetos devueltos por las consultas.</a:t>
            </a:r>
            <a:endParaRPr lang="es-ES_tradnl" sz="1700" dirty="0" smtClean="0">
              <a:solidFill>
                <a:srgbClr val="931A68"/>
              </a:solidFill>
              <a:latin typeface="Courier New"/>
              <a:cs typeface="Courier New"/>
              <a:sym typeface="Wingdings" pitchFamily="2" charset="2"/>
            </a:endParaRPr>
          </a:p>
          <a:p>
            <a:pPr marL="566928" lvl="3" indent="0" algn="just">
              <a:buFont typeface="Calibri" pitchFamily="34" charset="0"/>
              <a:buNone/>
            </a:pPr>
            <a:endParaRPr lang="es-ES_tradnl" spc="-5" dirty="0" smtClean="0">
              <a:latin typeface="Calibri (Cuerpo)"/>
              <a:cs typeface="Arial"/>
              <a:sym typeface="Wingdings" pitchFamily="2" charset="2"/>
            </a:endParaRPr>
          </a:p>
          <a:p>
            <a:pPr lvl="3" algn="just">
              <a:buFont typeface="Wingdings" panose="05000000000000000000" pitchFamily="2" charset="2"/>
              <a:buChar char="§"/>
            </a:pPr>
            <a:endParaRPr lang="es-ES_tradnl" spc="-5" dirty="0" smtClean="0">
              <a:latin typeface="Calibri (Cuerpo)"/>
              <a:cs typeface="Arial"/>
              <a:sym typeface="Wingdings" pitchFamily="2" charset="2"/>
            </a:endParaRPr>
          </a:p>
          <a:p>
            <a:pPr marL="1471400" lvl="8" indent="0">
              <a:buFont typeface="Calibri" pitchFamily="34" charset="0"/>
              <a:buNone/>
            </a:pPr>
            <a:endParaRPr lang="es-ES_tradnl" sz="1200" dirty="0" smtClean="0">
              <a:solidFill>
                <a:srgbClr val="931A68"/>
              </a:solidFill>
              <a:latin typeface="Courier New"/>
              <a:cs typeface="Courier New"/>
              <a:sym typeface="Wingdings" pitchFamily="2" charset="2"/>
            </a:endParaRPr>
          </a:p>
          <a:p>
            <a:endParaRPr lang="es-ES" dirty="0"/>
          </a:p>
        </p:txBody>
      </p:sp>
      <p:sp>
        <p:nvSpPr>
          <p:cNvPr id="8" name="2 CuadroTexto"/>
          <p:cNvSpPr txBox="1"/>
          <p:nvPr/>
        </p:nvSpPr>
        <p:spPr>
          <a:xfrm>
            <a:off x="1047590" y="4331256"/>
            <a:ext cx="11515596" cy="2123658"/>
          </a:xfrm>
          <a:prstGeom prst="rect">
            <a:avLst/>
          </a:prstGeom>
          <a:noFill/>
        </p:spPr>
        <p:txBody>
          <a:bodyPr wrap="square" rtlCol="0">
            <a:spAutoFit/>
          </a:bodyPr>
          <a:lstStyle/>
          <a:p>
            <a:r>
              <a:rPr lang="es-ES_tradnl" sz="1200" dirty="0" smtClean="0">
                <a:solidFill>
                  <a:srgbClr val="931A68"/>
                </a:solidFill>
                <a:latin typeface="Courier New"/>
                <a:cs typeface="Courier New"/>
                <a:sym typeface="Wingdings" pitchFamily="2" charset="2"/>
              </a:rPr>
              <a:t>// MOSTRAR SALARIO MEDIO Y EL NÚMERO DE EMPLEADOS POR DEPARTAMENTOS </a:t>
            </a:r>
          </a:p>
          <a:p>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hql</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select</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e.departamentos.deptNo,AVG</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e.salario</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count</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e.empNo</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from</a:t>
            </a:r>
            <a:r>
              <a:rPr lang="es-ES_tradnl" sz="1200" dirty="0" smtClean="0">
                <a:solidFill>
                  <a:srgbClr val="931A68"/>
                </a:solidFill>
                <a:latin typeface="Courier New"/>
                <a:cs typeface="Courier New"/>
                <a:sym typeface="Wingdings" pitchFamily="2" charset="2"/>
              </a:rPr>
              <a:t> Empleados e </a:t>
            </a:r>
            <a:r>
              <a:rPr lang="es-ES_tradnl" sz="1200" dirty="0" err="1" smtClean="0">
                <a:solidFill>
                  <a:srgbClr val="931A68"/>
                </a:solidFill>
                <a:latin typeface="Courier New"/>
                <a:cs typeface="Courier New"/>
                <a:sym typeface="Wingdings" pitchFamily="2" charset="2"/>
              </a:rPr>
              <a:t>group</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by</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e.departamentos.deptNo</a:t>
            </a:r>
            <a:r>
              <a:rPr lang="es-ES_tradnl" sz="1200" dirty="0" smtClean="0">
                <a:solidFill>
                  <a:srgbClr val="931A68"/>
                </a:solidFill>
                <a:latin typeface="Courier New"/>
                <a:cs typeface="Courier New"/>
                <a:sym typeface="Wingdings" pitchFamily="2" charset="2"/>
              </a:rPr>
              <a:t>”;</a:t>
            </a:r>
          </a:p>
          <a:p>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cons</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session.createQuery</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hql</a:t>
            </a:r>
            <a:r>
              <a:rPr lang="es-ES_tradnl" sz="1200" dirty="0" smtClean="0">
                <a:solidFill>
                  <a:srgbClr val="931A68"/>
                </a:solidFill>
                <a:latin typeface="Courier New"/>
                <a:cs typeface="Courier New"/>
                <a:sym typeface="Wingdings" pitchFamily="2" charset="2"/>
              </a:rPr>
              <a:t>);</a:t>
            </a:r>
          </a:p>
          <a:p>
            <a:r>
              <a:rPr lang="es-ES_tradnl" sz="1200" dirty="0" err="1" smtClean="0">
                <a:solidFill>
                  <a:srgbClr val="931A68"/>
                </a:solidFill>
                <a:latin typeface="Courier New"/>
                <a:cs typeface="Courier New"/>
                <a:sym typeface="Wingdings" pitchFamily="2" charset="2"/>
              </a:rPr>
              <a:t>Iterator</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iter</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cons.iterate</a:t>
            </a:r>
            <a:r>
              <a:rPr lang="es-ES_tradnl" sz="1200" dirty="0" smtClean="0">
                <a:solidFill>
                  <a:srgbClr val="931A68"/>
                </a:solidFill>
                <a:latin typeface="Courier New"/>
                <a:cs typeface="Courier New"/>
                <a:sym typeface="Wingdings" pitchFamily="2" charset="2"/>
              </a:rPr>
              <a:t>();</a:t>
            </a:r>
          </a:p>
          <a:p>
            <a:r>
              <a:rPr lang="es-ES_tradnl" sz="1200" dirty="0" err="1" smtClean="0">
                <a:solidFill>
                  <a:srgbClr val="931A68"/>
                </a:solidFill>
                <a:latin typeface="Courier New"/>
                <a:cs typeface="Courier New"/>
                <a:sym typeface="Wingdings" pitchFamily="2" charset="2"/>
              </a:rPr>
              <a:t>While</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iter.hasNext</a:t>
            </a:r>
            <a:r>
              <a:rPr lang="es-ES_tradnl" sz="1200" dirty="0" smtClean="0">
                <a:solidFill>
                  <a:srgbClr val="931A68"/>
                </a:solidFill>
                <a:latin typeface="Courier New"/>
                <a:cs typeface="Courier New"/>
                <a:sym typeface="Wingdings" pitchFamily="2" charset="2"/>
              </a:rPr>
              <a:t>()){</a:t>
            </a:r>
          </a:p>
          <a:p>
            <a:r>
              <a:rPr lang="es-ES_tradnl" sz="1200" dirty="0">
                <a:solidFill>
                  <a:srgbClr val="931A68"/>
                </a:solidFill>
                <a:latin typeface="Courier New"/>
                <a:cs typeface="Courier New"/>
                <a:sym typeface="Wingdings" pitchFamily="2" charset="2"/>
              </a:rPr>
              <a:t>	</a:t>
            </a:r>
            <a:r>
              <a:rPr lang="es-ES_tradnl" sz="1200" dirty="0" smtClean="0">
                <a:solidFill>
                  <a:srgbClr val="931A68"/>
                </a:solidFill>
                <a:latin typeface="Courier New"/>
                <a:cs typeface="Courier New"/>
                <a:sym typeface="Wingdings" pitchFamily="2" charset="2"/>
              </a:rPr>
              <a:t>Object[] par = (Object[])</a:t>
            </a:r>
            <a:r>
              <a:rPr lang="es-ES_tradnl" sz="1200" dirty="0" err="1" smtClean="0">
                <a:solidFill>
                  <a:srgbClr val="931A68"/>
                </a:solidFill>
                <a:latin typeface="Courier New"/>
                <a:cs typeface="Courier New"/>
                <a:sym typeface="Wingdings" pitchFamily="2" charset="2"/>
              </a:rPr>
              <a:t>iter.next</a:t>
            </a:r>
            <a:r>
              <a:rPr lang="es-ES_tradnl" sz="1200" dirty="0" smtClean="0">
                <a:solidFill>
                  <a:srgbClr val="931A68"/>
                </a:solidFill>
                <a:latin typeface="Courier New"/>
                <a:cs typeface="Courier New"/>
                <a:sym typeface="Wingdings" pitchFamily="2" charset="2"/>
              </a:rPr>
              <a:t>();</a:t>
            </a:r>
          </a:p>
          <a:p>
            <a:r>
              <a:rPr lang="es-ES_tradnl" sz="1200" dirty="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Integer</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depar</a:t>
            </a:r>
            <a:r>
              <a:rPr lang="es-ES_tradnl" sz="1200" dirty="0" smtClean="0">
                <a:solidFill>
                  <a:srgbClr val="931A68"/>
                </a:solidFill>
                <a:latin typeface="Courier New"/>
                <a:cs typeface="Courier New"/>
                <a:sym typeface="Wingdings" pitchFamily="2" charset="2"/>
              </a:rPr>
              <a:t> = </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Integer</a:t>
            </a:r>
            <a:r>
              <a:rPr lang="es-ES_tradnl" sz="1200" dirty="0" smtClean="0">
                <a:solidFill>
                  <a:srgbClr val="931A68"/>
                </a:solidFill>
                <a:latin typeface="Courier New"/>
                <a:cs typeface="Courier New"/>
                <a:sym typeface="Wingdings" pitchFamily="2" charset="2"/>
              </a:rPr>
              <a:t>) </a:t>
            </a:r>
            <a:r>
              <a:rPr lang="es-ES_tradnl" sz="1200" dirty="0" smtClean="0">
                <a:solidFill>
                  <a:srgbClr val="931A68"/>
                </a:solidFill>
                <a:latin typeface="Courier New"/>
                <a:cs typeface="Courier New"/>
                <a:sym typeface="Wingdings" pitchFamily="2" charset="2"/>
              </a:rPr>
              <a:t>par[0];</a:t>
            </a:r>
          </a:p>
          <a:p>
            <a:r>
              <a:rPr lang="es-ES_tradnl" sz="1200" dirty="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Double</a:t>
            </a:r>
            <a:r>
              <a:rPr lang="es-ES_tradnl" sz="1200" dirty="0" smtClean="0">
                <a:solidFill>
                  <a:srgbClr val="931A68"/>
                </a:solidFill>
                <a:latin typeface="Courier New"/>
                <a:cs typeface="Courier New"/>
                <a:sym typeface="Wingdings" pitchFamily="2" charset="2"/>
              </a:rPr>
              <a:t> media = (</a:t>
            </a:r>
            <a:r>
              <a:rPr lang="es-ES_tradnl" sz="1200" dirty="0" err="1" smtClean="0">
                <a:solidFill>
                  <a:srgbClr val="931A68"/>
                </a:solidFill>
                <a:latin typeface="Courier New"/>
                <a:cs typeface="Courier New"/>
                <a:sym typeface="Wingdings" pitchFamily="2" charset="2"/>
              </a:rPr>
              <a:t>Double</a:t>
            </a:r>
            <a:r>
              <a:rPr lang="es-ES_tradnl" sz="1200" dirty="0" smtClean="0">
                <a:solidFill>
                  <a:srgbClr val="931A68"/>
                </a:solidFill>
                <a:latin typeface="Courier New"/>
                <a:cs typeface="Courier New"/>
                <a:sym typeface="Wingdings" pitchFamily="2" charset="2"/>
              </a:rPr>
              <a:t>) par[1];</a:t>
            </a:r>
          </a:p>
          <a:p>
            <a:r>
              <a:rPr lang="es-ES_tradnl" sz="1200" dirty="0">
                <a:solidFill>
                  <a:srgbClr val="931A68"/>
                </a:solidFill>
                <a:latin typeface="Courier New"/>
                <a:cs typeface="Courier New"/>
                <a:sym typeface="Wingdings" pitchFamily="2" charset="2"/>
              </a:rPr>
              <a:t>	</a:t>
            </a:r>
            <a:r>
              <a:rPr lang="es-ES_tradnl" sz="1200" dirty="0" smtClean="0">
                <a:solidFill>
                  <a:srgbClr val="931A68"/>
                </a:solidFill>
                <a:latin typeface="Courier New"/>
                <a:cs typeface="Courier New"/>
                <a:sym typeface="Wingdings" pitchFamily="2" charset="2"/>
              </a:rPr>
              <a:t>Long cuenta = (Long) par[2];</a:t>
            </a:r>
          </a:p>
          <a:p>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System.out.printf</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Dep</a:t>
            </a:r>
            <a:r>
              <a:rPr lang="es-ES_tradnl" sz="1200" dirty="0" smtClean="0">
                <a:solidFill>
                  <a:srgbClr val="931A68"/>
                </a:solidFill>
                <a:latin typeface="Courier New"/>
                <a:cs typeface="Courier New"/>
                <a:sym typeface="Wingdings" pitchFamily="2" charset="2"/>
              </a:rPr>
              <a:t>: %d, Media: %.2f, Nº </a:t>
            </a:r>
            <a:r>
              <a:rPr lang="es-ES_tradnl" sz="1200" dirty="0" err="1" smtClean="0">
                <a:solidFill>
                  <a:srgbClr val="931A68"/>
                </a:solidFill>
                <a:latin typeface="Courier New"/>
                <a:cs typeface="Courier New"/>
                <a:sym typeface="Wingdings" pitchFamily="2" charset="2"/>
              </a:rPr>
              <a:t>emp</a:t>
            </a:r>
            <a:r>
              <a:rPr lang="es-ES_tradnl" sz="1200" dirty="0" smtClean="0">
                <a:solidFill>
                  <a:srgbClr val="931A68"/>
                </a:solidFill>
                <a:latin typeface="Courier New"/>
                <a:cs typeface="Courier New"/>
                <a:sym typeface="Wingdings" pitchFamily="2" charset="2"/>
              </a:rPr>
              <a:t> %d %n, </a:t>
            </a:r>
            <a:r>
              <a:rPr lang="es-ES_tradnl" sz="1200" dirty="0" err="1" smtClean="0">
                <a:solidFill>
                  <a:srgbClr val="931A68"/>
                </a:solidFill>
                <a:latin typeface="Courier New"/>
                <a:cs typeface="Courier New"/>
                <a:sym typeface="Wingdings" pitchFamily="2" charset="2"/>
              </a:rPr>
              <a:t>depar</a:t>
            </a:r>
            <a:r>
              <a:rPr lang="es-ES_tradnl" sz="1200" dirty="0" smtClean="0">
                <a:solidFill>
                  <a:srgbClr val="931A68"/>
                </a:solidFill>
                <a:latin typeface="Courier New"/>
                <a:cs typeface="Courier New"/>
                <a:sym typeface="Wingdings" pitchFamily="2" charset="2"/>
              </a:rPr>
              <a:t>, media, cuenta);</a:t>
            </a:r>
          </a:p>
        </p:txBody>
      </p:sp>
    </p:spTree>
    <p:extLst>
      <p:ext uri="{BB962C8B-B14F-4D97-AF65-F5344CB8AC3E}">
        <p14:creationId xmlns:p14="http://schemas.microsoft.com/office/powerpoint/2010/main" val="1113540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097280" y="286603"/>
            <a:ext cx="10058400" cy="1450757"/>
          </a:xfrm>
        </p:spPr>
        <p:txBody>
          <a:bodyPr/>
          <a:lstStyle/>
          <a:p>
            <a:pPr algn="ctr"/>
            <a:r>
              <a:rPr lang="es-ES_tradnl" dirty="0" smtClean="0"/>
              <a:t>Consultas</a:t>
            </a:r>
            <a:br>
              <a:rPr lang="es-ES_tradnl" dirty="0" smtClean="0"/>
            </a:br>
            <a:r>
              <a:rPr lang="es-ES_tradnl" sz="4000" dirty="0" smtClean="0"/>
              <a:t>- Resumen del Lenguaje HQL -</a:t>
            </a:r>
            <a:endParaRPr lang="es-ES" sz="4000" dirty="0"/>
          </a:p>
        </p:txBody>
      </p:sp>
      <p:sp>
        <p:nvSpPr>
          <p:cNvPr id="5" name="Marcador de contenido 2"/>
          <p:cNvSpPr>
            <a:spLocks noGrp="1"/>
          </p:cNvSpPr>
          <p:nvPr>
            <p:ph idx="1"/>
          </p:nvPr>
        </p:nvSpPr>
        <p:spPr>
          <a:xfrm>
            <a:off x="1097278" y="1808156"/>
            <a:ext cx="10238777" cy="3878660"/>
          </a:xfrm>
        </p:spPr>
        <p:txBody>
          <a:bodyPr>
            <a:normAutofit/>
          </a:bodyPr>
          <a:lstStyle/>
          <a:p>
            <a:pPr algn="just">
              <a:buFont typeface="Wingdings" panose="05000000000000000000" pitchFamily="2" charset="2"/>
              <a:buChar char="§"/>
            </a:pPr>
            <a:r>
              <a:rPr lang="es-ES_tradnl" sz="1800" spc="-5" dirty="0" smtClean="0">
                <a:latin typeface="Calibri (Cuerpo)"/>
                <a:cs typeface="Arial"/>
              </a:rPr>
              <a:t>La </a:t>
            </a:r>
            <a:r>
              <a:rPr lang="es-ES_tradnl" sz="1800" spc="-5" dirty="0" err="1" smtClean="0">
                <a:latin typeface="Calibri (Cuerpo)"/>
                <a:cs typeface="Arial"/>
              </a:rPr>
              <a:t>claúsula</a:t>
            </a:r>
            <a:r>
              <a:rPr lang="es-ES_tradnl" sz="1800" spc="-5" dirty="0" smtClean="0">
                <a:latin typeface="Calibri (Cuerpo)"/>
                <a:cs typeface="Arial"/>
              </a:rPr>
              <a:t> más simple es </a:t>
            </a:r>
            <a:r>
              <a:rPr lang="es-ES_tradnl" sz="1800" spc="-5" dirty="0" err="1" smtClean="0">
                <a:latin typeface="Calibri (Cuerpo)"/>
                <a:cs typeface="Arial"/>
              </a:rPr>
              <a:t>from</a:t>
            </a:r>
            <a:r>
              <a:rPr lang="es-ES_tradnl" sz="1800" spc="-5" dirty="0" smtClean="0">
                <a:latin typeface="Calibri (Cuerpo)"/>
                <a:cs typeface="Arial"/>
              </a:rPr>
              <a:t> que obtiene todas las instancias de una clase.</a:t>
            </a:r>
          </a:p>
          <a:p>
            <a:pPr algn="just">
              <a:buFont typeface="Wingdings" panose="05000000000000000000" pitchFamily="2" charset="2"/>
              <a:buChar char="§"/>
            </a:pPr>
            <a:r>
              <a:rPr lang="es-ES_tradnl" sz="1800" spc="-5" dirty="0" smtClean="0">
                <a:latin typeface="Calibri (Cuerpo)"/>
                <a:cs typeface="Arial"/>
              </a:rPr>
              <a:t>La cláusula </a:t>
            </a:r>
            <a:r>
              <a:rPr lang="es-ES_tradnl" sz="1800" spc="-5" dirty="0" err="1" smtClean="0">
                <a:latin typeface="Calibri (Cuerpo)"/>
                <a:cs typeface="Arial"/>
              </a:rPr>
              <a:t>where</a:t>
            </a:r>
            <a:r>
              <a:rPr lang="es-ES_tradnl" sz="1800" spc="-5" dirty="0" smtClean="0">
                <a:latin typeface="Calibri (Cuerpo)"/>
                <a:cs typeface="Arial"/>
              </a:rPr>
              <a:t> permite refinar la lista de instancias retornadas</a:t>
            </a:r>
          </a:p>
          <a:p>
            <a:pPr algn="just">
              <a:buFont typeface="Wingdings" panose="05000000000000000000" pitchFamily="2" charset="2"/>
              <a:buChar char="§"/>
            </a:pPr>
            <a:r>
              <a:rPr lang="es-ES_tradnl" sz="1800" spc="-5" dirty="0" err="1" smtClean="0">
                <a:latin typeface="Calibri (Cuerpo)"/>
                <a:cs typeface="Arial"/>
              </a:rPr>
              <a:t>Order</a:t>
            </a:r>
            <a:r>
              <a:rPr lang="es-ES_tradnl" sz="1800" spc="-5" dirty="0" smtClean="0">
                <a:latin typeface="Calibri (Cuerpo)"/>
                <a:cs typeface="Arial"/>
              </a:rPr>
              <a:t> </a:t>
            </a:r>
            <a:r>
              <a:rPr lang="es-ES_tradnl" sz="1800" spc="-5" dirty="0" err="1" smtClean="0">
                <a:latin typeface="Calibri (Cuerpo)"/>
                <a:cs typeface="Arial"/>
              </a:rPr>
              <a:t>by</a:t>
            </a:r>
            <a:r>
              <a:rPr lang="es-ES_tradnl" sz="1800" spc="-5" dirty="0" smtClean="0">
                <a:latin typeface="Calibri (Cuerpo)"/>
                <a:cs typeface="Arial"/>
              </a:rPr>
              <a:t> ordena dicha lista</a:t>
            </a:r>
          </a:p>
          <a:p>
            <a:pPr algn="just">
              <a:buFont typeface="Wingdings" panose="05000000000000000000" pitchFamily="2" charset="2"/>
              <a:buChar char="§"/>
            </a:pPr>
            <a:r>
              <a:rPr lang="es-ES_tradnl" sz="1800" spc="-5" dirty="0" smtClean="0">
                <a:latin typeface="Calibri (Cuerpo)"/>
                <a:cs typeface="Arial"/>
              </a:rPr>
              <a:t>Podemos asignar alias a las clases usando la cláusula as o sin ella </a:t>
            </a:r>
            <a:r>
              <a:rPr lang="es-ES_tradnl" spc="-5" dirty="0" smtClean="0">
                <a:latin typeface="Calibri (Cuerpo)"/>
                <a:cs typeface="Arial"/>
              </a:rPr>
              <a:t>(</a:t>
            </a:r>
            <a:r>
              <a:rPr lang="es-ES_tradnl" sz="1600" i="1" spc="-5" dirty="0" err="1" smtClean="0">
                <a:latin typeface="Courier New" panose="02070309020205020404" pitchFamily="49" charset="0"/>
                <a:cs typeface="Courier New" panose="02070309020205020404" pitchFamily="49" charset="0"/>
              </a:rPr>
              <a:t>from</a:t>
            </a:r>
            <a:r>
              <a:rPr lang="es-ES_tradnl" sz="1600" i="1" spc="-5" dirty="0" smtClean="0">
                <a:latin typeface="Courier New" panose="02070309020205020404" pitchFamily="49" charset="0"/>
                <a:cs typeface="Courier New" panose="02070309020205020404" pitchFamily="49" charset="0"/>
              </a:rPr>
              <a:t> Empleados as </a:t>
            </a:r>
            <a:r>
              <a:rPr lang="es-ES_tradnl" sz="1600" i="1" spc="-5" dirty="0" err="1" smtClean="0">
                <a:latin typeface="Courier New" panose="02070309020205020404" pitchFamily="49" charset="0"/>
                <a:cs typeface="Courier New" panose="02070309020205020404" pitchFamily="49" charset="0"/>
              </a:rPr>
              <a:t>emp</a:t>
            </a:r>
            <a:r>
              <a:rPr lang="es-ES_tradnl" spc="-5" dirty="0" smtClean="0">
                <a:latin typeface="Calibri (Cuerpo)"/>
                <a:cs typeface="Arial"/>
              </a:rPr>
              <a:t>)</a:t>
            </a:r>
          </a:p>
          <a:p>
            <a:pPr algn="just">
              <a:buFont typeface="Wingdings" panose="05000000000000000000" pitchFamily="2" charset="2"/>
              <a:buChar char="§"/>
            </a:pPr>
            <a:r>
              <a:rPr lang="es-ES_tradnl" sz="1800" spc="-5" dirty="0" smtClean="0">
                <a:latin typeface="Calibri (Cuerpo)"/>
                <a:cs typeface="Arial"/>
              </a:rPr>
              <a:t>Pueden aparecer múltiples clases a la derecha de FROM</a:t>
            </a:r>
            <a:r>
              <a:rPr lang="es-ES_tradnl" sz="1800" spc="-5" dirty="0">
                <a:latin typeface="Calibri (Cuerpo)"/>
                <a:cs typeface="Arial"/>
              </a:rPr>
              <a:t> (</a:t>
            </a:r>
            <a:r>
              <a:rPr lang="es-ES_tradnl" sz="1600" i="1" spc="-5" dirty="0" err="1">
                <a:latin typeface="Courier New" panose="02070309020205020404" pitchFamily="49" charset="0"/>
                <a:cs typeface="Courier New" panose="02070309020205020404" pitchFamily="49" charset="0"/>
              </a:rPr>
              <a:t>from</a:t>
            </a:r>
            <a:r>
              <a:rPr lang="es-ES_tradnl" sz="1600" i="1" spc="-5" dirty="0">
                <a:latin typeface="Courier New" panose="02070309020205020404" pitchFamily="49" charset="0"/>
                <a:cs typeface="Courier New" panose="02070309020205020404" pitchFamily="49" charset="0"/>
              </a:rPr>
              <a:t> Empleados as </a:t>
            </a:r>
            <a:r>
              <a:rPr lang="es-ES_tradnl" sz="1600" i="1" spc="-5" dirty="0" err="1" smtClean="0">
                <a:latin typeface="Courier New" panose="02070309020205020404" pitchFamily="49" charset="0"/>
                <a:cs typeface="Courier New" panose="02070309020205020404" pitchFamily="49" charset="0"/>
              </a:rPr>
              <a:t>emp</a:t>
            </a:r>
            <a:r>
              <a:rPr lang="es-ES_tradnl" sz="1600" i="1" spc="-5" dirty="0" smtClean="0">
                <a:latin typeface="Courier New" panose="02070309020205020404" pitchFamily="49" charset="0"/>
                <a:cs typeface="Courier New" panose="02070309020205020404" pitchFamily="49" charset="0"/>
              </a:rPr>
              <a:t>, Departamentos as </a:t>
            </a:r>
            <a:r>
              <a:rPr lang="es-ES_tradnl" sz="1600" i="1" spc="-5" dirty="0" err="1" smtClean="0">
                <a:latin typeface="Courier New" panose="02070309020205020404" pitchFamily="49" charset="0"/>
                <a:cs typeface="Courier New" panose="02070309020205020404" pitchFamily="49" charset="0"/>
              </a:rPr>
              <a:t>dep</a:t>
            </a:r>
            <a:r>
              <a:rPr lang="es-ES_tradnl" sz="1800" spc="-5" dirty="0" smtClean="0">
                <a:latin typeface="Calibri (Cuerpo)"/>
                <a:cs typeface="Arial"/>
              </a:rPr>
              <a:t>)</a:t>
            </a:r>
          </a:p>
          <a:p>
            <a:pPr algn="just">
              <a:buFont typeface="Wingdings" panose="05000000000000000000" pitchFamily="2" charset="2"/>
              <a:buChar char="§"/>
            </a:pPr>
            <a:r>
              <a:rPr lang="es-ES_tradnl" sz="1800" spc="-5" dirty="0" smtClean="0">
                <a:latin typeface="Calibri (Cuerpo)"/>
                <a:cs typeface="Arial"/>
              </a:rPr>
              <a:t>Utilizamos </a:t>
            </a:r>
            <a:r>
              <a:rPr lang="es-ES_tradnl" sz="1800" spc="-5" dirty="0" err="1" smtClean="0">
                <a:latin typeface="Calibri (Cuerpo)"/>
                <a:cs typeface="Arial"/>
              </a:rPr>
              <a:t>select</a:t>
            </a:r>
            <a:r>
              <a:rPr lang="es-ES_tradnl" sz="1800" spc="-5" dirty="0" smtClean="0">
                <a:latin typeface="Calibri (Cuerpo)"/>
                <a:cs typeface="Arial"/>
              </a:rPr>
              <a:t> para obtener determinadas propiedades (columnas). </a:t>
            </a:r>
          </a:p>
          <a:p>
            <a:pPr algn="just">
              <a:buFont typeface="Wingdings" panose="05000000000000000000" pitchFamily="2" charset="2"/>
              <a:buChar char="§"/>
            </a:pPr>
            <a:r>
              <a:rPr lang="es-ES_tradnl" sz="1800" spc="-5" dirty="0" smtClean="0">
                <a:latin typeface="Calibri (Cuerpo)"/>
                <a:cs typeface="Arial"/>
              </a:rPr>
              <a:t>Se puede utilizar alias para los atributos y expresiones. </a:t>
            </a:r>
          </a:p>
          <a:p>
            <a:pPr algn="just">
              <a:buFont typeface="Wingdings" panose="05000000000000000000" pitchFamily="2" charset="2"/>
              <a:buChar char="§"/>
            </a:pPr>
            <a:r>
              <a:rPr lang="es-ES_tradnl" sz="1800" spc="-5" dirty="0" smtClean="0">
                <a:latin typeface="Calibri (Cuerpo)"/>
                <a:cs typeface="Arial"/>
              </a:rPr>
              <a:t>Las columnas pueden retornar múltiples objetos y/o propiedades como un </a:t>
            </a:r>
            <a:r>
              <a:rPr lang="es-ES_tradnl" sz="1800" spc="-5" dirty="0" err="1" smtClean="0">
                <a:latin typeface="Calibri (Cuerpo)"/>
                <a:cs typeface="Arial"/>
              </a:rPr>
              <a:t>array</a:t>
            </a:r>
            <a:r>
              <a:rPr lang="es-ES_tradnl" sz="1800" spc="-5" dirty="0" smtClean="0">
                <a:latin typeface="Calibri (Cuerpo)"/>
                <a:cs typeface="Arial"/>
              </a:rPr>
              <a:t> de tipo Object[], una lista, una clase, etc.</a:t>
            </a:r>
          </a:p>
          <a:p>
            <a:pPr algn="just">
              <a:buFont typeface="Wingdings" panose="05000000000000000000" pitchFamily="2" charset="2"/>
              <a:buChar char="§"/>
            </a:pPr>
            <a:endParaRPr lang="es-ES_tradnl" sz="1800" spc="-5" dirty="0">
              <a:latin typeface="Calibri (Cuerpo)"/>
              <a:cs typeface="Arial"/>
            </a:endParaRPr>
          </a:p>
          <a:p>
            <a:pPr algn="just">
              <a:buFont typeface="Wingdings" panose="05000000000000000000" pitchFamily="2" charset="2"/>
              <a:buChar char="§"/>
            </a:pPr>
            <a:endParaRPr lang="es-ES_tradnl" spc="-5" dirty="0" smtClean="0">
              <a:latin typeface="Calibri (Cuerpo)"/>
              <a:cs typeface="Arial"/>
            </a:endParaRPr>
          </a:p>
          <a:p>
            <a:pPr marL="0" indent="0" algn="just">
              <a:spcBef>
                <a:spcPts val="0"/>
              </a:spcBef>
              <a:spcAft>
                <a:spcPts val="0"/>
              </a:spcAft>
              <a:buNone/>
            </a:pPr>
            <a:endParaRPr lang="es-ES_tradnl" sz="1100"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Tree>
    <p:extLst>
      <p:ext uri="{BB962C8B-B14F-4D97-AF65-F5344CB8AC3E}">
        <p14:creationId xmlns:p14="http://schemas.microsoft.com/office/powerpoint/2010/main" val="1003658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2943" y="286603"/>
            <a:ext cx="11887198" cy="1450757"/>
          </a:xfrm>
        </p:spPr>
        <p:txBody>
          <a:bodyPr>
            <a:normAutofit/>
          </a:bodyPr>
          <a:lstStyle/>
          <a:p>
            <a:pPr algn="ctr"/>
            <a:r>
              <a:rPr lang="es-ES_tradnl" dirty="0" smtClean="0"/>
              <a:t>Consultas</a:t>
            </a:r>
            <a:br>
              <a:rPr lang="es-ES_tradnl" dirty="0" smtClean="0"/>
            </a:br>
            <a:r>
              <a:rPr lang="es-ES_tradnl" sz="4000" dirty="0" smtClean="0"/>
              <a:t>- Insertar, modificar y eliminar objetos mediante consultas -</a:t>
            </a:r>
            <a:endParaRPr lang="es-ES" sz="4000" dirty="0"/>
          </a:p>
        </p:txBody>
      </p:sp>
      <p:sp>
        <p:nvSpPr>
          <p:cNvPr id="7" name="Marcador de contenido 2"/>
          <p:cNvSpPr>
            <a:spLocks noGrp="1"/>
          </p:cNvSpPr>
          <p:nvPr>
            <p:ph idx="1"/>
          </p:nvPr>
        </p:nvSpPr>
        <p:spPr>
          <a:xfrm>
            <a:off x="1097278" y="1795630"/>
            <a:ext cx="11002863" cy="4404754"/>
          </a:xfrm>
        </p:spPr>
        <p:txBody>
          <a:bodyPr>
            <a:normAutofit/>
          </a:bodyPr>
          <a:lstStyle/>
          <a:p>
            <a:pPr algn="just">
              <a:lnSpc>
                <a:spcPct val="110000"/>
              </a:lnSpc>
              <a:spcBef>
                <a:spcPts val="600"/>
              </a:spcBef>
              <a:spcAft>
                <a:spcPts val="0"/>
              </a:spcAft>
              <a:buFont typeface="Wingdings" panose="05000000000000000000" pitchFamily="2" charset="2"/>
              <a:buChar char="§"/>
            </a:pPr>
            <a:r>
              <a:rPr lang="es-ES_tradnl" spc="-5" dirty="0">
                <a:latin typeface="Calibri (Cuerpo)"/>
                <a:cs typeface="Arial"/>
                <a:sym typeface="Wingdings" pitchFamily="2" charset="2"/>
              </a:rPr>
              <a:t>Con HQL también podemos hacer </a:t>
            </a:r>
            <a:r>
              <a:rPr lang="es-ES_tradnl" b="1" spc="-5" dirty="0" err="1">
                <a:latin typeface="Calibri (Cuerpo)"/>
                <a:cs typeface="Arial"/>
                <a:sym typeface="Wingdings" pitchFamily="2" charset="2"/>
              </a:rPr>
              <a:t>Insert</a:t>
            </a:r>
            <a:r>
              <a:rPr lang="es-ES_tradnl" b="1" spc="-5" dirty="0">
                <a:latin typeface="Calibri (Cuerpo)"/>
                <a:cs typeface="Arial"/>
                <a:sym typeface="Wingdings" pitchFamily="2" charset="2"/>
              </a:rPr>
              <a:t>, Update y Delete</a:t>
            </a:r>
            <a:r>
              <a:rPr lang="es-ES_tradnl" spc="-5" dirty="0" smtClean="0">
                <a:latin typeface="Calibri (Cuerpo)"/>
                <a:cs typeface="Arial"/>
                <a:sym typeface="Wingdings" pitchFamily="2" charset="2"/>
              </a:rPr>
              <a:t>.</a:t>
            </a:r>
          </a:p>
          <a:p>
            <a:pPr algn="just">
              <a:lnSpc>
                <a:spcPct val="110000"/>
              </a:lnSpc>
              <a:spcBef>
                <a:spcPts val="600"/>
              </a:spcBef>
              <a:spcAft>
                <a:spcPts val="0"/>
              </a:spcAft>
              <a:buFont typeface="Wingdings" panose="05000000000000000000" pitchFamily="2" charset="2"/>
              <a:buChar char="§"/>
            </a:pPr>
            <a:r>
              <a:rPr lang="es-ES_tradnl" spc="-5" dirty="0" smtClean="0">
                <a:latin typeface="Calibri (Cuerpo)"/>
                <a:cs typeface="Arial"/>
                <a:sym typeface="Wingdings" pitchFamily="2" charset="2"/>
              </a:rPr>
              <a:t>(</a:t>
            </a:r>
            <a:r>
              <a:rPr lang="es-ES_tradnl" spc="-5" dirty="0">
                <a:latin typeface="Calibri (Cuerpo)"/>
                <a:cs typeface="Arial"/>
                <a:sym typeface="Wingdings" pitchFamily="2" charset="2"/>
              </a:rPr>
              <a:t>UPDATE | DELETE ) [FROM] </a:t>
            </a:r>
            <a:r>
              <a:rPr lang="es-ES_tradnl" spc="-5" dirty="0" err="1">
                <a:latin typeface="Calibri (Cuerpo)"/>
                <a:cs typeface="Arial"/>
                <a:sym typeface="Wingdings" pitchFamily="2" charset="2"/>
              </a:rPr>
              <a:t>NombreEntidad</a:t>
            </a:r>
            <a:r>
              <a:rPr lang="es-ES_tradnl" spc="-5" dirty="0">
                <a:latin typeface="Calibri (Cuerpo)"/>
                <a:cs typeface="Arial"/>
                <a:sym typeface="Wingdings" pitchFamily="2" charset="2"/>
              </a:rPr>
              <a:t> [WHERE condición</a:t>
            </a:r>
            <a:r>
              <a:rPr lang="es-ES_tradnl" spc="-5" dirty="0" smtClean="0">
                <a:latin typeface="Calibri (Cuerpo)"/>
                <a:cs typeface="Arial"/>
                <a:sym typeface="Wingdings" pitchFamily="2" charset="2"/>
              </a:rPr>
              <a:t>]</a:t>
            </a:r>
            <a:endParaRPr lang="es-ES_tradnl" spc="-5" dirty="0">
              <a:latin typeface="Calibri (Cuerpo)"/>
              <a:cs typeface="Arial"/>
              <a:sym typeface="Wingdings" pitchFamily="2" charset="2"/>
            </a:endParaRPr>
          </a:p>
          <a:p>
            <a:pPr algn="just">
              <a:lnSpc>
                <a:spcPct val="110000"/>
              </a:lnSpc>
              <a:spcBef>
                <a:spcPts val="600"/>
              </a:spcBef>
              <a:spcAft>
                <a:spcPts val="0"/>
              </a:spcAft>
              <a:buFont typeface="Wingdings" panose="05000000000000000000" pitchFamily="2" charset="2"/>
              <a:buChar char="§"/>
            </a:pPr>
            <a:r>
              <a:rPr lang="es-ES_tradnl" spc="-5" dirty="0">
                <a:latin typeface="Calibri (Cuerpo)"/>
                <a:cs typeface="Arial"/>
                <a:sym typeface="Wingdings" pitchFamily="2" charset="2"/>
              </a:rPr>
              <a:t>Para ejecutar </a:t>
            </a:r>
            <a:r>
              <a:rPr lang="es-ES_tradnl" b="1" spc="-5" dirty="0">
                <a:latin typeface="Calibri (Cuerpo)"/>
                <a:cs typeface="Arial"/>
                <a:sym typeface="Wingdings" pitchFamily="2" charset="2"/>
              </a:rPr>
              <a:t>UPDATE o DELETE </a:t>
            </a:r>
            <a:r>
              <a:rPr lang="es-ES_tradnl" spc="-5" dirty="0">
                <a:latin typeface="Calibri (Cuerpo)"/>
                <a:cs typeface="Arial"/>
                <a:sym typeface="Wingdings" pitchFamily="2" charset="2"/>
              </a:rPr>
              <a:t>utilizaremos el método </a:t>
            </a:r>
            <a:r>
              <a:rPr lang="es-ES_tradnl" b="1" spc="-5" dirty="0" err="1">
                <a:latin typeface="Calibri (Cuerpo)"/>
                <a:cs typeface="Arial"/>
                <a:sym typeface="Wingdings" pitchFamily="2" charset="2"/>
              </a:rPr>
              <a:t>executeUpdate</a:t>
            </a:r>
            <a:r>
              <a:rPr lang="es-ES_tradnl" b="1" spc="-5" dirty="0">
                <a:latin typeface="Calibri (Cuerpo)"/>
                <a:cs typeface="Arial"/>
                <a:sym typeface="Wingdings" pitchFamily="2" charset="2"/>
              </a:rPr>
              <a:t>() </a:t>
            </a:r>
          </a:p>
          <a:p>
            <a:pPr algn="just">
              <a:lnSpc>
                <a:spcPct val="110000"/>
              </a:lnSpc>
              <a:spcBef>
                <a:spcPts val="600"/>
              </a:spcBef>
              <a:spcAft>
                <a:spcPts val="0"/>
              </a:spcAft>
              <a:buFont typeface="Wingdings" panose="05000000000000000000" pitchFamily="2" charset="2"/>
              <a:buChar char="§"/>
            </a:pPr>
            <a:r>
              <a:rPr lang="es-ES_tradnl" spc="-5" dirty="0" smtClean="0">
                <a:latin typeface="Calibri (Cuerpo)"/>
                <a:cs typeface="Arial"/>
                <a:sym typeface="Wingdings" pitchFamily="2" charset="2"/>
              </a:rPr>
              <a:t>El método </a:t>
            </a:r>
            <a:r>
              <a:rPr lang="es-ES_tradnl" b="1" spc="-5" dirty="0" err="1" smtClean="0">
                <a:latin typeface="Calibri (Cuerpo)"/>
                <a:cs typeface="Arial"/>
                <a:sym typeface="Wingdings" pitchFamily="2" charset="2"/>
              </a:rPr>
              <a:t>executeUpdate</a:t>
            </a:r>
            <a:r>
              <a:rPr lang="es-ES_tradnl" b="1" spc="-5" dirty="0" smtClean="0">
                <a:latin typeface="Calibri (Cuerpo)"/>
                <a:cs typeface="Arial"/>
                <a:sym typeface="Wingdings" pitchFamily="2" charset="2"/>
              </a:rPr>
              <a:t>() </a:t>
            </a:r>
            <a:r>
              <a:rPr lang="es-ES_tradnl" spc="-5" dirty="0" smtClean="0">
                <a:latin typeface="Calibri (Cuerpo)"/>
                <a:cs typeface="Arial"/>
                <a:sym typeface="Wingdings" pitchFamily="2" charset="2"/>
              </a:rPr>
              <a:t>nos devuelve </a:t>
            </a:r>
            <a:r>
              <a:rPr lang="es-ES_tradnl" spc="-5" dirty="0">
                <a:latin typeface="Calibri (Cuerpo)"/>
                <a:cs typeface="Arial"/>
                <a:sym typeface="Wingdings" pitchFamily="2" charset="2"/>
              </a:rPr>
              <a:t>el nº de entidades afectadas por la operación.</a:t>
            </a:r>
          </a:p>
          <a:p>
            <a:pPr algn="just">
              <a:buFont typeface="Wingdings" panose="05000000000000000000" pitchFamily="2" charset="2"/>
              <a:buChar char="§"/>
            </a:pPr>
            <a:endParaRPr lang="es-ES_tradnl" spc="-5" dirty="0" smtClean="0">
              <a:latin typeface="Calibri (Cuerpo)"/>
              <a:cs typeface="Arial"/>
            </a:endParaRPr>
          </a:p>
          <a:p>
            <a:pPr marL="1517120" lvl="8" indent="0" algn="just">
              <a:spcBef>
                <a:spcPts val="0"/>
              </a:spcBef>
              <a:spcAft>
                <a:spcPts val="200"/>
              </a:spcAft>
              <a:buNone/>
            </a:pPr>
            <a:r>
              <a:rPr lang="es-ES_tradnl" sz="1100" dirty="0" smtClean="0">
                <a:solidFill>
                  <a:srgbClr val="931A68"/>
                </a:solidFill>
                <a:latin typeface="Courier New"/>
                <a:cs typeface="Courier New"/>
                <a:sym typeface="Wingdings" pitchFamily="2" charset="2"/>
              </a:rPr>
              <a:t>	</a:t>
            </a:r>
          </a:p>
          <a:p>
            <a:pPr marL="1517120" lvl="8" indent="0" algn="just">
              <a:spcBef>
                <a:spcPts val="0"/>
              </a:spcBef>
              <a:spcAft>
                <a:spcPts val="200"/>
              </a:spcAft>
              <a:buNone/>
            </a:pPr>
            <a:r>
              <a:rPr lang="es-ES_tradnl" sz="1100" b="1" dirty="0">
                <a:solidFill>
                  <a:srgbClr val="931A68"/>
                </a:solidFill>
                <a:latin typeface="Courier New"/>
                <a:cs typeface="Courier New"/>
                <a:sym typeface="Wingdings" pitchFamily="2" charset="2"/>
              </a:rPr>
              <a:t>	</a:t>
            </a:r>
            <a:endParaRPr lang="es-ES_tradnl" sz="1100"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
        <p:nvSpPr>
          <p:cNvPr id="5" name="1 Rectángulo"/>
          <p:cNvSpPr/>
          <p:nvPr/>
        </p:nvSpPr>
        <p:spPr>
          <a:xfrm>
            <a:off x="914399" y="3487369"/>
            <a:ext cx="4784943" cy="3323987"/>
          </a:xfrm>
          <a:prstGeom prst="rect">
            <a:avLst/>
          </a:prstGeom>
        </p:spPr>
        <p:txBody>
          <a:bodyPr wrap="square">
            <a:spAutoFit/>
          </a:bodyPr>
          <a:lstStyle/>
          <a:p>
            <a:pPr algn="just"/>
            <a:r>
              <a:rPr lang="es-ES_tradnl" sz="1400" b="1" dirty="0" smtClean="0">
                <a:solidFill>
                  <a:srgbClr val="931A68"/>
                </a:solidFill>
                <a:latin typeface="Courier New"/>
                <a:cs typeface="Courier New"/>
                <a:sym typeface="Wingdings" pitchFamily="2" charset="2"/>
              </a:rPr>
              <a:t>//Ejemplo de modificación</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smtClean="0">
                <a:solidFill>
                  <a:srgbClr val="931A68"/>
                </a:solidFill>
                <a:latin typeface="Courier New"/>
                <a:cs typeface="Courier New"/>
                <a:sym typeface="Wingdings" pitchFamily="2" charset="2"/>
              </a:rPr>
              <a:t>//Modificamos el salario de GIL</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hqlModif</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update</a:t>
            </a:r>
            <a:r>
              <a:rPr lang="es-ES_tradnl" sz="1200" dirty="0" smtClean="0">
                <a:solidFill>
                  <a:srgbClr val="931A68"/>
                </a:solidFill>
                <a:latin typeface="Courier New"/>
                <a:cs typeface="Courier New"/>
                <a:sym typeface="Wingdings" pitchFamily="2" charset="2"/>
              </a:rPr>
              <a:t> Empleados set salario = :</a:t>
            </a:r>
            <a:r>
              <a:rPr lang="es-ES_tradnl" sz="1200" dirty="0" err="1" smtClean="0">
                <a:solidFill>
                  <a:srgbClr val="931A68"/>
                </a:solidFill>
                <a:latin typeface="Courier New"/>
                <a:cs typeface="Courier New"/>
                <a:sym typeface="Wingdings" pitchFamily="2" charset="2"/>
              </a:rPr>
              <a:t>nuevoSal</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where</a:t>
            </a:r>
            <a:r>
              <a:rPr lang="es-ES_tradnl" sz="1200" dirty="0" smtClean="0">
                <a:solidFill>
                  <a:srgbClr val="931A68"/>
                </a:solidFill>
                <a:latin typeface="Courier New"/>
                <a:cs typeface="Courier New"/>
                <a:sym typeface="Wingdings" pitchFamily="2" charset="2"/>
              </a:rPr>
              <a:t> apellido = :</a:t>
            </a:r>
            <a:r>
              <a:rPr lang="es-ES_tradnl" sz="1200" dirty="0" err="1" smtClean="0">
                <a:solidFill>
                  <a:srgbClr val="931A68"/>
                </a:solidFill>
                <a:latin typeface="Courier New"/>
                <a:cs typeface="Courier New"/>
                <a:sym typeface="Wingdings" pitchFamily="2" charset="2"/>
              </a:rPr>
              <a:t>ape</a:t>
            </a:r>
            <a:r>
              <a:rPr lang="es-ES_tradnl" sz="1200" dirty="0" smtClean="0">
                <a:solidFill>
                  <a:srgbClr val="931A68"/>
                </a:solidFill>
                <a:latin typeface="Courier New"/>
                <a:cs typeface="Courier New"/>
                <a:sym typeface="Wingdings" pitchFamily="2" charset="2"/>
              </a:rPr>
              <a:t>”;</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q1 = </a:t>
            </a:r>
            <a:r>
              <a:rPr lang="es-ES_tradnl" sz="1200" dirty="0" err="1" smtClean="0">
                <a:solidFill>
                  <a:srgbClr val="931A68"/>
                </a:solidFill>
                <a:latin typeface="Courier New"/>
                <a:cs typeface="Courier New"/>
                <a:sym typeface="Wingdings" pitchFamily="2" charset="2"/>
              </a:rPr>
              <a:t>session.createQuery</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hqlModif</a:t>
            </a:r>
            <a:r>
              <a:rPr lang="es-ES_tradnl" sz="1200" dirty="0" smtClean="0">
                <a:solidFill>
                  <a:srgbClr val="931A68"/>
                </a:solidFill>
                <a:latin typeface="Courier New"/>
                <a:cs typeface="Courier New"/>
                <a:sym typeface="Wingdings" pitchFamily="2" charset="2"/>
              </a:rPr>
              <a:t>);</a:t>
            </a:r>
          </a:p>
          <a:p>
            <a:pPr algn="just"/>
            <a:r>
              <a:rPr lang="es-ES_tradnl" sz="1200" dirty="0" smtClean="0">
                <a:solidFill>
                  <a:srgbClr val="931A68"/>
                </a:solidFill>
                <a:latin typeface="Courier New"/>
                <a:cs typeface="Courier New"/>
                <a:sym typeface="Wingdings" pitchFamily="2" charset="2"/>
              </a:rPr>
              <a:t>q1.setParameter(“</a:t>
            </a:r>
            <a:r>
              <a:rPr lang="es-ES_tradnl" sz="1200" dirty="0" err="1" smtClean="0">
                <a:solidFill>
                  <a:srgbClr val="931A68"/>
                </a:solidFill>
                <a:latin typeface="Courier New"/>
                <a:cs typeface="Courier New"/>
                <a:sym typeface="Wingdings" pitchFamily="2" charset="2"/>
              </a:rPr>
              <a:t>nuevoSal</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float</a:t>
            </a:r>
            <a:r>
              <a:rPr lang="es-ES_tradnl" sz="1200" dirty="0" smtClean="0">
                <a:solidFill>
                  <a:srgbClr val="931A68"/>
                </a:solidFill>
                <a:latin typeface="Courier New"/>
                <a:cs typeface="Courier New"/>
                <a:sym typeface="Wingdings" pitchFamily="2" charset="2"/>
              </a:rPr>
              <a:t>) 2500.34);</a:t>
            </a:r>
          </a:p>
          <a:p>
            <a:pPr algn="just"/>
            <a:r>
              <a:rPr lang="es-ES_tradnl" sz="1200" dirty="0" smtClean="0">
                <a:solidFill>
                  <a:srgbClr val="931A68"/>
                </a:solidFill>
                <a:latin typeface="Courier New"/>
                <a:cs typeface="Courier New"/>
                <a:sym typeface="Wingdings" pitchFamily="2" charset="2"/>
              </a:rPr>
              <a:t>q1.setString(“</a:t>
            </a:r>
            <a:r>
              <a:rPr lang="es-ES_tradnl" sz="1200" dirty="0" err="1" smtClean="0">
                <a:solidFill>
                  <a:srgbClr val="931A68"/>
                </a:solidFill>
                <a:latin typeface="Courier New"/>
                <a:cs typeface="Courier New"/>
                <a:sym typeface="Wingdings" pitchFamily="2" charset="2"/>
              </a:rPr>
              <a:t>ape</a:t>
            </a:r>
            <a:r>
              <a:rPr lang="es-ES_tradnl" sz="1200" dirty="0" smtClean="0">
                <a:solidFill>
                  <a:srgbClr val="931A68"/>
                </a:solidFill>
                <a:latin typeface="Courier New"/>
                <a:cs typeface="Courier New"/>
                <a:sym typeface="Wingdings" pitchFamily="2" charset="2"/>
              </a:rPr>
              <a:t>”, “GIL”);</a:t>
            </a:r>
          </a:p>
          <a:p>
            <a:pPr algn="just"/>
            <a:endParaRPr lang="es-ES_tradnl" sz="1200" dirty="0" smtClean="0">
              <a:solidFill>
                <a:srgbClr val="931A68"/>
              </a:solidFill>
              <a:latin typeface="Courier New"/>
              <a:cs typeface="Courier New"/>
              <a:sym typeface="Wingdings" pitchFamily="2" charset="2"/>
            </a:endParaRPr>
          </a:p>
          <a:p>
            <a:pPr algn="just"/>
            <a:r>
              <a:rPr lang="es-ES_tradnl" sz="1200" b="1" dirty="0" err="1" smtClean="0">
                <a:solidFill>
                  <a:srgbClr val="931A68"/>
                </a:solidFill>
                <a:latin typeface="Courier New"/>
                <a:cs typeface="Courier New"/>
                <a:sym typeface="Wingdings" pitchFamily="2" charset="2"/>
              </a:rPr>
              <a:t>Int</a:t>
            </a:r>
            <a:r>
              <a:rPr lang="es-ES_tradnl" sz="1200" b="1" dirty="0" smtClean="0">
                <a:solidFill>
                  <a:srgbClr val="931A68"/>
                </a:solidFill>
                <a:latin typeface="Courier New"/>
                <a:cs typeface="Courier New"/>
                <a:sym typeface="Wingdings" pitchFamily="2" charset="2"/>
              </a:rPr>
              <a:t> </a:t>
            </a:r>
            <a:r>
              <a:rPr lang="es-ES_tradnl" sz="1200" b="1" dirty="0" err="1" smtClean="0">
                <a:solidFill>
                  <a:srgbClr val="931A68"/>
                </a:solidFill>
                <a:latin typeface="Courier New"/>
                <a:cs typeface="Courier New"/>
                <a:sym typeface="Wingdings" pitchFamily="2" charset="2"/>
              </a:rPr>
              <a:t>filasModif</a:t>
            </a:r>
            <a:r>
              <a:rPr lang="es-ES_tradnl" sz="1200" b="1" dirty="0" smtClean="0">
                <a:solidFill>
                  <a:srgbClr val="931A68"/>
                </a:solidFill>
                <a:latin typeface="Courier New"/>
                <a:cs typeface="Courier New"/>
                <a:sym typeface="Wingdings" pitchFamily="2" charset="2"/>
              </a:rPr>
              <a:t> = q1.executeUpdate();</a:t>
            </a:r>
          </a:p>
          <a:p>
            <a:pPr algn="just"/>
            <a:endParaRPr lang="es-ES_tradnl" sz="1200" b="1" dirty="0" smtClean="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System.out.printf</a:t>
            </a:r>
            <a:r>
              <a:rPr lang="es-ES_tradnl" sz="1200" dirty="0" smtClean="0">
                <a:solidFill>
                  <a:srgbClr val="931A68"/>
                </a:solidFill>
                <a:latin typeface="Courier New"/>
                <a:cs typeface="Courier New"/>
                <a:sym typeface="Wingdings" pitchFamily="2" charset="2"/>
              </a:rPr>
              <a:t> (“FILAS MODIFICADAS: %d %n”, </a:t>
            </a:r>
            <a:r>
              <a:rPr lang="es-ES_tradnl" sz="1200" dirty="0" err="1" smtClean="0">
                <a:solidFill>
                  <a:srgbClr val="931A68"/>
                </a:solidFill>
                <a:latin typeface="Courier New"/>
                <a:cs typeface="Courier New"/>
                <a:sym typeface="Wingdings" pitchFamily="2" charset="2"/>
              </a:rPr>
              <a:t>filasModif</a:t>
            </a:r>
            <a:r>
              <a:rPr lang="es-ES_tradnl" sz="1200" dirty="0" smtClean="0">
                <a:solidFill>
                  <a:srgbClr val="931A68"/>
                </a:solidFill>
                <a:latin typeface="Courier New"/>
                <a:cs typeface="Courier New"/>
                <a:sym typeface="Wingdings" pitchFamily="2" charset="2"/>
              </a:rPr>
              <a:t>);</a:t>
            </a:r>
          </a:p>
          <a:p>
            <a:endParaRPr lang="es-ES_tradnl" sz="3000" dirty="0" smtClean="0">
              <a:solidFill>
                <a:srgbClr val="931A68"/>
              </a:solidFill>
              <a:latin typeface="Courier New"/>
              <a:cs typeface="Courier New"/>
              <a:sym typeface="Wingdings" pitchFamily="2" charset="2"/>
            </a:endParaRPr>
          </a:p>
        </p:txBody>
      </p:sp>
      <p:sp>
        <p:nvSpPr>
          <p:cNvPr id="6" name="1 Rectángulo"/>
          <p:cNvSpPr/>
          <p:nvPr/>
        </p:nvSpPr>
        <p:spPr>
          <a:xfrm>
            <a:off x="6363222" y="3499895"/>
            <a:ext cx="5123146" cy="2739211"/>
          </a:xfrm>
          <a:prstGeom prst="rect">
            <a:avLst/>
          </a:prstGeom>
        </p:spPr>
        <p:txBody>
          <a:bodyPr wrap="square">
            <a:spAutoFit/>
          </a:bodyPr>
          <a:lstStyle/>
          <a:p>
            <a:pPr algn="just"/>
            <a:r>
              <a:rPr lang="es-ES_tradnl" sz="1400" b="1" dirty="0" smtClean="0">
                <a:solidFill>
                  <a:srgbClr val="931A68"/>
                </a:solidFill>
                <a:latin typeface="Courier New"/>
                <a:cs typeface="Courier New"/>
                <a:sym typeface="Wingdings" pitchFamily="2" charset="2"/>
              </a:rPr>
              <a:t>//Ejemplo de borrado</a:t>
            </a:r>
          </a:p>
          <a:p>
            <a:pPr algn="just"/>
            <a:endParaRPr lang="es-ES_tradnl" sz="1400" b="1" dirty="0" smtClean="0">
              <a:solidFill>
                <a:srgbClr val="931A68"/>
              </a:solidFill>
              <a:latin typeface="Courier New"/>
              <a:cs typeface="Courier New"/>
              <a:sym typeface="Wingdings" pitchFamily="2" charset="2"/>
            </a:endParaRPr>
          </a:p>
          <a:p>
            <a:pPr algn="just"/>
            <a:r>
              <a:rPr lang="es-ES_tradnl" sz="1200" dirty="0" smtClean="0">
                <a:solidFill>
                  <a:srgbClr val="931A68"/>
                </a:solidFill>
                <a:latin typeface="Courier New"/>
                <a:cs typeface="Courier New"/>
                <a:sym typeface="Wingdings" pitchFamily="2" charset="2"/>
              </a:rPr>
              <a:t>//Eliminamos los empleados del departamento 20</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hqlDel</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delete</a:t>
            </a:r>
            <a:r>
              <a:rPr lang="es-ES_tradnl" sz="1200" dirty="0" smtClean="0">
                <a:solidFill>
                  <a:srgbClr val="931A68"/>
                </a:solidFill>
                <a:latin typeface="Courier New"/>
                <a:cs typeface="Courier New"/>
                <a:sym typeface="Wingdings" pitchFamily="2" charset="2"/>
              </a:rPr>
              <a:t> Empleados e </a:t>
            </a:r>
            <a:r>
              <a:rPr lang="es-ES_tradnl" sz="1200" dirty="0" err="1" smtClean="0">
                <a:solidFill>
                  <a:srgbClr val="931A68"/>
                </a:solidFill>
                <a:latin typeface="Courier New"/>
                <a:cs typeface="Courier New"/>
                <a:sym typeface="Wingdings" pitchFamily="2" charset="2"/>
              </a:rPr>
              <a:t>where</a:t>
            </a:r>
            <a:r>
              <a:rPr lang="es-ES_tradnl" sz="1200" dirty="0" smtClean="0">
                <a:solidFill>
                  <a:srgbClr val="931A68"/>
                </a:solidFill>
                <a:latin typeface="Courier New"/>
                <a:cs typeface="Courier New"/>
                <a:sym typeface="Wingdings" pitchFamily="2" charset="2"/>
              </a:rPr>
              <a:t> </a:t>
            </a:r>
            <a:r>
              <a:rPr lang="es-ES_tradnl" sz="1200" dirty="0" err="1" smtClean="0">
                <a:solidFill>
                  <a:srgbClr val="931A68"/>
                </a:solidFill>
                <a:latin typeface="Courier New"/>
                <a:cs typeface="Courier New"/>
                <a:sym typeface="Wingdings" pitchFamily="2" charset="2"/>
              </a:rPr>
              <a:t>e.departamentos.deptNo</a:t>
            </a:r>
            <a:r>
              <a:rPr lang="es-ES_tradnl" sz="1200" dirty="0" smtClean="0">
                <a:solidFill>
                  <a:srgbClr val="931A68"/>
                </a:solidFill>
                <a:latin typeface="Courier New"/>
                <a:cs typeface="Courier New"/>
                <a:sym typeface="Wingdings" pitchFamily="2" charset="2"/>
              </a:rPr>
              <a:t> = :</a:t>
            </a:r>
            <a:r>
              <a:rPr lang="es-ES_tradnl" sz="1200" dirty="0" err="1" smtClean="0">
                <a:solidFill>
                  <a:srgbClr val="931A68"/>
                </a:solidFill>
                <a:latin typeface="Courier New"/>
                <a:cs typeface="Courier New"/>
                <a:sym typeface="Wingdings" pitchFamily="2" charset="2"/>
              </a:rPr>
              <a:t>dep</a:t>
            </a:r>
            <a:r>
              <a:rPr lang="es-ES_tradnl" sz="1200" dirty="0" smtClean="0">
                <a:solidFill>
                  <a:srgbClr val="931A68"/>
                </a:solidFill>
                <a:latin typeface="Courier New"/>
                <a:cs typeface="Courier New"/>
                <a:sym typeface="Wingdings" pitchFamily="2" charset="2"/>
              </a:rPr>
              <a:t>”;</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Query</a:t>
            </a:r>
            <a:r>
              <a:rPr lang="es-ES_tradnl" sz="1200" dirty="0" smtClean="0">
                <a:solidFill>
                  <a:srgbClr val="931A68"/>
                </a:solidFill>
                <a:latin typeface="Courier New"/>
                <a:cs typeface="Courier New"/>
                <a:sym typeface="Wingdings" pitchFamily="2" charset="2"/>
              </a:rPr>
              <a:t> q = </a:t>
            </a:r>
            <a:r>
              <a:rPr lang="es-ES_tradnl" sz="1200" dirty="0" err="1" smtClean="0">
                <a:solidFill>
                  <a:srgbClr val="931A68"/>
                </a:solidFill>
                <a:latin typeface="Courier New"/>
                <a:cs typeface="Courier New"/>
                <a:sym typeface="Wingdings" pitchFamily="2" charset="2"/>
              </a:rPr>
              <a:t>session.createQuery</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hqlDel</a:t>
            </a:r>
            <a:r>
              <a:rPr lang="es-ES_tradnl" sz="1200" dirty="0" smtClean="0">
                <a:solidFill>
                  <a:srgbClr val="931A68"/>
                </a:solidFill>
                <a:latin typeface="Courier New"/>
                <a:cs typeface="Courier New"/>
                <a:sym typeface="Wingdings" pitchFamily="2" charset="2"/>
              </a:rPr>
              <a:t>);</a:t>
            </a:r>
          </a:p>
          <a:p>
            <a:pPr algn="just"/>
            <a:r>
              <a:rPr lang="es-ES_tradnl" sz="1200" dirty="0" err="1" smtClean="0">
                <a:solidFill>
                  <a:srgbClr val="931A68"/>
                </a:solidFill>
                <a:latin typeface="Courier New"/>
                <a:cs typeface="Courier New"/>
                <a:sym typeface="Wingdings" pitchFamily="2" charset="2"/>
              </a:rPr>
              <a:t>q.setInteger</a:t>
            </a:r>
            <a:r>
              <a:rPr lang="es-ES_tradnl" sz="1200" dirty="0" smtClean="0">
                <a:solidFill>
                  <a:srgbClr val="931A68"/>
                </a:solidFill>
                <a:latin typeface="Courier New"/>
                <a:cs typeface="Courier New"/>
                <a:sym typeface="Wingdings" pitchFamily="2" charset="2"/>
              </a:rPr>
              <a:t>(“</a:t>
            </a:r>
            <a:r>
              <a:rPr lang="es-ES_tradnl" sz="1200" dirty="0" err="1" smtClean="0">
                <a:solidFill>
                  <a:srgbClr val="931A68"/>
                </a:solidFill>
                <a:latin typeface="Courier New"/>
                <a:cs typeface="Courier New"/>
                <a:sym typeface="Wingdings" pitchFamily="2" charset="2"/>
              </a:rPr>
              <a:t>dep</a:t>
            </a:r>
            <a:r>
              <a:rPr lang="es-ES_tradnl" sz="1200" dirty="0" smtClean="0">
                <a:solidFill>
                  <a:srgbClr val="931A68"/>
                </a:solidFill>
                <a:latin typeface="Courier New"/>
                <a:cs typeface="Courier New"/>
                <a:sym typeface="Wingdings" pitchFamily="2" charset="2"/>
              </a:rPr>
              <a:t>”, 20);</a:t>
            </a:r>
          </a:p>
          <a:p>
            <a:pPr algn="just"/>
            <a:endParaRPr lang="es-ES_tradnl" sz="1200" dirty="0" smtClean="0">
              <a:solidFill>
                <a:srgbClr val="931A68"/>
              </a:solidFill>
              <a:latin typeface="Courier New"/>
              <a:cs typeface="Courier New"/>
              <a:sym typeface="Wingdings" pitchFamily="2" charset="2"/>
            </a:endParaRPr>
          </a:p>
          <a:p>
            <a:pPr algn="just"/>
            <a:r>
              <a:rPr lang="es-ES_tradnl" sz="1200" b="1" dirty="0" err="1" smtClean="0">
                <a:solidFill>
                  <a:srgbClr val="931A68"/>
                </a:solidFill>
                <a:latin typeface="Courier New"/>
                <a:cs typeface="Courier New"/>
                <a:sym typeface="Wingdings" pitchFamily="2" charset="2"/>
              </a:rPr>
              <a:t>Int</a:t>
            </a:r>
            <a:r>
              <a:rPr lang="es-ES_tradnl" sz="1200" b="1" dirty="0" smtClean="0">
                <a:solidFill>
                  <a:srgbClr val="931A68"/>
                </a:solidFill>
                <a:latin typeface="Courier New"/>
                <a:cs typeface="Courier New"/>
                <a:sym typeface="Wingdings" pitchFamily="2" charset="2"/>
              </a:rPr>
              <a:t> </a:t>
            </a:r>
            <a:r>
              <a:rPr lang="es-ES_tradnl" sz="1200" b="1" dirty="0" err="1" smtClean="0">
                <a:solidFill>
                  <a:srgbClr val="931A68"/>
                </a:solidFill>
                <a:latin typeface="Courier New"/>
                <a:cs typeface="Courier New"/>
                <a:sym typeface="Wingdings" pitchFamily="2" charset="2"/>
              </a:rPr>
              <a:t>filasDel</a:t>
            </a:r>
            <a:r>
              <a:rPr lang="es-ES_tradnl" sz="1200" b="1" dirty="0" smtClean="0">
                <a:solidFill>
                  <a:srgbClr val="931A68"/>
                </a:solidFill>
                <a:latin typeface="Courier New"/>
                <a:cs typeface="Courier New"/>
                <a:sym typeface="Wingdings" pitchFamily="2" charset="2"/>
              </a:rPr>
              <a:t> = </a:t>
            </a:r>
            <a:r>
              <a:rPr lang="es-ES_tradnl" sz="1200" b="1" dirty="0" err="1" smtClean="0">
                <a:solidFill>
                  <a:srgbClr val="931A68"/>
                </a:solidFill>
                <a:latin typeface="Courier New"/>
                <a:cs typeface="Courier New"/>
                <a:sym typeface="Wingdings" pitchFamily="2" charset="2"/>
              </a:rPr>
              <a:t>q.executeUpdate</a:t>
            </a:r>
            <a:r>
              <a:rPr lang="es-ES_tradnl" sz="1200" b="1" dirty="0" smtClean="0">
                <a:solidFill>
                  <a:srgbClr val="931A68"/>
                </a:solidFill>
                <a:latin typeface="Courier New"/>
                <a:cs typeface="Courier New"/>
                <a:sym typeface="Wingdings" pitchFamily="2" charset="2"/>
              </a:rPr>
              <a:t>();</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System.out.printf</a:t>
            </a:r>
            <a:r>
              <a:rPr lang="es-ES_tradnl" sz="1200" dirty="0" smtClean="0">
                <a:solidFill>
                  <a:srgbClr val="931A68"/>
                </a:solidFill>
                <a:latin typeface="Courier New"/>
                <a:cs typeface="Courier New"/>
                <a:sym typeface="Wingdings" pitchFamily="2" charset="2"/>
              </a:rPr>
              <a:t> (“FILAS ELIMINADAS: %d %n”, </a:t>
            </a:r>
            <a:r>
              <a:rPr lang="es-ES_tradnl" sz="1200" dirty="0" err="1" smtClean="0">
                <a:solidFill>
                  <a:srgbClr val="931A68"/>
                </a:solidFill>
                <a:latin typeface="Courier New"/>
                <a:cs typeface="Courier New"/>
                <a:sym typeface="Wingdings" pitchFamily="2" charset="2"/>
              </a:rPr>
              <a:t>filasDel</a:t>
            </a:r>
            <a:r>
              <a:rPr lang="es-ES_tradnl" sz="1200" dirty="0" smtClean="0">
                <a:solidFill>
                  <a:srgbClr val="931A68"/>
                </a:solidFill>
                <a:latin typeface="Courier New"/>
                <a:cs typeface="Courier New"/>
                <a:sym typeface="Wingdings" pitchFamily="2" charset="2"/>
              </a:rPr>
              <a:t>);</a:t>
            </a:r>
            <a:endParaRPr lang="es-ES" sz="1200" dirty="0" err="1" smtClean="0">
              <a:solidFill>
                <a:srgbClr val="931A68"/>
              </a:solidFill>
              <a:latin typeface="Courier New"/>
              <a:cs typeface="Courier New"/>
              <a:sym typeface="Wingdings" pitchFamily="2" charset="2"/>
            </a:endParaRPr>
          </a:p>
        </p:txBody>
      </p:sp>
    </p:spTree>
    <p:extLst>
      <p:ext uri="{BB962C8B-B14F-4D97-AF65-F5344CB8AC3E}">
        <p14:creationId xmlns:p14="http://schemas.microsoft.com/office/powerpoint/2010/main" val="3174072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97059" y="3688853"/>
            <a:ext cx="7302674" cy="2339102"/>
          </a:xfrm>
          <a:prstGeom prst="rect">
            <a:avLst/>
          </a:prstGeom>
        </p:spPr>
        <p:txBody>
          <a:bodyPr wrap="square">
            <a:spAutoFit/>
          </a:bodyPr>
          <a:lstStyle/>
          <a:p>
            <a:pPr algn="just"/>
            <a:r>
              <a:rPr lang="es-ES_tradnl" sz="1400" b="1" dirty="0" smtClean="0">
                <a:solidFill>
                  <a:srgbClr val="931A68"/>
                </a:solidFill>
                <a:latin typeface="Courier New"/>
                <a:cs typeface="Courier New"/>
                <a:sym typeface="Wingdings" pitchFamily="2" charset="2"/>
              </a:rPr>
              <a:t>//Ejemplo de inserción</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smtClean="0">
                <a:solidFill>
                  <a:srgbClr val="931A68"/>
                </a:solidFill>
                <a:latin typeface="Courier New"/>
                <a:cs typeface="Courier New"/>
                <a:sym typeface="Wingdings" pitchFamily="2" charset="2"/>
              </a:rPr>
              <a:t>//Se inserta un nuevo Departamento</a:t>
            </a:r>
          </a:p>
          <a:p>
            <a:pPr algn="just"/>
            <a:endParaRPr lang="es-ES_tradnl" sz="1200" dirty="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String</a:t>
            </a:r>
            <a:r>
              <a:rPr lang="es-ES_tradnl" sz="1200" dirty="0" smtClean="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hqlInsert</a:t>
            </a:r>
            <a:r>
              <a:rPr lang="es-ES_tradnl" sz="1200" dirty="0">
                <a:solidFill>
                  <a:srgbClr val="931A68"/>
                </a:solidFill>
                <a:latin typeface="Courier New"/>
                <a:cs typeface="Courier New"/>
                <a:sym typeface="Wingdings" pitchFamily="2" charset="2"/>
              </a:rPr>
              <a:t> = “</a:t>
            </a:r>
            <a:r>
              <a:rPr lang="es-ES_tradnl" sz="1200" dirty="0" err="1">
                <a:solidFill>
                  <a:srgbClr val="931A68"/>
                </a:solidFill>
                <a:latin typeface="Courier New"/>
                <a:cs typeface="Courier New"/>
                <a:sym typeface="Wingdings" pitchFamily="2" charset="2"/>
              </a:rPr>
              <a:t>insert</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into</a:t>
            </a:r>
            <a:r>
              <a:rPr lang="es-ES_tradnl" sz="1200" dirty="0">
                <a:solidFill>
                  <a:srgbClr val="931A68"/>
                </a:solidFill>
                <a:latin typeface="Courier New"/>
                <a:cs typeface="Courier New"/>
                <a:sym typeface="Wingdings" pitchFamily="2" charset="2"/>
              </a:rPr>
              <a:t> Departamentos (</a:t>
            </a:r>
            <a:r>
              <a:rPr lang="es-ES_tradnl" sz="1200" dirty="0" err="1">
                <a:solidFill>
                  <a:srgbClr val="931A68"/>
                </a:solidFill>
                <a:latin typeface="Courier New"/>
                <a:cs typeface="Courier New"/>
                <a:sym typeface="Wingdings" pitchFamily="2" charset="2"/>
              </a:rPr>
              <a:t>deptNo</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dnombre</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loc</a:t>
            </a:r>
            <a:r>
              <a:rPr lang="es-ES_tradnl" sz="1200" dirty="0">
                <a:solidFill>
                  <a:srgbClr val="931A68"/>
                </a:solidFill>
                <a:latin typeface="Courier New"/>
                <a:cs typeface="Courier New"/>
                <a:sym typeface="Wingdings" pitchFamily="2" charset="2"/>
              </a:rPr>
              <a:t>)” + “ </a:t>
            </a:r>
            <a:r>
              <a:rPr lang="es-ES_tradnl" sz="1200" dirty="0" err="1">
                <a:solidFill>
                  <a:srgbClr val="931A68"/>
                </a:solidFill>
                <a:latin typeface="Courier New"/>
                <a:cs typeface="Courier New"/>
                <a:sym typeface="Wingdings" pitchFamily="2" charset="2"/>
              </a:rPr>
              <a:t>select</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n.deptNo</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n.deptNo</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n.dnombre</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n.loc</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from</a:t>
            </a:r>
            <a:r>
              <a:rPr lang="es-ES_tradnl" sz="1200" dirty="0">
                <a:solidFill>
                  <a:srgbClr val="931A68"/>
                </a:solidFill>
                <a:latin typeface="Courier New"/>
                <a:cs typeface="Courier New"/>
                <a:sym typeface="Wingdings" pitchFamily="2" charset="2"/>
              </a:rPr>
              <a:t> Nuevos n”;</a:t>
            </a:r>
          </a:p>
          <a:p>
            <a:pPr algn="just"/>
            <a:endParaRPr lang="es-ES_tradnl" sz="1200" dirty="0">
              <a:solidFill>
                <a:srgbClr val="931A68"/>
              </a:solidFill>
              <a:latin typeface="Courier New"/>
              <a:cs typeface="Courier New"/>
              <a:sym typeface="Wingdings" pitchFamily="2" charset="2"/>
            </a:endParaRPr>
          </a:p>
          <a:p>
            <a:pPr algn="just"/>
            <a:r>
              <a:rPr lang="es-ES_tradnl" sz="1200" dirty="0" err="1">
                <a:solidFill>
                  <a:srgbClr val="931A68"/>
                </a:solidFill>
                <a:latin typeface="Courier New"/>
                <a:cs typeface="Courier New"/>
                <a:sym typeface="Wingdings" pitchFamily="2" charset="2"/>
              </a:rPr>
              <a:t>Query</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cons</a:t>
            </a:r>
            <a:r>
              <a:rPr lang="es-ES_tradnl" sz="1200" dirty="0">
                <a:solidFill>
                  <a:srgbClr val="931A68"/>
                </a:solidFill>
                <a:latin typeface="Courier New"/>
                <a:cs typeface="Courier New"/>
                <a:sym typeface="Wingdings" pitchFamily="2" charset="2"/>
              </a:rPr>
              <a:t> = </a:t>
            </a:r>
            <a:r>
              <a:rPr lang="es-ES_tradnl" sz="1200" dirty="0" err="1">
                <a:solidFill>
                  <a:srgbClr val="931A68"/>
                </a:solidFill>
                <a:latin typeface="Courier New"/>
                <a:cs typeface="Courier New"/>
                <a:sym typeface="Wingdings" pitchFamily="2" charset="2"/>
              </a:rPr>
              <a:t>session.createQuery</a:t>
            </a:r>
            <a:r>
              <a:rPr lang="es-ES_tradnl" sz="1200" dirty="0">
                <a:solidFill>
                  <a:srgbClr val="931A68"/>
                </a:solidFill>
                <a:latin typeface="Courier New"/>
                <a:cs typeface="Courier New"/>
                <a:sym typeface="Wingdings" pitchFamily="2" charset="2"/>
              </a:rPr>
              <a:t> (</a:t>
            </a:r>
            <a:r>
              <a:rPr lang="es-ES_tradnl" sz="1200" dirty="0" err="1">
                <a:solidFill>
                  <a:srgbClr val="931A68"/>
                </a:solidFill>
                <a:latin typeface="Courier New"/>
                <a:cs typeface="Courier New"/>
                <a:sym typeface="Wingdings" pitchFamily="2" charset="2"/>
              </a:rPr>
              <a:t>hqlInsert</a:t>
            </a:r>
            <a:r>
              <a:rPr lang="es-ES_tradnl" sz="1200" dirty="0">
                <a:solidFill>
                  <a:srgbClr val="931A68"/>
                </a:solidFill>
                <a:latin typeface="Courier New"/>
                <a:cs typeface="Courier New"/>
                <a:sym typeface="Wingdings" pitchFamily="2" charset="2"/>
              </a:rPr>
              <a:t>);</a:t>
            </a:r>
          </a:p>
          <a:p>
            <a:pPr algn="just"/>
            <a:endParaRPr lang="es-ES_tradnl" sz="1200" dirty="0" smtClean="0">
              <a:solidFill>
                <a:srgbClr val="931A68"/>
              </a:solidFill>
              <a:latin typeface="Courier New"/>
              <a:cs typeface="Courier New"/>
              <a:sym typeface="Wingdings" pitchFamily="2" charset="2"/>
            </a:endParaRPr>
          </a:p>
          <a:p>
            <a:pPr algn="just"/>
            <a:r>
              <a:rPr lang="es-ES_tradnl" sz="1200" b="1" dirty="0" err="1" smtClean="0">
                <a:solidFill>
                  <a:srgbClr val="931A68"/>
                </a:solidFill>
                <a:latin typeface="Courier New"/>
                <a:cs typeface="Courier New"/>
                <a:sym typeface="Wingdings" pitchFamily="2" charset="2"/>
              </a:rPr>
              <a:t>Int</a:t>
            </a:r>
            <a:r>
              <a:rPr lang="es-ES_tradnl" sz="1200" b="1" dirty="0" smtClean="0">
                <a:solidFill>
                  <a:srgbClr val="931A68"/>
                </a:solidFill>
                <a:latin typeface="Courier New"/>
                <a:cs typeface="Courier New"/>
                <a:sym typeface="Wingdings" pitchFamily="2" charset="2"/>
              </a:rPr>
              <a:t> </a:t>
            </a:r>
            <a:r>
              <a:rPr lang="es-ES_tradnl" sz="1200" b="1" dirty="0" err="1">
                <a:solidFill>
                  <a:srgbClr val="931A68"/>
                </a:solidFill>
                <a:latin typeface="Courier New"/>
                <a:cs typeface="Courier New"/>
                <a:sym typeface="Wingdings" pitchFamily="2" charset="2"/>
              </a:rPr>
              <a:t>filascreadas</a:t>
            </a:r>
            <a:r>
              <a:rPr lang="es-ES_tradnl" sz="1200" b="1" dirty="0">
                <a:solidFill>
                  <a:srgbClr val="931A68"/>
                </a:solidFill>
                <a:latin typeface="Courier New"/>
                <a:cs typeface="Courier New"/>
                <a:sym typeface="Wingdings" pitchFamily="2" charset="2"/>
              </a:rPr>
              <a:t> = </a:t>
            </a:r>
            <a:r>
              <a:rPr lang="es-ES_tradnl" sz="1200" b="1" dirty="0" err="1" smtClean="0">
                <a:solidFill>
                  <a:srgbClr val="931A68"/>
                </a:solidFill>
                <a:latin typeface="Courier New"/>
                <a:cs typeface="Courier New"/>
                <a:sym typeface="Wingdings" pitchFamily="2" charset="2"/>
              </a:rPr>
              <a:t>cons.executeUpdate</a:t>
            </a:r>
            <a:r>
              <a:rPr lang="es-ES_tradnl" sz="1200" b="1" dirty="0">
                <a:solidFill>
                  <a:srgbClr val="931A68"/>
                </a:solidFill>
                <a:latin typeface="Courier New"/>
                <a:cs typeface="Courier New"/>
                <a:sym typeface="Wingdings" pitchFamily="2" charset="2"/>
              </a:rPr>
              <a:t>();</a:t>
            </a:r>
          </a:p>
          <a:p>
            <a:pPr algn="just"/>
            <a:endParaRPr lang="es-ES_tradnl" sz="1200" dirty="0" smtClean="0">
              <a:solidFill>
                <a:srgbClr val="931A68"/>
              </a:solidFill>
              <a:latin typeface="Courier New"/>
              <a:cs typeface="Courier New"/>
              <a:sym typeface="Wingdings" pitchFamily="2" charset="2"/>
            </a:endParaRPr>
          </a:p>
          <a:p>
            <a:pPr algn="just"/>
            <a:r>
              <a:rPr lang="es-ES_tradnl" sz="1200" dirty="0" err="1" smtClean="0">
                <a:solidFill>
                  <a:srgbClr val="931A68"/>
                </a:solidFill>
                <a:latin typeface="Courier New"/>
                <a:cs typeface="Courier New"/>
                <a:sym typeface="Wingdings" pitchFamily="2" charset="2"/>
              </a:rPr>
              <a:t>System.out.printf</a:t>
            </a:r>
            <a:r>
              <a:rPr lang="es-ES_tradnl" sz="1200" dirty="0" smtClean="0">
                <a:solidFill>
                  <a:srgbClr val="931A68"/>
                </a:solidFill>
                <a:latin typeface="Courier New"/>
                <a:cs typeface="Courier New"/>
                <a:sym typeface="Wingdings" pitchFamily="2" charset="2"/>
              </a:rPr>
              <a:t> </a:t>
            </a:r>
            <a:r>
              <a:rPr lang="es-ES_tradnl" sz="1200" dirty="0">
                <a:solidFill>
                  <a:srgbClr val="931A68"/>
                </a:solidFill>
                <a:latin typeface="Courier New"/>
                <a:cs typeface="Courier New"/>
                <a:sym typeface="Wingdings" pitchFamily="2" charset="2"/>
              </a:rPr>
              <a:t>(“FILAS INSERTADAS: %d %n”, </a:t>
            </a:r>
            <a:r>
              <a:rPr lang="es-ES_tradnl" sz="1200" dirty="0" err="1">
                <a:solidFill>
                  <a:srgbClr val="931A68"/>
                </a:solidFill>
                <a:latin typeface="Courier New"/>
                <a:cs typeface="Courier New"/>
                <a:sym typeface="Wingdings" pitchFamily="2" charset="2"/>
              </a:rPr>
              <a:t>filascreadas</a:t>
            </a:r>
            <a:r>
              <a:rPr lang="es-ES_tradnl" sz="1200" dirty="0">
                <a:solidFill>
                  <a:srgbClr val="931A68"/>
                </a:solidFill>
                <a:latin typeface="Courier New"/>
                <a:cs typeface="Courier New"/>
                <a:sym typeface="Wingdings" pitchFamily="2" charset="2"/>
              </a:rPr>
              <a:t>);</a:t>
            </a:r>
            <a:endParaRPr lang="es-ES" sz="1200" dirty="0">
              <a:solidFill>
                <a:srgbClr val="931A68"/>
              </a:solidFill>
              <a:latin typeface="Courier New"/>
              <a:cs typeface="Courier New"/>
              <a:sym typeface="Wingdings" pitchFamily="2" charset="2"/>
            </a:endParaRPr>
          </a:p>
        </p:txBody>
      </p:sp>
      <p:sp>
        <p:nvSpPr>
          <p:cNvPr id="8" name="Marcador de contenido 2"/>
          <p:cNvSpPr>
            <a:spLocks noGrp="1"/>
          </p:cNvSpPr>
          <p:nvPr>
            <p:ph idx="1"/>
          </p:nvPr>
        </p:nvSpPr>
        <p:spPr>
          <a:xfrm>
            <a:off x="1097279" y="1833208"/>
            <a:ext cx="10050886" cy="2550901"/>
          </a:xfrm>
        </p:spPr>
        <p:txBody>
          <a:bodyPr>
            <a:normAutofit fontScale="92500" lnSpcReduction="10000"/>
          </a:bodyPr>
          <a:lstStyle/>
          <a:p>
            <a:pPr algn="just">
              <a:buFont typeface="Wingdings" panose="05000000000000000000" pitchFamily="2" charset="2"/>
              <a:buChar char="§"/>
            </a:pPr>
            <a:r>
              <a:rPr lang="es-ES_tradnl" spc="-5" dirty="0" smtClean="0">
                <a:latin typeface="Calibri (Cuerpo)"/>
                <a:cs typeface="Arial"/>
              </a:rPr>
              <a:t>La sentencia </a:t>
            </a:r>
            <a:r>
              <a:rPr lang="es-ES_tradnl" spc="-5" dirty="0" err="1" smtClean="0">
                <a:latin typeface="Calibri (Cuerpo)"/>
                <a:cs typeface="Arial"/>
              </a:rPr>
              <a:t>insert</a:t>
            </a:r>
            <a:r>
              <a:rPr lang="es-ES_tradnl" spc="-5" dirty="0" smtClean="0">
                <a:latin typeface="Calibri (Cuerpo)"/>
                <a:cs typeface="Arial"/>
              </a:rPr>
              <a:t> debe incluir una sentencia </a:t>
            </a:r>
            <a:r>
              <a:rPr lang="es-ES_tradnl" spc="-5" dirty="0" err="1" smtClean="0">
                <a:latin typeface="Calibri (Cuerpo)"/>
                <a:cs typeface="Arial"/>
              </a:rPr>
              <a:t>select</a:t>
            </a:r>
            <a:r>
              <a:rPr lang="es-ES_tradnl" spc="-5" dirty="0" smtClean="0">
                <a:latin typeface="Calibri (Cuerpo)"/>
                <a:cs typeface="Arial"/>
              </a:rPr>
              <a:t> (no se acepta la forma VALUES) </a:t>
            </a:r>
          </a:p>
          <a:p>
            <a:pPr algn="just">
              <a:buFont typeface="Wingdings" panose="05000000000000000000" pitchFamily="2" charset="2"/>
              <a:buChar char="§"/>
            </a:pPr>
            <a:r>
              <a:rPr lang="es-ES_tradnl" spc="-5" dirty="0" smtClean="0">
                <a:latin typeface="Calibri (Cuerpo)"/>
                <a:cs typeface="Arial"/>
              </a:rPr>
              <a:t>Por lo tanto deberíamos crear una nueva tabla para insertar los registros que queremos insertar.</a:t>
            </a:r>
          </a:p>
          <a:p>
            <a:pPr algn="just">
              <a:buFont typeface="Wingdings" panose="05000000000000000000" pitchFamily="2" charset="2"/>
              <a:buChar char="§"/>
            </a:pPr>
            <a:r>
              <a:rPr lang="es-ES_tradnl" spc="-5" dirty="0" smtClean="0">
                <a:latin typeface="Calibri (Cuerpo)"/>
                <a:cs typeface="Arial"/>
              </a:rPr>
              <a:t>En el caso del ejemplo sería la tabla “Nuevos”</a:t>
            </a:r>
          </a:p>
          <a:p>
            <a:pPr algn="just">
              <a:buFont typeface="Wingdings" panose="05000000000000000000" pitchFamily="2" charset="2"/>
              <a:buChar char="§"/>
            </a:pPr>
            <a:r>
              <a:rPr lang="es-ES_tradnl" spc="-5" dirty="0" smtClean="0">
                <a:latin typeface="Calibri (Cuerpo)"/>
                <a:cs typeface="Arial"/>
              </a:rPr>
              <a:t>No es una metodología muy útil</a:t>
            </a:r>
          </a:p>
          <a:p>
            <a:pPr algn="just">
              <a:buFont typeface="Wingdings" panose="05000000000000000000" pitchFamily="2" charset="2"/>
              <a:buChar char="§"/>
            </a:pPr>
            <a:endParaRPr lang="es-ES_tradnl" spc="-5" dirty="0" smtClean="0">
              <a:latin typeface="Calibri (Cuerpo)"/>
              <a:cs typeface="Arial"/>
            </a:endParaRPr>
          </a:p>
          <a:p>
            <a:pPr marL="1517120" lvl="8" indent="0" algn="just">
              <a:spcBef>
                <a:spcPts val="0"/>
              </a:spcBef>
              <a:spcAft>
                <a:spcPts val="200"/>
              </a:spcAft>
              <a:buNone/>
            </a:pPr>
            <a:r>
              <a:rPr lang="es-ES_tradnl" sz="1100" dirty="0" smtClean="0">
                <a:solidFill>
                  <a:srgbClr val="931A68"/>
                </a:solidFill>
                <a:latin typeface="Courier New"/>
                <a:cs typeface="Courier New"/>
                <a:sym typeface="Wingdings" pitchFamily="2" charset="2"/>
              </a:rPr>
              <a:t>	</a:t>
            </a:r>
          </a:p>
          <a:p>
            <a:pPr marL="1517120" lvl="8" indent="0" algn="just">
              <a:spcBef>
                <a:spcPts val="0"/>
              </a:spcBef>
              <a:spcAft>
                <a:spcPts val="200"/>
              </a:spcAft>
              <a:buNone/>
            </a:pPr>
            <a:r>
              <a:rPr lang="es-ES_tradnl" sz="1100" b="1" dirty="0">
                <a:solidFill>
                  <a:srgbClr val="931A68"/>
                </a:solidFill>
                <a:latin typeface="Courier New"/>
                <a:cs typeface="Courier New"/>
                <a:sym typeface="Wingdings" pitchFamily="2" charset="2"/>
              </a:rPr>
              <a:t>	</a:t>
            </a:r>
            <a:endParaRPr lang="es-ES_tradnl" sz="1100" dirty="0">
              <a:solidFill>
                <a:srgbClr val="931A68"/>
              </a:solidFill>
              <a:latin typeface="Courier New"/>
              <a:cs typeface="Courier New"/>
              <a:sym typeface="Wingdings" pitchFamily="2" charset="2"/>
            </a:endParaRPr>
          </a:p>
          <a:p>
            <a:pPr marL="566928" lvl="3" indent="0" algn="just">
              <a:buNone/>
            </a:pPr>
            <a:endParaRPr lang="es-ES_tradnl" spc="-5" dirty="0">
              <a:latin typeface="Calibri (Cuerpo)"/>
              <a:cs typeface="Arial"/>
              <a:sym typeface="Wingdings" pitchFamily="2" charset="2"/>
            </a:endParaRPr>
          </a:p>
          <a:p>
            <a:pPr lvl="3" algn="just">
              <a:buFont typeface="Wingdings" panose="05000000000000000000" pitchFamily="2" charset="2"/>
              <a:buChar char="§"/>
            </a:pPr>
            <a:endParaRPr lang="es-ES_tradnl" spc="-5" dirty="0">
              <a:latin typeface="Calibri (Cuerpo)"/>
              <a:cs typeface="Arial"/>
              <a:sym typeface="Wingdings" pitchFamily="2" charset="2"/>
            </a:endParaRPr>
          </a:p>
          <a:p>
            <a:pPr marL="1471400" lvl="8" indent="0">
              <a:buNone/>
            </a:pPr>
            <a:endParaRPr lang="es-ES_tradnl" sz="1200" dirty="0">
              <a:solidFill>
                <a:srgbClr val="931A68"/>
              </a:solidFill>
              <a:latin typeface="Courier New"/>
              <a:cs typeface="Courier New"/>
              <a:sym typeface="Wingdings" pitchFamily="2" charset="2"/>
            </a:endParaRPr>
          </a:p>
          <a:p>
            <a:endParaRPr lang="es-ES" dirty="0"/>
          </a:p>
        </p:txBody>
      </p:sp>
      <p:sp>
        <p:nvSpPr>
          <p:cNvPr id="11" name="Título 1"/>
          <p:cNvSpPr>
            <a:spLocks noGrp="1"/>
          </p:cNvSpPr>
          <p:nvPr>
            <p:ph type="title"/>
          </p:nvPr>
        </p:nvSpPr>
        <p:spPr>
          <a:xfrm>
            <a:off x="212943" y="286603"/>
            <a:ext cx="11887198" cy="1450757"/>
          </a:xfrm>
        </p:spPr>
        <p:txBody>
          <a:bodyPr>
            <a:normAutofit/>
          </a:bodyPr>
          <a:lstStyle/>
          <a:p>
            <a:pPr algn="ctr"/>
            <a:r>
              <a:rPr lang="es-ES_tradnl" dirty="0" smtClean="0"/>
              <a:t>Consultas</a:t>
            </a:r>
            <a:br>
              <a:rPr lang="es-ES_tradnl" dirty="0" smtClean="0"/>
            </a:br>
            <a:r>
              <a:rPr lang="es-ES_tradnl" sz="4000" dirty="0" smtClean="0"/>
              <a:t>- Insertar, modificar y eliminar objetos mediante consultas -</a:t>
            </a:r>
            <a:endParaRPr lang="es-ES" sz="4000" dirty="0"/>
          </a:p>
        </p:txBody>
      </p:sp>
    </p:spTree>
    <p:extLst>
      <p:ext uri="{BB962C8B-B14F-4D97-AF65-F5344CB8AC3E}">
        <p14:creationId xmlns:p14="http://schemas.microsoft.com/office/powerpoint/2010/main" val="1802786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676405" y="286603"/>
            <a:ext cx="10772383" cy="1450757"/>
          </a:xfrm>
        </p:spPr>
        <p:txBody>
          <a:bodyPr>
            <a:normAutofit/>
          </a:bodyPr>
          <a:lstStyle/>
          <a:p>
            <a:pPr algn="ctr"/>
            <a:r>
              <a:rPr lang="es-ES_tradnl" dirty="0" smtClean="0"/>
              <a:t>Resumen</a:t>
            </a:r>
            <a:endParaRPr lang="es-ES" dirty="0"/>
          </a:p>
        </p:txBody>
      </p:sp>
      <p:sp>
        <p:nvSpPr>
          <p:cNvPr id="8" name="Marcador de contenido 2"/>
          <p:cNvSpPr>
            <a:spLocks noGrp="1"/>
          </p:cNvSpPr>
          <p:nvPr>
            <p:ph idx="1"/>
          </p:nvPr>
        </p:nvSpPr>
        <p:spPr>
          <a:xfrm>
            <a:off x="1097278" y="1758052"/>
            <a:ext cx="10113517" cy="4655274"/>
          </a:xfrm>
        </p:spPr>
        <p:txBody>
          <a:bodyPr>
            <a:normAutofit fontScale="62500" lnSpcReduction="20000"/>
          </a:bodyPr>
          <a:lstStyle/>
          <a:p>
            <a:pPr algn="just">
              <a:lnSpc>
                <a:spcPct val="120000"/>
              </a:lnSpc>
              <a:spcBef>
                <a:spcPts val="900"/>
              </a:spcBef>
              <a:buFont typeface="Wingdings" panose="05000000000000000000" pitchFamily="2" charset="2"/>
              <a:buChar char="§"/>
            </a:pPr>
            <a:r>
              <a:rPr lang="es-ES_tradnl" sz="2700" b="1" spc="-5" dirty="0" smtClean="0">
                <a:latin typeface="Calibri (Cuerpo)"/>
                <a:cs typeface="Arial"/>
              </a:rPr>
              <a:t>HibernateUtil: </a:t>
            </a:r>
            <a:r>
              <a:rPr lang="es-ES_tradnl" sz="2700" spc="-5" dirty="0" smtClean="0">
                <a:latin typeface="Calibri (Cuerpo)"/>
                <a:cs typeface="Arial"/>
              </a:rPr>
              <a:t>Es la clase que nos permite obtener una </a:t>
            </a:r>
            <a:r>
              <a:rPr lang="es-ES_tradnl" sz="2700" b="1" spc="-5" dirty="0" smtClean="0">
                <a:latin typeface="Calibri (Cuerpo)"/>
                <a:cs typeface="Arial"/>
              </a:rPr>
              <a:t>instancia de la clase SessionFactory</a:t>
            </a:r>
            <a:r>
              <a:rPr lang="es-ES_tradnl" sz="2700" spc="-5" dirty="0" smtClean="0">
                <a:latin typeface="Calibri (Cuerpo)"/>
                <a:cs typeface="Arial"/>
              </a:rPr>
              <a:t> a partir del fichero de </a:t>
            </a:r>
            <a:r>
              <a:rPr lang="es-ES_tradnl" sz="2700" b="1" spc="-5" dirty="0" smtClean="0">
                <a:latin typeface="Calibri (Cuerpo)"/>
                <a:cs typeface="Arial"/>
              </a:rPr>
              <a:t>configuración</a:t>
            </a:r>
            <a:r>
              <a:rPr lang="es-ES_tradnl" sz="2700" spc="-5" dirty="0" smtClean="0">
                <a:latin typeface="Calibri (Cuerpo)"/>
                <a:cs typeface="Arial"/>
              </a:rPr>
              <a:t> </a:t>
            </a:r>
            <a:r>
              <a:rPr lang="es-ES_tradnl" sz="2700" spc="-5" dirty="0" err="1" smtClean="0">
                <a:latin typeface="Calibri (Cuerpo)"/>
                <a:cs typeface="Arial"/>
              </a:rPr>
              <a:t>xml</a:t>
            </a:r>
            <a:r>
              <a:rPr lang="es-ES_tradnl" sz="2700" spc="-5" dirty="0" smtClean="0">
                <a:latin typeface="Calibri (Cuerpo)"/>
                <a:cs typeface="Arial"/>
              </a:rPr>
              <a:t> de Hibernate creado durante la fase de configuración de la herramienta.</a:t>
            </a:r>
          </a:p>
          <a:p>
            <a:pPr algn="just">
              <a:lnSpc>
                <a:spcPct val="120000"/>
              </a:lnSpc>
              <a:spcBef>
                <a:spcPts val="900"/>
              </a:spcBef>
              <a:buFont typeface="Wingdings" panose="05000000000000000000" pitchFamily="2" charset="2"/>
              <a:buChar char="§"/>
            </a:pPr>
            <a:r>
              <a:rPr lang="es-ES_tradnl" sz="2700" b="1" spc="-5" dirty="0" smtClean="0">
                <a:latin typeface="Calibri (Cuerpo)"/>
                <a:cs typeface="Arial"/>
              </a:rPr>
              <a:t>SessionFactory:</a:t>
            </a:r>
            <a:r>
              <a:rPr lang="es-ES_tradnl" sz="2700" spc="-5" dirty="0" smtClean="0">
                <a:latin typeface="Calibri (Cuerpo)"/>
                <a:cs typeface="Arial"/>
              </a:rPr>
              <a:t> </a:t>
            </a:r>
            <a:r>
              <a:rPr lang="es-ES_tradnl" sz="2700" b="1" spc="-5" dirty="0" smtClean="0">
                <a:latin typeface="Calibri (Cuerpo)"/>
                <a:cs typeface="Arial"/>
              </a:rPr>
              <a:t>Una conexión por BBDD </a:t>
            </a:r>
            <a:r>
              <a:rPr lang="es-ES_tradnl" sz="2700" spc="-5" dirty="0" smtClean="0">
                <a:latin typeface="Calibri (Cuerpo)"/>
                <a:cs typeface="Arial"/>
              </a:rPr>
              <a:t>(en nuestro caso por programa). A través de </a:t>
            </a:r>
            <a:r>
              <a:rPr lang="es-ES_tradnl" sz="2700" b="1" spc="-5" dirty="0" smtClean="0">
                <a:latin typeface="Calibri (Cuerpo)"/>
                <a:cs typeface="Arial"/>
              </a:rPr>
              <a:t>HibernateUtil</a:t>
            </a:r>
            <a:r>
              <a:rPr lang="es-ES_tradnl" sz="2700" spc="-5" dirty="0" smtClean="0">
                <a:latin typeface="Calibri (Cuerpo)"/>
                <a:cs typeface="Arial"/>
              </a:rPr>
              <a:t>.</a:t>
            </a:r>
          </a:p>
          <a:p>
            <a:pPr algn="just">
              <a:lnSpc>
                <a:spcPct val="120000"/>
              </a:lnSpc>
              <a:spcBef>
                <a:spcPts val="900"/>
              </a:spcBef>
              <a:buFont typeface="Wingdings" panose="05000000000000000000" pitchFamily="2" charset="2"/>
              <a:buChar char="§"/>
            </a:pPr>
            <a:r>
              <a:rPr lang="es-ES_tradnl" sz="2700" b="1" spc="-5" dirty="0" err="1" smtClean="0">
                <a:latin typeface="Calibri (Cuerpo)"/>
                <a:cs typeface="Arial"/>
              </a:rPr>
              <a:t>Session</a:t>
            </a:r>
            <a:r>
              <a:rPr lang="es-ES_tradnl" sz="2700" spc="-5" dirty="0" smtClean="0">
                <a:latin typeface="Calibri (Cuerpo)"/>
                <a:cs typeface="Arial"/>
              </a:rPr>
              <a:t>: Se crea un objeto por </a:t>
            </a:r>
            <a:r>
              <a:rPr lang="es-ES_tradnl" sz="2700" b="1" spc="-5" dirty="0" smtClean="0">
                <a:latin typeface="Calibri (Cuerpo)"/>
                <a:cs typeface="Arial"/>
              </a:rPr>
              <a:t>cada operación </a:t>
            </a:r>
            <a:r>
              <a:rPr lang="es-ES_tradnl" sz="2700" spc="-5" dirty="0" smtClean="0">
                <a:latin typeface="Calibri (Cuerpo)"/>
                <a:cs typeface="Arial"/>
              </a:rPr>
              <a:t>con la BBDD. Se crea a partir del SessionFactory.</a:t>
            </a:r>
          </a:p>
          <a:p>
            <a:pPr algn="just">
              <a:lnSpc>
                <a:spcPct val="120000"/>
              </a:lnSpc>
              <a:spcBef>
                <a:spcPts val="900"/>
              </a:spcBef>
              <a:buFont typeface="Wingdings" panose="05000000000000000000" pitchFamily="2" charset="2"/>
              <a:buChar char="§"/>
            </a:pPr>
            <a:r>
              <a:rPr lang="es-ES_tradnl" sz="2700" b="1" spc="-5" dirty="0" err="1" smtClean="0">
                <a:latin typeface="Calibri (Cuerpo)"/>
                <a:cs typeface="Arial"/>
              </a:rPr>
              <a:t>Transaction</a:t>
            </a:r>
            <a:r>
              <a:rPr lang="es-ES_tradnl" sz="2700" spc="-5" dirty="0" smtClean="0">
                <a:latin typeface="Calibri (Cuerpo)"/>
                <a:cs typeface="Arial"/>
              </a:rPr>
              <a:t>: Se crea un objeto cuando la operación con la BBDD conlleve una alteración de los datos de la misma (</a:t>
            </a:r>
            <a:r>
              <a:rPr lang="es-ES_tradnl" sz="2700" b="1" spc="-5" dirty="0" smtClean="0">
                <a:latin typeface="Calibri (Cuerpo)"/>
                <a:cs typeface="Arial"/>
              </a:rPr>
              <a:t>insertado, modificación o eliminación </a:t>
            </a:r>
            <a:r>
              <a:rPr lang="es-ES_tradnl" sz="2700" spc="-5" dirty="0" smtClean="0">
                <a:latin typeface="Calibri (Cuerpo)"/>
                <a:cs typeface="Arial"/>
              </a:rPr>
              <a:t>de datos). Se crea a partir del </a:t>
            </a:r>
            <a:r>
              <a:rPr lang="es-ES_tradnl" sz="2700" b="1" spc="-5" dirty="0" smtClean="0">
                <a:latin typeface="Calibri (Cuerpo)"/>
                <a:cs typeface="Arial"/>
              </a:rPr>
              <a:t>objeto </a:t>
            </a:r>
            <a:r>
              <a:rPr lang="es-ES_tradnl" sz="2700" b="1" spc="-5" dirty="0" err="1" smtClean="0">
                <a:latin typeface="Calibri (Cuerpo)"/>
                <a:cs typeface="Arial"/>
              </a:rPr>
              <a:t>Session</a:t>
            </a:r>
            <a:r>
              <a:rPr lang="es-ES_tradnl" sz="2700" spc="-5" dirty="0" smtClean="0">
                <a:latin typeface="Calibri (Cuerpo)"/>
                <a:cs typeface="Arial"/>
              </a:rPr>
              <a:t>.</a:t>
            </a:r>
          </a:p>
          <a:p>
            <a:pPr algn="just">
              <a:lnSpc>
                <a:spcPct val="120000"/>
              </a:lnSpc>
              <a:spcBef>
                <a:spcPts val="900"/>
              </a:spcBef>
              <a:buFont typeface="Wingdings" panose="05000000000000000000" pitchFamily="2" charset="2"/>
              <a:buChar char="§"/>
            </a:pPr>
            <a:r>
              <a:rPr lang="es-ES_tradnl" sz="2700" spc="-5" dirty="0" smtClean="0">
                <a:latin typeface="Calibri (Cuerpo)"/>
                <a:cs typeface="Arial"/>
              </a:rPr>
              <a:t>Para realizar inserciones, modificaciones o borrado de datos utilizaremos los métodos de la clase </a:t>
            </a:r>
            <a:r>
              <a:rPr lang="es-ES_tradnl" sz="2700" b="1" spc="-5" dirty="0" err="1" smtClean="0">
                <a:latin typeface="Calibri (Cuerpo)"/>
                <a:cs typeface="Arial"/>
              </a:rPr>
              <a:t>Session</a:t>
            </a:r>
            <a:r>
              <a:rPr lang="es-ES_tradnl" sz="2700" spc="-5" dirty="0" smtClean="0">
                <a:latin typeface="Calibri (Cuerpo)"/>
                <a:cs typeface="Arial"/>
              </a:rPr>
              <a:t> (</a:t>
            </a:r>
            <a:r>
              <a:rPr lang="es-ES_tradnl" sz="2700" b="1" spc="-5" dirty="0" err="1" smtClean="0">
                <a:latin typeface="Calibri (Cuerpo)"/>
                <a:cs typeface="Arial"/>
              </a:rPr>
              <a:t>save</a:t>
            </a:r>
            <a:r>
              <a:rPr lang="es-ES_tradnl" sz="2700" b="1" spc="-5" dirty="0" smtClean="0">
                <a:latin typeface="Calibri (Cuerpo)"/>
                <a:cs typeface="Arial"/>
              </a:rPr>
              <a:t>(), delete(), update() </a:t>
            </a:r>
            <a:r>
              <a:rPr lang="es-ES_tradnl" sz="2700" spc="-5" dirty="0" smtClean="0">
                <a:latin typeface="Calibri (Cuerpo)"/>
                <a:cs typeface="Arial"/>
              </a:rPr>
              <a:t>o los métodos de la clase </a:t>
            </a:r>
            <a:r>
              <a:rPr lang="es-ES_tradnl" sz="2700" b="1" spc="-5" dirty="0" err="1" smtClean="0">
                <a:latin typeface="Calibri (Cuerpo)"/>
                <a:cs typeface="Arial"/>
              </a:rPr>
              <a:t>Query</a:t>
            </a:r>
            <a:r>
              <a:rPr lang="es-ES_tradnl" sz="2700" spc="-5" dirty="0">
                <a:latin typeface="Calibri (Cuerpo)"/>
                <a:cs typeface="Arial"/>
              </a:rPr>
              <a:t> </a:t>
            </a:r>
            <a:r>
              <a:rPr lang="es-ES_tradnl" sz="2700" spc="-5" dirty="0" smtClean="0">
                <a:latin typeface="Calibri (Cuerpo)"/>
                <a:cs typeface="Arial"/>
              </a:rPr>
              <a:t>(el </a:t>
            </a:r>
            <a:r>
              <a:rPr lang="es-ES_tradnl" sz="2700" spc="-5" dirty="0" err="1" smtClean="0">
                <a:latin typeface="Calibri (Cuerpo)"/>
                <a:cs typeface="Arial"/>
              </a:rPr>
              <a:t>insert</a:t>
            </a:r>
            <a:r>
              <a:rPr lang="es-ES_tradnl" sz="2700" spc="-5" dirty="0" smtClean="0">
                <a:latin typeface="Calibri (Cuerpo)"/>
                <a:cs typeface="Arial"/>
              </a:rPr>
              <a:t> es demasiado complejo).</a:t>
            </a:r>
          </a:p>
          <a:p>
            <a:pPr algn="just">
              <a:lnSpc>
                <a:spcPct val="120000"/>
              </a:lnSpc>
              <a:spcBef>
                <a:spcPts val="900"/>
              </a:spcBef>
              <a:buFont typeface="Wingdings" panose="05000000000000000000" pitchFamily="2" charset="2"/>
              <a:buChar char="§"/>
            </a:pPr>
            <a:r>
              <a:rPr lang="es-ES_tradnl" sz="2700" spc="-5" dirty="0" smtClean="0">
                <a:latin typeface="Calibri (Cuerpo)"/>
                <a:cs typeface="Arial"/>
              </a:rPr>
              <a:t>Para </a:t>
            </a:r>
            <a:r>
              <a:rPr lang="es-ES_tradnl" sz="2700" b="1" spc="-5" dirty="0" smtClean="0">
                <a:latin typeface="Calibri (Cuerpo)"/>
                <a:cs typeface="Arial"/>
              </a:rPr>
              <a:t>recuperar datos </a:t>
            </a:r>
            <a:r>
              <a:rPr lang="es-ES_tradnl" sz="2700" spc="-5" dirty="0" smtClean="0">
                <a:latin typeface="Calibri (Cuerpo)"/>
                <a:cs typeface="Arial"/>
              </a:rPr>
              <a:t>de la BBDD utilizaremos los métodos </a:t>
            </a:r>
            <a:r>
              <a:rPr lang="es-ES_tradnl" sz="2700" b="1" spc="-5" dirty="0" smtClean="0">
                <a:latin typeface="Calibri (Cuerpo)"/>
                <a:cs typeface="Arial"/>
              </a:rPr>
              <a:t>get() o load() </a:t>
            </a:r>
            <a:r>
              <a:rPr lang="es-ES_tradnl" sz="2700" spc="-5" dirty="0" smtClean="0">
                <a:latin typeface="Calibri (Cuerpo)"/>
                <a:cs typeface="Arial"/>
              </a:rPr>
              <a:t>de la clase </a:t>
            </a:r>
            <a:r>
              <a:rPr lang="es-ES_tradnl" sz="2700" b="1" spc="-5" dirty="0" err="1" smtClean="0">
                <a:latin typeface="Calibri (Cuerpo)"/>
                <a:cs typeface="Arial"/>
              </a:rPr>
              <a:t>Session</a:t>
            </a:r>
            <a:r>
              <a:rPr lang="es-ES_tradnl" sz="2700" spc="-5" dirty="0" smtClean="0">
                <a:latin typeface="Calibri (Cuerpo)"/>
                <a:cs typeface="Arial"/>
              </a:rPr>
              <a:t>  (siempre y cuando queramos recuperar los datos a partir de Id del objeto) o la clase </a:t>
            </a:r>
            <a:r>
              <a:rPr lang="es-ES_tradnl" sz="2700" b="1" spc="-5" dirty="0" err="1">
                <a:latin typeface="Calibri (Cuerpo)"/>
                <a:cs typeface="Arial"/>
              </a:rPr>
              <a:t>List</a:t>
            </a:r>
            <a:r>
              <a:rPr lang="es-ES_tradnl" sz="2700" b="1" spc="-5" dirty="0">
                <a:latin typeface="Calibri (Cuerpo)"/>
                <a:cs typeface="Arial"/>
              </a:rPr>
              <a:t> o </a:t>
            </a:r>
            <a:r>
              <a:rPr lang="es-ES_tradnl" sz="2700" b="1" spc="-5" dirty="0" err="1">
                <a:latin typeface="Calibri (Cuerpo)"/>
                <a:cs typeface="Arial"/>
              </a:rPr>
              <a:t>Iterator</a:t>
            </a:r>
            <a:r>
              <a:rPr lang="es-ES_tradnl" sz="2700" b="1" spc="-5" dirty="0" smtClean="0">
                <a:latin typeface="Calibri (Cuerpo)"/>
                <a:cs typeface="Arial"/>
              </a:rPr>
              <a:t> </a:t>
            </a:r>
            <a:r>
              <a:rPr lang="es-ES_tradnl" sz="2700" spc="-5" dirty="0" smtClean="0">
                <a:latin typeface="Calibri (Cuerpo)"/>
                <a:cs typeface="Arial"/>
              </a:rPr>
              <a:t>para recuperar los datos a partir de una consulta realizada con la clase </a:t>
            </a:r>
            <a:r>
              <a:rPr lang="es-ES_tradnl" sz="2700" b="1" spc="-5" dirty="0" err="1" smtClean="0">
                <a:latin typeface="Calibri (Cuerpo)"/>
                <a:cs typeface="Arial"/>
              </a:rPr>
              <a:t>Query</a:t>
            </a:r>
            <a:r>
              <a:rPr lang="es-ES_tradnl" sz="2700" spc="-5" dirty="0" smtClean="0">
                <a:latin typeface="Calibri (Cuerpo)"/>
                <a:cs typeface="Arial"/>
              </a:rPr>
              <a:t> (para recuperar los datos a partir de cualquiera de los otros atributos).</a:t>
            </a:r>
            <a:endParaRPr lang="es-ES_tradnl" sz="1200" dirty="0">
              <a:solidFill>
                <a:srgbClr val="931A68"/>
              </a:solidFill>
              <a:latin typeface="Courier New"/>
              <a:cs typeface="Courier New"/>
              <a:sym typeface="Wingdings" pitchFamily="2" charset="2"/>
            </a:endParaRPr>
          </a:p>
          <a:p>
            <a:endParaRPr lang="es-ES" dirty="0"/>
          </a:p>
        </p:txBody>
      </p:sp>
    </p:spTree>
    <p:extLst>
      <p:ext uri="{BB962C8B-B14F-4D97-AF65-F5344CB8AC3E}">
        <p14:creationId xmlns:p14="http://schemas.microsoft.com/office/powerpoint/2010/main" val="135636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1845733"/>
            <a:ext cx="10058400" cy="4306873"/>
          </a:xfrm>
        </p:spPr>
        <p:txBody>
          <a:bodyPr>
            <a:normAutofit fontScale="70000" lnSpcReduction="20000"/>
          </a:bodyPr>
          <a:lstStyle/>
          <a:p>
            <a:pPr marL="342900" indent="-342900">
              <a:buFont typeface="Arial" panose="020B0604020202020204" pitchFamily="34" charset="0"/>
              <a:buChar char="•"/>
            </a:pPr>
            <a:r>
              <a:rPr lang="es-ES_tradnl" sz="2900" dirty="0"/>
              <a:t>Sesiones y objetos Hibernate</a:t>
            </a:r>
          </a:p>
          <a:p>
            <a:pPr marL="914400" lvl="1" indent="-457200">
              <a:buFont typeface="Wingdings" panose="05000000000000000000" pitchFamily="2" charset="2"/>
              <a:buChar char="q"/>
            </a:pPr>
            <a:r>
              <a:rPr lang="es-ES_tradnl" sz="2600" dirty="0"/>
              <a:t>Transacciones</a:t>
            </a:r>
          </a:p>
          <a:p>
            <a:pPr marL="914400" lvl="1" indent="-457200">
              <a:buFont typeface="Wingdings" panose="05000000000000000000" pitchFamily="2" charset="2"/>
              <a:buChar char="q"/>
            </a:pPr>
            <a:r>
              <a:rPr lang="es-ES_tradnl" sz="2600" dirty="0"/>
              <a:t>Estados de un objeto Hibernate</a:t>
            </a:r>
          </a:p>
          <a:p>
            <a:pPr marL="914400" lvl="1" indent="-457200">
              <a:buFont typeface="Wingdings" panose="05000000000000000000" pitchFamily="2" charset="2"/>
              <a:buChar char="q"/>
            </a:pPr>
            <a:r>
              <a:rPr lang="es-ES_tradnl" sz="2600" dirty="0"/>
              <a:t>Carga de objetos</a:t>
            </a:r>
          </a:p>
          <a:p>
            <a:pPr marL="914400" lvl="1" indent="-457200">
              <a:buFont typeface="Wingdings" panose="05000000000000000000" pitchFamily="2" charset="2"/>
              <a:buChar char="q"/>
            </a:pPr>
            <a:r>
              <a:rPr lang="es-ES_tradnl" sz="2600" dirty="0"/>
              <a:t>Operaciones con el Objeto </a:t>
            </a:r>
            <a:r>
              <a:rPr lang="es-ES_tradnl" sz="2600" dirty="0" err="1"/>
              <a:t>Session</a:t>
            </a:r>
            <a:endParaRPr lang="es-ES_tradnl" sz="2600" dirty="0"/>
          </a:p>
          <a:p>
            <a:pPr marL="1257300" lvl="2" indent="-342900">
              <a:buFont typeface="Wingdings" panose="05000000000000000000" pitchFamily="2" charset="2"/>
              <a:buChar char="Ø"/>
            </a:pPr>
            <a:r>
              <a:rPr lang="es-ES_tradnl" sz="2300" dirty="0"/>
              <a:t>Carga de Objetos –Método Load-</a:t>
            </a:r>
          </a:p>
          <a:p>
            <a:pPr marL="1257300" lvl="2" indent="-342900">
              <a:buFont typeface="Wingdings" panose="05000000000000000000" pitchFamily="2" charset="2"/>
              <a:buChar char="Ø"/>
            </a:pPr>
            <a:r>
              <a:rPr lang="es-ES_tradnl" sz="2300" dirty="0"/>
              <a:t>Carga de Objetos –Método Get</a:t>
            </a:r>
          </a:p>
          <a:p>
            <a:pPr marL="1257300" lvl="2" indent="-342900">
              <a:buFont typeface="Wingdings" panose="05000000000000000000" pitchFamily="2" charset="2"/>
              <a:buChar char="Ø"/>
            </a:pPr>
            <a:r>
              <a:rPr lang="es-ES_tradnl" sz="2300" dirty="0"/>
              <a:t>Almacenamiento, </a:t>
            </a:r>
            <a:r>
              <a:rPr lang="es-ES_tradnl" sz="2300" dirty="0" err="1"/>
              <a:t>odificación</a:t>
            </a:r>
            <a:r>
              <a:rPr lang="es-ES_tradnl" sz="2300" dirty="0"/>
              <a:t> y borrado de objetos</a:t>
            </a:r>
          </a:p>
          <a:p>
            <a:pPr marL="914400" lvl="1" indent="-457200">
              <a:buFont typeface="Wingdings" panose="05000000000000000000" pitchFamily="2" charset="2"/>
              <a:buChar char="q"/>
            </a:pPr>
            <a:r>
              <a:rPr lang="es-ES_tradnl" sz="2600" dirty="0"/>
              <a:t>Consultas</a:t>
            </a:r>
            <a:endParaRPr lang="es-ES_tradnl" sz="2900" dirty="0"/>
          </a:p>
          <a:p>
            <a:pPr marL="1257300" lvl="2" indent="-342900">
              <a:buFont typeface="Wingdings" panose="05000000000000000000" pitchFamily="2" charset="2"/>
              <a:buChar char="Ø"/>
            </a:pPr>
            <a:r>
              <a:rPr lang="es-ES_tradnl" sz="2100" dirty="0"/>
              <a:t>Parámetros en las consultas</a:t>
            </a:r>
          </a:p>
          <a:p>
            <a:pPr marL="1257300" lvl="2" indent="-342900">
              <a:buFont typeface="Wingdings" panose="05000000000000000000" pitchFamily="2" charset="2"/>
              <a:buChar char="Ø"/>
            </a:pPr>
            <a:r>
              <a:rPr lang="es-ES_tradnl" sz="2100" dirty="0"/>
              <a:t>Consultas sobre clases no asociadas</a:t>
            </a:r>
          </a:p>
          <a:p>
            <a:pPr marL="1257300" lvl="2" indent="-342900">
              <a:buFont typeface="Wingdings" panose="05000000000000000000" pitchFamily="2" charset="2"/>
              <a:buChar char="Ø"/>
            </a:pPr>
            <a:r>
              <a:rPr lang="es-ES_tradnl" sz="2100" dirty="0"/>
              <a:t>Funciones de grupo en las consultas</a:t>
            </a:r>
          </a:p>
          <a:p>
            <a:pPr marL="1257300" lvl="2" indent="-342900">
              <a:buFont typeface="Wingdings" panose="05000000000000000000" pitchFamily="2" charset="2"/>
              <a:buChar char="Ø"/>
            </a:pPr>
            <a:r>
              <a:rPr lang="es-ES_tradnl" sz="2100" dirty="0"/>
              <a:t>Objetos devueltos por las consultas</a:t>
            </a:r>
          </a:p>
          <a:p>
            <a:pPr marL="914400" lvl="1" indent="-457200">
              <a:buFont typeface="Wingdings" panose="05000000000000000000" pitchFamily="2" charset="2"/>
              <a:buChar char="q"/>
            </a:pPr>
            <a:r>
              <a:rPr lang="es-ES_tradnl" sz="2600" dirty="0" err="1"/>
              <a:t>Insert</a:t>
            </a:r>
            <a:r>
              <a:rPr lang="es-ES_tradnl" sz="2600" dirty="0"/>
              <a:t>, Update, Delete</a:t>
            </a:r>
          </a:p>
          <a:p>
            <a:pPr marL="914400" lvl="1" indent="-457200">
              <a:buFont typeface="Wingdings" panose="05000000000000000000" pitchFamily="2" charset="2"/>
              <a:buChar char="q"/>
            </a:pPr>
            <a:r>
              <a:rPr lang="es-ES_tradnl" sz="2600" dirty="0"/>
              <a:t>Resumen del lenguaje HQL</a:t>
            </a:r>
          </a:p>
          <a:p>
            <a:pPr marL="1371600" lvl="2" indent="-457200">
              <a:buFont typeface="Wingdings" panose="05000000000000000000" pitchFamily="2" charset="2"/>
              <a:buChar char="Ø"/>
            </a:pPr>
            <a:r>
              <a:rPr lang="es-ES_tradnl" sz="2100" dirty="0"/>
              <a:t>Asociaciones y uniones (</a:t>
            </a:r>
            <a:r>
              <a:rPr lang="es-ES_tradnl" sz="2100" dirty="0" err="1"/>
              <a:t>joins</a:t>
            </a:r>
            <a:r>
              <a:rPr lang="es-ES_tradnl" sz="2100" dirty="0"/>
              <a:t>)</a:t>
            </a:r>
          </a:p>
        </p:txBody>
      </p:sp>
      <p:sp>
        <p:nvSpPr>
          <p:cNvPr id="4" name="Título 1"/>
          <p:cNvSpPr>
            <a:spLocks noGrp="1"/>
          </p:cNvSpPr>
          <p:nvPr>
            <p:ph type="title"/>
          </p:nvPr>
        </p:nvSpPr>
        <p:spPr>
          <a:xfrm>
            <a:off x="1097280" y="286603"/>
            <a:ext cx="10058400" cy="1450757"/>
          </a:xfrm>
        </p:spPr>
        <p:txBody>
          <a:bodyPr/>
          <a:lstStyle/>
          <a:p>
            <a:pPr algn="ctr"/>
            <a:r>
              <a:rPr lang="es-ES_tradnl" dirty="0" smtClean="0"/>
              <a:t>Índice</a:t>
            </a:r>
            <a:endParaRPr lang="es-ES" dirty="0"/>
          </a:p>
        </p:txBody>
      </p:sp>
    </p:spTree>
    <p:extLst>
      <p:ext uri="{BB962C8B-B14F-4D97-AF65-F5344CB8AC3E}">
        <p14:creationId xmlns:p14="http://schemas.microsoft.com/office/powerpoint/2010/main" val="3913499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pc="-155" dirty="0"/>
              <a:t>Introducción a ORM</a:t>
            </a:r>
            <a:endParaRPr lang="es-ES" dirty="0"/>
          </a:p>
        </p:txBody>
      </p:sp>
      <p:sp>
        <p:nvSpPr>
          <p:cNvPr id="3" name="Marcador de contenido 2"/>
          <p:cNvSpPr>
            <a:spLocks noGrp="1"/>
          </p:cNvSpPr>
          <p:nvPr>
            <p:ph idx="1"/>
          </p:nvPr>
        </p:nvSpPr>
        <p:spPr/>
        <p:txBody>
          <a:bodyPr>
            <a:normAutofit/>
          </a:bodyPr>
          <a:lstStyle/>
          <a:p>
            <a:pPr marR="5080" algn="just">
              <a:buFont typeface="Wingdings" panose="05000000000000000000" pitchFamily="2" charset="2"/>
              <a:buChar char="§"/>
            </a:pPr>
            <a:r>
              <a:rPr lang="es-ES" dirty="0"/>
              <a:t>El mapeo objeto-relacional (más conocido por su nombre  en inglés, </a:t>
            </a:r>
            <a:r>
              <a:rPr lang="es-ES" dirty="0" err="1"/>
              <a:t>Object-Relational</a:t>
            </a:r>
            <a:r>
              <a:rPr lang="es-ES" dirty="0"/>
              <a:t> </a:t>
            </a:r>
            <a:r>
              <a:rPr lang="es-ES" dirty="0" err="1"/>
              <a:t>mapping</a:t>
            </a:r>
            <a:r>
              <a:rPr lang="es-ES" dirty="0"/>
              <a:t>, o sus siglas O/RM,  ORM, y O/R </a:t>
            </a:r>
            <a:r>
              <a:rPr lang="es-ES" dirty="0" err="1"/>
              <a:t>mapping</a:t>
            </a:r>
            <a:r>
              <a:rPr lang="es-ES" dirty="0"/>
              <a:t>) es una técnica de programación  para convertir datos entre el sistema de tipos utilizado en un  lenguaje de programación orientado a objetos y la  utilización de una base de datos </a:t>
            </a:r>
            <a:r>
              <a:rPr lang="es-ES" dirty="0" smtClean="0"/>
              <a:t>relacional.</a:t>
            </a:r>
            <a:endParaRPr lang="es-ES" dirty="0"/>
          </a:p>
        </p:txBody>
      </p:sp>
      <p:pic>
        <p:nvPicPr>
          <p:cNvPr id="49" name="Imagen 48"/>
          <p:cNvPicPr>
            <a:picLocks noChangeAspect="1"/>
          </p:cNvPicPr>
          <p:nvPr/>
        </p:nvPicPr>
        <p:blipFill>
          <a:blip r:embed="rId2"/>
          <a:stretch>
            <a:fillRect/>
          </a:stretch>
        </p:blipFill>
        <p:spPr>
          <a:xfrm>
            <a:off x="2240273" y="3226525"/>
            <a:ext cx="7804438" cy="2750943"/>
          </a:xfrm>
          <a:prstGeom prst="rect">
            <a:avLst/>
          </a:prstGeom>
        </p:spPr>
      </p:pic>
    </p:spTree>
    <p:extLst>
      <p:ext uri="{BB962C8B-B14F-4D97-AF65-F5344CB8AC3E}">
        <p14:creationId xmlns:p14="http://schemas.microsoft.com/office/powerpoint/2010/main" val="20235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pc="-120" dirty="0"/>
              <a:t>Herramientas </a:t>
            </a:r>
            <a:r>
              <a:rPr lang="es-ES_tradnl" spc="-155" dirty="0" smtClean="0"/>
              <a:t>ORM</a:t>
            </a:r>
            <a:endParaRPr lang="es-ES" dirty="0"/>
          </a:p>
        </p:txBody>
      </p:sp>
      <p:sp>
        <p:nvSpPr>
          <p:cNvPr id="3" name="Marcador de contenido 2"/>
          <p:cNvSpPr>
            <a:spLocks noGrp="1"/>
          </p:cNvSpPr>
          <p:nvPr>
            <p:ph idx="1"/>
          </p:nvPr>
        </p:nvSpPr>
        <p:spPr>
          <a:xfrm>
            <a:off x="1097280" y="1845734"/>
            <a:ext cx="10058400" cy="4581192"/>
          </a:xfrm>
        </p:spPr>
        <p:txBody>
          <a:bodyPr>
            <a:normAutofit/>
          </a:bodyPr>
          <a:lstStyle/>
          <a:p>
            <a:pPr algn="just">
              <a:buFont typeface="Wingdings" panose="05000000000000000000" pitchFamily="2" charset="2"/>
              <a:buChar char="§"/>
            </a:pPr>
            <a:r>
              <a:rPr lang="es-ES_tradnl" dirty="0" smtClean="0"/>
              <a:t>Características</a:t>
            </a:r>
          </a:p>
          <a:p>
            <a:pPr lvl="1" algn="just">
              <a:spcBef>
                <a:spcPts val="0"/>
              </a:spcBef>
              <a:spcAft>
                <a:spcPts val="0"/>
              </a:spcAft>
              <a:buFont typeface="Wingdings" panose="05000000000000000000" pitchFamily="2" charset="2"/>
              <a:buChar char="§"/>
            </a:pPr>
            <a:r>
              <a:rPr lang="es-ES" dirty="0" smtClean="0"/>
              <a:t>Las </a:t>
            </a:r>
            <a:r>
              <a:rPr lang="es-ES" dirty="0"/>
              <a:t>herramientas ORM nos permiten crear una capa de acceso a datos: una forma sencilla y válida de hacerlo es crear una clase por cada tabla de la BBDD y mapearlas una a </a:t>
            </a:r>
            <a:r>
              <a:rPr lang="es-ES" dirty="0" smtClean="0"/>
              <a:t>una.</a:t>
            </a:r>
          </a:p>
          <a:p>
            <a:pPr lvl="1" algn="just">
              <a:spcBef>
                <a:spcPts val="0"/>
              </a:spcBef>
              <a:spcAft>
                <a:spcPts val="0"/>
              </a:spcAft>
              <a:buFont typeface="Wingdings" panose="05000000000000000000" pitchFamily="2" charset="2"/>
              <a:buChar char="§"/>
            </a:pPr>
            <a:r>
              <a:rPr lang="es-ES" dirty="0" smtClean="0"/>
              <a:t>El </a:t>
            </a:r>
            <a:r>
              <a:rPr lang="es-ES" dirty="0"/>
              <a:t>uso de estas herramientas nos permitirá migrar de una base de datos a otra sin tocar nuestro código; solo será necesario cambiar alguna línea del fichero de </a:t>
            </a:r>
            <a:r>
              <a:rPr lang="es-ES" dirty="0" smtClean="0"/>
              <a:t>configuración.</a:t>
            </a:r>
          </a:p>
          <a:p>
            <a:pPr algn="just">
              <a:spcBef>
                <a:spcPts val="600"/>
              </a:spcBef>
              <a:buFont typeface="Wingdings" panose="05000000000000000000" pitchFamily="2" charset="2"/>
              <a:buChar char="§"/>
            </a:pPr>
            <a:r>
              <a:rPr lang="es-ES_tradnl" dirty="0" smtClean="0"/>
              <a:t>Ventajas</a:t>
            </a:r>
          </a:p>
          <a:p>
            <a:pPr lvl="1" algn="just">
              <a:spcBef>
                <a:spcPts val="0"/>
              </a:spcBef>
              <a:spcAft>
                <a:spcPts val="0"/>
              </a:spcAft>
              <a:buFont typeface="Wingdings" panose="05000000000000000000" pitchFamily="2" charset="2"/>
              <a:buChar char="§"/>
              <a:tabLst>
                <a:tab pos="342900" algn="l"/>
              </a:tabLst>
            </a:pPr>
            <a:r>
              <a:rPr lang="es-ES" dirty="0"/>
              <a:t>Abstracción de la base de datos</a:t>
            </a:r>
          </a:p>
          <a:p>
            <a:pPr lvl="1" algn="just">
              <a:spcBef>
                <a:spcPts val="0"/>
              </a:spcBef>
              <a:spcAft>
                <a:spcPts val="0"/>
              </a:spcAft>
              <a:buFont typeface="Wingdings" panose="05000000000000000000" pitchFamily="2" charset="2"/>
              <a:buChar char="§"/>
              <a:tabLst>
                <a:tab pos="342900" algn="l"/>
              </a:tabLst>
            </a:pPr>
            <a:r>
              <a:rPr lang="es-ES" dirty="0"/>
              <a:t>Reutilización</a:t>
            </a:r>
          </a:p>
          <a:p>
            <a:pPr lvl="1" algn="just">
              <a:spcBef>
                <a:spcPts val="0"/>
              </a:spcBef>
              <a:spcAft>
                <a:spcPts val="0"/>
              </a:spcAft>
              <a:buFont typeface="Wingdings" panose="05000000000000000000" pitchFamily="2" charset="2"/>
              <a:buChar char="§"/>
              <a:tabLst>
                <a:tab pos="342900" algn="l"/>
              </a:tabLst>
            </a:pPr>
            <a:r>
              <a:rPr lang="es-ES" dirty="0"/>
              <a:t>Son independientes de la base de datos</a:t>
            </a:r>
          </a:p>
          <a:p>
            <a:pPr lvl="1" algn="just">
              <a:spcBef>
                <a:spcPts val="0"/>
              </a:spcBef>
              <a:spcAft>
                <a:spcPts val="0"/>
              </a:spcAft>
              <a:buFont typeface="Wingdings" panose="05000000000000000000" pitchFamily="2" charset="2"/>
              <a:buChar char="§"/>
              <a:tabLst>
                <a:tab pos="342900" algn="l"/>
              </a:tabLst>
            </a:pPr>
            <a:r>
              <a:rPr lang="es-ES" dirty="0"/>
              <a:t>Lenguaje propio para realizar las consultas</a:t>
            </a:r>
          </a:p>
          <a:p>
            <a:pPr lvl="1" algn="just">
              <a:spcBef>
                <a:spcPts val="0"/>
              </a:spcBef>
              <a:spcAft>
                <a:spcPts val="0"/>
              </a:spcAft>
              <a:buFont typeface="Wingdings" panose="05000000000000000000" pitchFamily="2" charset="2"/>
              <a:buChar char="§"/>
              <a:tabLst>
                <a:tab pos="342900" algn="l"/>
              </a:tabLst>
            </a:pPr>
            <a:r>
              <a:rPr lang="es-ES" dirty="0"/>
              <a:t>Facilita la portabilidad de los programas de </a:t>
            </a:r>
            <a:r>
              <a:rPr lang="es-ES" dirty="0" smtClean="0"/>
              <a:t>software</a:t>
            </a:r>
          </a:p>
          <a:p>
            <a:pPr algn="just">
              <a:spcBef>
                <a:spcPts val="600"/>
              </a:spcBef>
              <a:buFont typeface="Wingdings" panose="05000000000000000000" pitchFamily="2" charset="2"/>
              <a:buChar char="§"/>
              <a:tabLst>
                <a:tab pos="342900" algn="l"/>
              </a:tabLst>
            </a:pPr>
            <a:r>
              <a:rPr lang="es-ES_tradnl" dirty="0" smtClean="0"/>
              <a:t>Inconvenientes</a:t>
            </a:r>
            <a:endParaRPr lang="es-ES_tradnl" sz="2100" dirty="0" smtClean="0"/>
          </a:p>
          <a:p>
            <a:pPr lvl="1" algn="just">
              <a:spcBef>
                <a:spcPts val="0"/>
              </a:spcBef>
              <a:spcAft>
                <a:spcPts val="0"/>
              </a:spcAft>
              <a:buFont typeface="Wingdings" panose="05000000000000000000" pitchFamily="2" charset="2"/>
              <a:buChar char="§"/>
              <a:tabLst>
                <a:tab pos="342900" algn="l"/>
              </a:tabLst>
            </a:pPr>
            <a:r>
              <a:rPr lang="es-ES" dirty="0"/>
              <a:t>Las aplicaciones son algo más lentas porque todas las consultas que se hagan sobre la BBDD, el sistema primero tendrá que transformarlas al lenguaje propio de la herramienta, luego leer los registros y por último crear los objetos.</a:t>
            </a:r>
          </a:p>
          <a:p>
            <a:pPr algn="just">
              <a:spcBef>
                <a:spcPts val="0"/>
              </a:spcBef>
              <a:spcAft>
                <a:spcPts val="0"/>
              </a:spcAft>
              <a:buFont typeface="Wingdings" panose="05000000000000000000" pitchFamily="2" charset="2"/>
              <a:buChar char="§"/>
              <a:tabLst>
                <a:tab pos="342900" algn="l"/>
              </a:tabLst>
            </a:pPr>
            <a:endParaRPr lang="es-ES" sz="2100" dirty="0"/>
          </a:p>
          <a:p>
            <a:pPr lvl="1" algn="just">
              <a:buFont typeface="Wingdings" panose="05000000000000000000" pitchFamily="2" charset="2"/>
              <a:buChar char="§"/>
            </a:pPr>
            <a:endParaRPr lang="es-ES" dirty="0"/>
          </a:p>
          <a:p>
            <a:endParaRPr lang="es-ES" dirty="0"/>
          </a:p>
        </p:txBody>
      </p:sp>
    </p:spTree>
    <p:extLst>
      <p:ext uri="{BB962C8B-B14F-4D97-AF65-F5344CB8AC3E}">
        <p14:creationId xmlns:p14="http://schemas.microsoft.com/office/powerpoint/2010/main" val="158924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12700" algn="ctr">
              <a:spcBef>
                <a:spcPts val="100"/>
              </a:spcBef>
            </a:pPr>
            <a:r>
              <a:rPr lang="es-ES_tradnl" kern="0" spc="-120" dirty="0"/>
              <a:t>Arquitectura Hibernate</a:t>
            </a:r>
            <a:endParaRPr lang="es-ES_tradnl" kern="0" dirty="0"/>
          </a:p>
        </p:txBody>
      </p:sp>
      <p:sp>
        <p:nvSpPr>
          <p:cNvPr id="3" name="Marcador de contenido 2"/>
          <p:cNvSpPr>
            <a:spLocks noGrp="1"/>
          </p:cNvSpPr>
          <p:nvPr>
            <p:ph idx="1"/>
          </p:nvPr>
        </p:nvSpPr>
        <p:spPr/>
        <p:txBody>
          <a:bodyPr>
            <a:normAutofit/>
          </a:bodyPr>
          <a:lstStyle/>
          <a:p>
            <a:pPr marR="5080" algn="just">
              <a:spcBef>
                <a:spcPts val="600"/>
              </a:spcBef>
              <a:buFont typeface="Wingdings" panose="05000000000000000000" pitchFamily="2" charset="2"/>
              <a:buChar char="§"/>
            </a:pPr>
            <a:r>
              <a:rPr lang="es-ES_tradnl" dirty="0"/>
              <a:t>Para almacenar y recuperar objetos JAVA de la BBDD, el desarrollador debe mantener </a:t>
            </a:r>
            <a:r>
              <a:rPr lang="es-ES_tradnl" dirty="0" smtClean="0"/>
              <a:t>una conversación </a:t>
            </a:r>
            <a:r>
              <a:rPr lang="es-ES_tradnl" dirty="0"/>
              <a:t>con el motor de Hibernate mediante un objeto especial que es la sesión (clase </a:t>
            </a:r>
            <a:r>
              <a:rPr lang="es-ES_tradnl" dirty="0" err="1"/>
              <a:t>Session</a:t>
            </a:r>
            <a:r>
              <a:rPr lang="es-ES_tradnl" dirty="0"/>
              <a:t>) (equiparable al concepto de conexión JDBC).</a:t>
            </a:r>
          </a:p>
          <a:p>
            <a:pPr marR="5080" algn="just">
              <a:spcBef>
                <a:spcPts val="600"/>
              </a:spcBef>
              <a:buFont typeface="Wingdings" panose="05000000000000000000" pitchFamily="2" charset="2"/>
              <a:buChar char="§"/>
            </a:pPr>
            <a:r>
              <a:rPr lang="es-ES_tradnl" dirty="0"/>
              <a:t>Igual que con las conexiones JDBC hemos de crear y cerrar sesiones. </a:t>
            </a:r>
          </a:p>
          <a:p>
            <a:pPr marR="5080" algn="just">
              <a:spcBef>
                <a:spcPts val="600"/>
              </a:spcBef>
              <a:buFont typeface="Wingdings" panose="05000000000000000000" pitchFamily="2" charset="2"/>
              <a:buChar char="§"/>
            </a:pPr>
            <a:r>
              <a:rPr lang="es-ES_tradnl" dirty="0"/>
              <a:t>La clase </a:t>
            </a:r>
            <a:r>
              <a:rPr lang="es-ES_tradnl" dirty="0" err="1"/>
              <a:t>Session</a:t>
            </a:r>
            <a:r>
              <a:rPr lang="es-ES_tradnl" dirty="0"/>
              <a:t> (</a:t>
            </a:r>
            <a:r>
              <a:rPr lang="es-ES_tradnl" dirty="0" err="1"/>
              <a:t>org.hibernate.Session</a:t>
            </a:r>
            <a:r>
              <a:rPr lang="es-ES_tradnl" dirty="0"/>
              <a:t>) ofrece métodos como </a:t>
            </a:r>
            <a:r>
              <a:rPr lang="es-ES_tradnl" dirty="0" err="1"/>
              <a:t>save</a:t>
            </a:r>
            <a:r>
              <a:rPr lang="es-ES_tradnl" dirty="0"/>
              <a:t>(</a:t>
            </a:r>
            <a:r>
              <a:rPr lang="es-ES_tradnl" dirty="0" err="1"/>
              <a:t>Object</a:t>
            </a:r>
            <a:r>
              <a:rPr lang="es-ES_tradnl" dirty="0"/>
              <a:t> objeto), </a:t>
            </a:r>
            <a:r>
              <a:rPr lang="es-ES_tradnl" dirty="0" err="1"/>
              <a:t>createQuery</a:t>
            </a:r>
            <a:r>
              <a:rPr lang="es-ES_tradnl" dirty="0"/>
              <a:t>(</a:t>
            </a:r>
            <a:r>
              <a:rPr lang="es-ES_tradnl" dirty="0" err="1"/>
              <a:t>String</a:t>
            </a:r>
            <a:r>
              <a:rPr lang="es-ES_tradnl" dirty="0"/>
              <a:t> consulta), </a:t>
            </a:r>
            <a:r>
              <a:rPr lang="es-ES_tradnl" dirty="0" err="1"/>
              <a:t>beginTransaction</a:t>
            </a:r>
            <a:r>
              <a:rPr lang="es-ES_tradnl" dirty="0"/>
              <a:t>(), </a:t>
            </a:r>
            <a:r>
              <a:rPr lang="es-ES_tradnl" dirty="0" err="1"/>
              <a:t>close</a:t>
            </a:r>
            <a:r>
              <a:rPr lang="es-ES_tradnl" dirty="0"/>
              <a:t>(), etc. para interactuar con la BBDD.</a:t>
            </a:r>
          </a:p>
          <a:p>
            <a:pPr marR="5080" algn="just">
              <a:spcBef>
                <a:spcPts val="600"/>
              </a:spcBef>
              <a:buFont typeface="Wingdings" panose="05000000000000000000" pitchFamily="2" charset="2"/>
              <a:buChar char="§"/>
            </a:pPr>
            <a:r>
              <a:rPr lang="es-ES_tradnl" dirty="0"/>
              <a:t>Una instancia de </a:t>
            </a:r>
            <a:r>
              <a:rPr lang="es-ES_tradnl" dirty="0" err="1"/>
              <a:t>Session</a:t>
            </a:r>
            <a:r>
              <a:rPr lang="es-ES_tradnl" dirty="0"/>
              <a:t> no consume mucha memoria y su creación y destrucción es muy barata; esto es importante, porque nuestra aplicación necesitará crear y destruir sesiones todo el tiempo, quizás en cada petición.</a:t>
            </a:r>
          </a:p>
        </p:txBody>
      </p:sp>
    </p:spTree>
    <p:extLst>
      <p:ext uri="{BB962C8B-B14F-4D97-AF65-F5344CB8AC3E}">
        <p14:creationId xmlns:p14="http://schemas.microsoft.com/office/powerpoint/2010/main" val="920523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12700" algn="ctr">
              <a:spcBef>
                <a:spcPts val="100"/>
              </a:spcBef>
            </a:pPr>
            <a:r>
              <a:rPr lang="es-ES_tradnl" kern="0" spc="-120" dirty="0"/>
              <a:t>Arquitectura Hibernate</a:t>
            </a:r>
            <a:endParaRPr lang="es-ES_tradnl" kern="0" dirty="0"/>
          </a:p>
        </p:txBody>
      </p:sp>
      <p:pic>
        <p:nvPicPr>
          <p:cNvPr id="4" name="Marcador de contenido 3"/>
          <p:cNvPicPr>
            <a:picLocks noGrp="1" noChangeAspect="1"/>
          </p:cNvPicPr>
          <p:nvPr>
            <p:ph idx="1"/>
          </p:nvPr>
        </p:nvPicPr>
        <p:blipFill>
          <a:blip r:embed="rId2"/>
          <a:stretch>
            <a:fillRect/>
          </a:stretch>
        </p:blipFill>
        <p:spPr>
          <a:xfrm>
            <a:off x="2195830" y="1789112"/>
            <a:ext cx="7861300" cy="4485969"/>
          </a:xfrm>
          <a:prstGeom prst="rect">
            <a:avLst/>
          </a:prstGeom>
        </p:spPr>
      </p:pic>
    </p:spTree>
    <p:extLst>
      <p:ext uri="{BB962C8B-B14F-4D97-AF65-F5344CB8AC3E}">
        <p14:creationId xmlns:p14="http://schemas.microsoft.com/office/powerpoint/2010/main" val="1565676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3835</TotalTime>
  <Words>5524</Words>
  <Application>Microsoft Office PowerPoint</Application>
  <PresentationFormat>Panorámica</PresentationFormat>
  <Paragraphs>692</Paragraphs>
  <Slides>46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46</vt:i4>
      </vt:variant>
    </vt:vector>
  </HeadingPairs>
  <TitlesOfParts>
    <vt:vector size="53" baseType="lpstr">
      <vt:lpstr>Arial</vt:lpstr>
      <vt:lpstr>Calibri</vt:lpstr>
      <vt:lpstr>Calibri (Cuerpo)</vt:lpstr>
      <vt:lpstr>Calibri Light</vt:lpstr>
      <vt:lpstr>Courier New</vt:lpstr>
      <vt:lpstr>Wingdings</vt:lpstr>
      <vt:lpstr>Retrospección</vt:lpstr>
      <vt:lpstr>UD3: Herramientas  de mapeo objeto  relacional (ORM)</vt:lpstr>
      <vt:lpstr>Aprenderás a</vt:lpstr>
      <vt:lpstr>Evaluación – Proyecto Final</vt:lpstr>
      <vt:lpstr>Índice</vt:lpstr>
      <vt:lpstr>Índice</vt:lpstr>
      <vt:lpstr>Introducción a ORM</vt:lpstr>
      <vt:lpstr>Herramientas ORM</vt:lpstr>
      <vt:lpstr>Arquitectura Hibernate</vt:lpstr>
      <vt:lpstr>Arquitectura Hibernate</vt:lpstr>
      <vt:lpstr>Arquitectura Hibernate - Interfaces -</vt:lpstr>
      <vt:lpstr>Arquitectura Hibernate - Interfaces -</vt:lpstr>
      <vt:lpstr>Instalación y configuración de Hibernate</vt:lpstr>
      <vt:lpstr>Instalación y configuración de Hibernate - Clase HibernateUtil -</vt:lpstr>
      <vt:lpstr>Instalación y configuración de Hibernate - Clase HibernateUtil -</vt:lpstr>
      <vt:lpstr>Estructura de los  fichero de mapeo</vt:lpstr>
      <vt:lpstr>Clases persistentes</vt:lpstr>
      <vt:lpstr>Presentación de PowerPoint</vt:lpstr>
      <vt:lpstr>Sesiones y objetos Hibernate - Transacciones -</vt:lpstr>
      <vt:lpstr>Sesiones y objetos Hibernate - Estados de un objeto Hibernate -</vt:lpstr>
      <vt:lpstr>Sesiones y objetos Hibernate - Operaciones con el objeto Session. Carga de objetos -</vt:lpstr>
      <vt:lpstr>Carga de objetos  - Método load vs Método get -</vt:lpstr>
      <vt:lpstr>Presentación de PowerPoint</vt:lpstr>
      <vt:lpstr>Sesiones y objetos Hibernate - Operaciones con el objeto Session. Almacenamiento de objetos -</vt:lpstr>
      <vt:lpstr>Almacenamiento de objetos - Código -</vt:lpstr>
      <vt:lpstr>Almacenamiento de objetos - Ejemplo de programa -</vt:lpstr>
      <vt:lpstr>Almacenamiento de objetos - Ejemplo de programa -</vt:lpstr>
      <vt:lpstr>Sesiones y objetos Hibernate - Operaciones con el objeto Session. Almacenamiento de objetos -</vt:lpstr>
      <vt:lpstr>Modificación de objetos - Código -</vt:lpstr>
      <vt:lpstr>Modificación de objetos - Ejemplo de programa -</vt:lpstr>
      <vt:lpstr>Modificación de objetos - Ejemplo de programa -</vt:lpstr>
      <vt:lpstr>Sesiones y objetos Hibernate - Operaciones con el objeto Session. Borrado de objetos -</vt:lpstr>
      <vt:lpstr>Borrado de objetos - Código -</vt:lpstr>
      <vt:lpstr>Borrado de objetos - Ejemplo de programa -</vt:lpstr>
      <vt:lpstr>Consultas</vt:lpstr>
      <vt:lpstr>Consultas - Métodos -</vt:lpstr>
      <vt:lpstr>Consultas - Métodos -</vt:lpstr>
      <vt:lpstr>Consultas - Crear una consulta -</vt:lpstr>
      <vt:lpstr>Consultas - Recuperar datos: List vs Iterator -</vt:lpstr>
      <vt:lpstr>Consultas - Construir la Query -</vt:lpstr>
      <vt:lpstr>Consultas - Construir la Query -</vt:lpstr>
      <vt:lpstr>Consultas - Consultas sobre clases no asociadas -</vt:lpstr>
      <vt:lpstr>Consultas - Funciones de grupo en las consultas -</vt:lpstr>
      <vt:lpstr>Consultas - Resumen del Lenguaje HQL -</vt:lpstr>
      <vt:lpstr>Consultas - Insertar, modificar y eliminar objetos mediante consultas -</vt:lpstr>
      <vt:lpstr>Consultas - Insertar, modificar y eliminar objetos mediante consultas -</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74</cp:revision>
  <dcterms:created xsi:type="dcterms:W3CDTF">2019-11-01T09:43:38Z</dcterms:created>
  <dcterms:modified xsi:type="dcterms:W3CDTF">2020-11-05T17:24:54Z</dcterms:modified>
</cp:coreProperties>
</file>