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s-ES" sz="8000" spc="-52" strike="noStrike">
                <a:solidFill>
                  <a:srgbClr val="262626"/>
                </a:solidFill>
                <a:latin typeface="Calibri Light"/>
              </a:rPr>
              <a:t>Haga clic para modificar el estilo de título del patrón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3F6099E-9B2B-446F-AB25-2774DA9BF2CF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9/25/20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BFF9AC-1415-42AF-B99A-782844952E7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es-E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Pulse para editar el formato de texto del esquema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Segundo nivel del esquema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Tercer nivel del esquema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Cuarto nivel del esquema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Haga clic para modificar el estilo de título del patrón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Editar el estilo de texto del patrón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800" spc="-1" strike="noStrike">
                <a:solidFill>
                  <a:srgbClr val="404040"/>
                </a:solidFill>
                <a:latin typeface="Calibri"/>
              </a:rPr>
              <a:t>Segundo nivel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Cuarto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Quinto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E6B1599-E6C3-44D5-891D-CDCD9CB1DFA5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9/25/20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256971-30EA-4F6A-BD9F-792AF616672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es-E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sqlite.org/download.html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supportservices.actian.com/versant/default.html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s-ES" sz="8000" spc="-52" strike="noStrike">
                <a:solidFill>
                  <a:srgbClr val="262626"/>
                </a:solidFill>
                <a:latin typeface="Calibri Light"/>
              </a:rPr>
              <a:t>UD2 - Manejo de conectores 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ACCESO A DATOS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ION MARÍN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Arquitectura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049480" y="1996920"/>
            <a:ext cx="7903800" cy="3529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2858400" y="2365200"/>
            <a:ext cx="4194360" cy="15663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Aplicación Java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7992360" y="3235680"/>
            <a:ext cx="877320" cy="107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5664600" y="5542920"/>
            <a:ext cx="84492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PC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7698240" y="4849920"/>
            <a:ext cx="2041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BBDD (Ficheros)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8136720" y="3378600"/>
            <a:ext cx="877320" cy="107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"/>
          <p:cNvSpPr/>
          <p:nvPr/>
        </p:nvSpPr>
        <p:spPr>
          <a:xfrm>
            <a:off x="8280000" y="3595680"/>
            <a:ext cx="878760" cy="1077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9"/>
          <p:cNvSpPr/>
          <p:nvPr/>
        </p:nvSpPr>
        <p:spPr>
          <a:xfrm>
            <a:off x="8424360" y="3738960"/>
            <a:ext cx="878760" cy="107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Sistema gestor de BD multiplataforma escrito en C que proporciona un motor muy ligero. 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Las BD se guardan en forma de ficheros, por lo que es fácil trasladar la base de datos con la aplicación que la usa.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Cuenta con una utilidad que nos permitirá ejecutar comandos SQL contra la BD SQLite en modo consola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Instalación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097280" y="208080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Accede a: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 u="sng">
                <a:solidFill>
                  <a:srgbClr val="2998e3"/>
                </a:solidFill>
                <a:uFillTx/>
                <a:latin typeface="Calibri Light"/>
                <a:hlinkClick r:id="rId1"/>
              </a:rPr>
              <a:t>http://www.sqlite.org/download.html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y descarga el fichero ZIP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" sz="2800" spc="-1" strike="noStrike">
                <a:solidFill>
                  <a:srgbClr val="404040"/>
                </a:solidFill>
                <a:latin typeface="Calibri Light"/>
              </a:rPr>
              <a:t>sqlite-tools-win32-x86-3330000.zip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al descomprimirlo obtenemos el fichero ejecutable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i="1" lang="es-ES" sz="2800" spc="-1" strike="noStrike">
                <a:solidFill>
                  <a:srgbClr val="404040"/>
                </a:solidFill>
                <a:latin typeface="Calibri Light"/>
              </a:rPr>
              <a:t>sqlite3.exe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Crear Tablas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97280" y="1841760"/>
            <a:ext cx="100580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 fontScale="97000"/>
          </a:bodyPr>
          <a:p>
            <a:pPr marL="91440" indent="-91080" algn="ctr">
              <a:lnSpc>
                <a:spcPct val="90000"/>
              </a:lnSpc>
              <a:spcBef>
                <a:spcPts val="3501"/>
              </a:spcBef>
              <a:tabLst>
                <a:tab algn="l" pos="0"/>
              </a:tabLst>
            </a:pPr>
            <a:r>
              <a:rPr b="0" lang="es-ES_tradnl" sz="1400" spc="-1" strike="noStrike">
                <a:solidFill>
                  <a:srgbClr val="a2af92"/>
                </a:solidFill>
                <a:latin typeface="Courier New"/>
              </a:rPr>
              <a:t>(Ejecutar esto desde la carpeta del sqlite (acceder desde CMD))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sqlite3 C:\Users\Desktop\db\ejemplo.db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sqlite&gt; CREATE TABLE departamentos (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dept_no TINYINT(2) NOT NULL PRIMARY KEY,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dnombre VARCHAR(15),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loc VARCHAR(15)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);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sqlite&gt; .quit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Insertar y Leer Tablas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097280" y="1841760"/>
            <a:ext cx="10058040" cy="399672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 fontScale="60000"/>
          </a:bodyPr>
          <a:p>
            <a:pPr marL="91440" indent="-91080">
              <a:lnSpc>
                <a:spcPct val="90000"/>
              </a:lnSpc>
              <a:spcBef>
                <a:spcPts val="180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//Para 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insertar datos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INSERT INTO departamento VALUES (10, 'informatica', 'bilbao');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.quit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//Para 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leer las tablas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SELECT * FROM departamentos;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.quit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//Para 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ver estructura tablas</a:t>
            </a: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: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.schema departamentos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Importante: activar FK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PRAGMA foreign_keys = ON;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Actividad 1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 fontScale="94000"/>
          </a:bodyPr>
          <a:p>
            <a:pPr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3200" spc="-1" strike="noStrike">
                <a:solidFill>
                  <a:srgbClr val="404040"/>
                </a:solidFill>
                <a:latin typeface="Calibri Light"/>
              </a:rPr>
              <a:t>Crea la tabla EMPLEADOS y DEPARTAMENTOS en SQLite e inserta filas en ellas. 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3200" spc="-1" strike="noStrike">
                <a:solidFill>
                  <a:srgbClr val="404040"/>
                </a:solidFill>
                <a:latin typeface="Calibri Light"/>
              </a:rPr>
              <a:t>La descripción de las tablas: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DEPARTAMENTOS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: (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DEPT_NO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numérico clave primaria, 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DNOMBRE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VARCHAR(15), 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LOC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VARCHAR(15).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EMPLEADOS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: (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EMP_NO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 clave primaria,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APELLIDO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VARCHAR(10),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OFICIO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VARCHAR(10),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DIR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FECHA_ALT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DATE,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SALARIO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COMISION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DEPT_NO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es clave ajena y referencia a la taba DEPARTAMENTOS.)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 fontScale="66000"/>
          </a:bodyPr>
          <a:p>
            <a:pPr indent="-910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Motor de BBDD orientado a objetos.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Se puede utilizar de forma embebida o en aplicaciones cliente-servidor.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Características: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lvl="1" marL="1198440" indent="-45684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Evita el problema del desfase objeto-relacional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lvl="1" marL="1198440" indent="-45684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No existe un lenguaje SQL para manipular datos sino que se usan métodos delegados.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lvl="1" marL="1198440" indent="-45684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Se instala añadiendo un único fichero de librería (JAR en Java y DLL en .NET)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Instalación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Descargar </a:t>
            </a:r>
            <a:r>
              <a:rPr b="0" lang="es-ES" sz="2800" spc="-1" strike="noStrike" u="sng">
                <a:solidFill>
                  <a:srgbClr val="5eb2ea"/>
                </a:solidFill>
                <a:uFillTx/>
                <a:latin typeface="Calibri Light"/>
                <a:hlinkClick r:id="rId1"/>
              </a:rPr>
              <a:t>http://supportservices.actian.com/versant/default.html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Obtenemos el JAR db4o-8.0.276.16149-java.zip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Para usar el JAR en Eclipse: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1198440" indent="-456840" algn="just">
              <a:lnSpc>
                <a:spcPct val="70000"/>
              </a:lnSpc>
              <a:spcBef>
                <a:spcPts val="1199"/>
              </a:spcBef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 Light"/>
              </a:rPr>
              <a:t>Seleccionamos nuestro proyecto -&gt; botón derecho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lvl="1" marL="1198440" indent="-456840" algn="just">
              <a:lnSpc>
                <a:spcPct val="7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 Light"/>
              </a:rPr>
              <a:t>Seleccionamos Build Paths -&gt; Add External Archives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Ejemplo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Vamos a desarrollar un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programa JAVA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que crea una base de datos que almacena objetos persona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¿Qué necesitamos?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Una clase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Persona.java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La clase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ObjectContainer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113520" y="3879720"/>
            <a:ext cx="5696280" cy="7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class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Persona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private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String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private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String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Persona(String nombre,String ciudad)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=nombre;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=ciudad;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Persona()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String getNombre(){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return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setNombre(String nom){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=nom;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String getCiudad(){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return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setCiudad(String dir){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=dir;}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 flipV="1">
            <a:off x="4019400" y="2715120"/>
            <a:ext cx="1706040" cy="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5"/>
          <p:cNvSpPr/>
          <p:nvPr/>
        </p:nvSpPr>
        <p:spPr>
          <a:xfrm>
            <a:off x="2886840" y="3327120"/>
            <a:ext cx="36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"/>
          <p:cNvSpPr/>
          <p:nvPr/>
        </p:nvSpPr>
        <p:spPr>
          <a:xfrm>
            <a:off x="1347480" y="3641760"/>
            <a:ext cx="3606120" cy="13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alibri Light"/>
              </a:rPr>
              <a:t>Definir el fichero de la base de datos</a:t>
            </a:r>
            <a:endParaRPr b="0" lang="es-ES" sz="1400" spc="-1" strike="noStrike">
              <a:latin typeface="Arial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alibri Light"/>
              </a:rPr>
              <a:t>Insertar / modificar objetos</a:t>
            </a:r>
            <a:endParaRPr b="0" lang="es-ES" sz="1400" spc="-1" strike="noStrike">
              <a:latin typeface="Arial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alibri Light"/>
              </a:rPr>
              <a:t>Realizar consultas a la bd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1005840" y="3637440"/>
            <a:ext cx="3813840" cy="134496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8"/>
          <p:cNvSpPr/>
          <p:nvPr/>
        </p:nvSpPr>
        <p:spPr>
          <a:xfrm>
            <a:off x="1842840" y="4977000"/>
            <a:ext cx="360" cy="29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9"/>
          <p:cNvSpPr/>
          <p:nvPr/>
        </p:nvSpPr>
        <p:spPr>
          <a:xfrm flipH="1">
            <a:off x="808920" y="4884480"/>
            <a:ext cx="341280" cy="18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0"/>
          <p:cNvSpPr/>
          <p:nvPr/>
        </p:nvSpPr>
        <p:spPr>
          <a:xfrm flipH="1">
            <a:off x="63360" y="5187240"/>
            <a:ext cx="13485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</a:rPr>
              <a:t>(Abrir la BD)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</a:rPr>
              <a:t>openFile()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 flipH="1">
            <a:off x="1254240" y="5351400"/>
            <a:ext cx="13485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</a:rPr>
              <a:t>(Cerrar la BD)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</a:rPr>
              <a:t>close()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2755080" y="5199840"/>
            <a:ext cx="504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3"/>
          <p:cNvSpPr/>
          <p:nvPr/>
        </p:nvSpPr>
        <p:spPr>
          <a:xfrm>
            <a:off x="3739680" y="4991760"/>
            <a:ext cx="360" cy="29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4"/>
          <p:cNvSpPr/>
          <p:nvPr/>
        </p:nvSpPr>
        <p:spPr>
          <a:xfrm flipH="1">
            <a:off x="1981080" y="5730120"/>
            <a:ext cx="16894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</a:rPr>
              <a:t>(Almacenar objetos) 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</a:rPr>
              <a:t>store()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 flipH="1">
            <a:off x="3030480" y="5264640"/>
            <a:ext cx="15271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</a:rPr>
              <a:t>(Eliminar objetos) 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</a:rPr>
              <a:t>delete()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4582080" y="4855320"/>
            <a:ext cx="339480" cy="25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7"/>
          <p:cNvSpPr/>
          <p:nvPr/>
        </p:nvSpPr>
        <p:spPr>
          <a:xfrm flipH="1">
            <a:off x="4373280" y="5148000"/>
            <a:ext cx="20973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</a:rPr>
              <a:t>(Leer objetos) 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</a:rPr>
              <a:t>querybyexample()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Insertar objetos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097280" y="3682800"/>
            <a:ext cx="10487160" cy="7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class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Main {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final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static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String </a:t>
            </a:r>
            <a:r>
              <a:rPr b="0" lang="es-ES" sz="1300" spc="-1" strike="noStrike">
                <a:solidFill>
                  <a:srgbClr val="0326cc"/>
                </a:solidFill>
                <a:latin typeface="Courier New"/>
              </a:rPr>
              <a:t>BDPer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=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"DBPersonas.yap"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static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void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main(String[] args) {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Abrir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la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BD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ObjectContainer db= Db4oEmbedded.openFile(Db4oEmbedded.newConfiguration(),</a:t>
            </a:r>
            <a:r>
              <a:rPr b="1" lang="es-ES" sz="1300" spc="-1" strike="noStrike">
                <a:solidFill>
                  <a:srgbClr val="0326cc"/>
                </a:solidFill>
                <a:latin typeface="Courier New"/>
              </a:rPr>
              <a:t>BDPer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Creamos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Personas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Persona p1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"Juan"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"Guadalajara"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Persona p2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"Ana"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"Madrid"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Persona p3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"Luis"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"Granada"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Persona p4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"Pedro"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"Asturias"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Almacenar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objetos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Persona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en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la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base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de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datos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db.store(p1);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db.store(p2);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db.store(p3);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db.store(p4);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db.close(); 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cerrar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base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de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datos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//fin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de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main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Aprenderás 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Realizar programas Java para acceder a bases de datos relacionales. Para ello utilizaremos los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conectores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que no son más que el software que se necesita para realizar las conexiones desde nuestro programa Java con una base de datos relacional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Recuperar objetos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097280" y="1845720"/>
            <a:ext cx="41356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e48312"/>
              </a:buClr>
              <a:buSzPct val="75000"/>
              <a:buFont typeface="Arial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ourier New"/>
              </a:rPr>
              <a:t>queryByExample()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Devuelve un conjunto de objetos</a:t>
            </a:r>
            <a:r>
              <a:rPr b="0" lang="es-ES" sz="2000" spc="-1" strike="noStrike">
                <a:solidFill>
                  <a:srgbClr val="404040"/>
                </a:solidFill>
                <a:latin typeface="Courier New"/>
              </a:rPr>
              <a:t> ObjectSet&lt;&gt;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Si la bd está vacía</a:t>
            </a:r>
            <a:r>
              <a:rPr b="0" lang="es-ES" sz="2000" spc="-1" strike="noStrike">
                <a:solidFill>
                  <a:srgbClr val="404040"/>
                </a:solidFill>
                <a:latin typeface="Courier New"/>
              </a:rPr>
              <a:t> size() = 0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5160240" y="1578600"/>
            <a:ext cx="11942280" cy="48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</a:rPr>
              <a:t>import com db.db4o.Db4oEmbedded;import com.db4o.ObjectContainer;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</a:rPr>
              <a:t>import com.db4o.ObjectSet;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</a:rPr>
              <a:t>Public class Consulta1 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_tradnl" sz="1100" spc="-1" strike="noStrike">
                <a:solidFill>
                  <a:srgbClr val="000000"/>
                </a:solidFill>
                <a:latin typeface="Courier New"/>
              </a:rPr>
              <a:t>Static String BDPer = “DBPersonas.yap”;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</a:rPr>
              <a:t>public static void main (String[] args)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_tradnl" sz="1100" spc="-1" strike="noStrike">
                <a:solidFill>
                  <a:srgbClr val="000000"/>
                </a:solidFill>
                <a:latin typeface="Courier New"/>
              </a:rPr>
              <a:t>ObjectContainer db = Db4oEmbedded.openFile(Db4oEmbedded.newConfiguration(), BDPer);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8f00"/>
                </a:solidFill>
                <a:latin typeface="Courier New"/>
              </a:rPr>
              <a:t>//devuelve todos los objetos persona de la bd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Persona per =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Persona(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ObjectSet&lt;Persona&gt; result = db.queryByExample(per);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if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result.size() == 0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1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.println( 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"No existe hay personas en la BD”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}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	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while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result.hasNext()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 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Persona p =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result.next()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1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.println(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"\tNombre: "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+ p.getNombre());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1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.println(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"\tCiudad:"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+ p.getCiudad());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8f00"/>
                </a:solidFill>
                <a:latin typeface="Courier New"/>
              </a:rPr>
              <a:t>//búsqueda de objetos Persona con nombre Juan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Persona per =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Persona(“Juan”,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ObjectSet&lt;Persona&gt; result = db.queryByExample(per)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9051"/>
                </a:solidFill>
                <a:latin typeface="Courier New"/>
              </a:rPr>
              <a:t>//búsqueda de objetos Persona con ciudad Vitoria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Persona per =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null, “Vitoria”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ObjectSet&lt;Persona&gt; result = db.queryByExample(per);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4151880" y="3390480"/>
            <a:ext cx="998280" cy="196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Eliminar y Modificar objetos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111320" y="1845720"/>
            <a:ext cx="429012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Para </a:t>
            </a:r>
            <a:r>
              <a:rPr b="1" lang="es-ES" sz="2200" spc="-1" strike="noStrike">
                <a:solidFill>
                  <a:srgbClr val="404040"/>
                </a:solidFill>
                <a:latin typeface="Calibri Light"/>
              </a:rPr>
              <a:t>modificar</a:t>
            </a: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 objetos de la base de datos primero debemos localizarlos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Modificar el objeto y  guardarlo con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store()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387760" y="4110480"/>
            <a:ext cx="998280" cy="196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5669280" y="1992240"/>
            <a:ext cx="6118920" cy="372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Persona per =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</a:rPr>
              <a:t>"Juan"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ObjectSet&lt;Persona&gt; result = db.queryByExample(per);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if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(result.size() == 0){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.println( 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</a:rPr>
              <a:t>"No existe JUAN"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else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while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(result.hasNext())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Persona existe = result.next();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existe.setCiudad(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</a:rPr>
              <a:t>"Bilbao"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db.store(existe);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400" spc="-1" strike="noStrike" u="sng">
                <a:solidFill>
                  <a:srgbClr val="4e9072"/>
                </a:solidFill>
                <a:uFillTx/>
                <a:latin typeface="Courier New"/>
              </a:rPr>
              <a:t>consultar</a:t>
            </a:r>
            <a:r>
              <a:rPr b="0" lang="es-ES" sz="14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400" spc="-1" strike="noStrike" u="sng">
                <a:solidFill>
                  <a:srgbClr val="4e9072"/>
                </a:solidFill>
                <a:uFillTx/>
                <a:latin typeface="Courier New"/>
              </a:rPr>
              <a:t>los</a:t>
            </a:r>
            <a:r>
              <a:rPr b="0" lang="es-ES" sz="14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400" spc="-1" strike="noStrike" u="sng">
                <a:solidFill>
                  <a:srgbClr val="4e9072"/>
                </a:solidFill>
                <a:uFillTx/>
                <a:latin typeface="Courier New"/>
              </a:rPr>
              <a:t>datos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.println(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</a:rPr>
              <a:t>"Nombre: 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+ existe.getNombre()+ 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</a:rPr>
              <a:t>"  Ciudad:"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+ existe.getCiudad());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Eliminar y Modificar objetos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153440" y="1845720"/>
            <a:ext cx="41356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Para 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eliminar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objetos de la base de datos primero debemos localizarlos.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Eliminar objeto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delete()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964840" y="4403160"/>
            <a:ext cx="998280" cy="196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"/>
          <p:cNvSpPr/>
          <p:nvPr/>
        </p:nvSpPr>
        <p:spPr>
          <a:xfrm>
            <a:off x="5725440" y="2629440"/>
            <a:ext cx="5837760" cy="28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Monaco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Persona per = 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500" spc="-1" strike="noStrike">
                <a:solidFill>
                  <a:srgbClr val="3933ff"/>
                </a:solidFill>
                <a:latin typeface="Courier New"/>
              </a:rPr>
              <a:t>"Juan"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ObjectSet&lt;Persona&gt; result = db.queryByExample(per);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</a:rPr>
              <a:t>if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 (result.size() == 0){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5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.println( </a:t>
            </a:r>
            <a:r>
              <a:rPr b="0" lang="es-ES" sz="1500" spc="-1" strike="noStrike">
                <a:solidFill>
                  <a:srgbClr val="3933ff"/>
                </a:solidFill>
                <a:latin typeface="Courier New"/>
              </a:rPr>
              <a:t>"No existe JUAN"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</a:rPr>
              <a:t>else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</a:rPr>
              <a:t>while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 (result.hasNext())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Persona p = result.next();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db.delete(p);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500" spc="-1" strike="noStrike" u="sng">
                <a:solidFill>
                  <a:srgbClr val="4e9072"/>
                </a:solidFill>
                <a:uFillTx/>
                <a:latin typeface="Courier New"/>
              </a:rPr>
              <a:t>consultar</a:t>
            </a:r>
            <a:r>
              <a:rPr b="0" lang="es-ES" sz="15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500" spc="-1" strike="noStrike" u="sng">
                <a:solidFill>
                  <a:srgbClr val="4e9072"/>
                </a:solidFill>
                <a:uFillTx/>
                <a:latin typeface="Courier New"/>
              </a:rPr>
              <a:t>los</a:t>
            </a:r>
            <a:r>
              <a:rPr b="0" lang="es-ES" sz="15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500" spc="-1" strike="noStrike" u="sng">
                <a:solidFill>
                  <a:srgbClr val="4e9072"/>
                </a:solidFill>
                <a:uFillTx/>
                <a:latin typeface="Courier New"/>
              </a:rPr>
              <a:t>datos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5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.println(</a:t>
            </a:r>
            <a:r>
              <a:rPr b="0" lang="es-ES" sz="1500" spc="-1" strike="noStrike">
                <a:solidFill>
                  <a:srgbClr val="3933ff"/>
                </a:solidFill>
                <a:latin typeface="Courier New"/>
              </a:rPr>
              <a:t>"Eliminado.."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Actividad 5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097280" y="1775520"/>
            <a:ext cx="10058040" cy="470952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Crea una BD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Db4o de nombre EMPLEDEP.YAP e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inserta objetos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EMPLEADO y DEPARTAMENTOS en ella. Después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obtén todos los objetos empleado de un departamento concreto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. Visualiza también el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nombre de dicho departamento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Estudia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los siguientes casos: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¿Se respeta la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integridad de la BBDD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al almacenar, modificar o eliminar los objetos?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¿Se respeta la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integridad referencial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al almacenar, modificar o eliminar los objetos?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_tradnl" sz="2000" spc="-1" strike="noStrike">
                <a:solidFill>
                  <a:srgbClr val="404040"/>
                </a:solidFill>
                <a:latin typeface="Calibri Light"/>
              </a:rPr>
              <a:t>Datos</a:t>
            </a:r>
            <a:r>
              <a:rPr b="0" lang="es-ES_tradnl" sz="2000" spc="-1" strike="noStrike">
                <a:solidFill>
                  <a:srgbClr val="404040"/>
                </a:solidFill>
                <a:latin typeface="Calibri Light"/>
              </a:rPr>
              <a:t>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_tradnl" sz="2000" spc="-1" strike="noStrike">
                <a:solidFill>
                  <a:srgbClr val="404040"/>
                </a:solidFill>
                <a:latin typeface="Calibri Light"/>
              </a:rPr>
              <a:t>Departamentos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10, "CONTABILIDAD", "SEVILLA“ 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20, "INVESTIGACIÓN", "MADRID“ 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30, "VENTAS", "BARCELONA“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Empleados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7369, "SÁNCHEZ", "EMPLEADO", 20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7499, "ARROYO", "VENDEDOR", 30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7521, "SALA", "VENDEDOR", 30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7566, "JIMÉNEZ", "DIRECTOR", 20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7782, "CEREZO", "DIRECTOR", 10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7839, "REY", "PRESIDENTE", 10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Aft>
                <a:spcPts val="201"/>
              </a:spcAft>
            </a:pP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Imagen 4" descr=""/>
          <p:cNvPicPr/>
          <p:nvPr/>
        </p:nvPicPr>
        <p:blipFill>
          <a:blip r:embed="rId1"/>
          <a:stretch/>
        </p:blipFill>
        <p:spPr>
          <a:xfrm>
            <a:off x="2558520" y="2012400"/>
            <a:ext cx="7135560" cy="418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304280" y="1737360"/>
            <a:ext cx="8388000" cy="41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marL="441360" indent="-441000">
              <a:lnSpc>
                <a:spcPct val="100000"/>
              </a:lnSpc>
              <a:spcBef>
                <a:spcPts val="42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600" spc="-1" strike="noStrike">
                <a:solidFill>
                  <a:srgbClr val="000000"/>
                </a:solidFill>
                <a:latin typeface="Calibri Light"/>
              </a:rPr>
              <a:t>ODBC (Open Database Connectivity)</a:t>
            </a:r>
            <a:endParaRPr b="0" lang="es-ES" sz="3600" spc="-1" strike="noStrike">
              <a:latin typeface="Arial"/>
            </a:endParaRPr>
          </a:p>
          <a:p>
            <a:pPr marL="441360" indent="-441000">
              <a:lnSpc>
                <a:spcPct val="100000"/>
              </a:lnSpc>
              <a:spcBef>
                <a:spcPts val="42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600" spc="-1" strike="noStrike">
                <a:solidFill>
                  <a:srgbClr val="000000"/>
                </a:solidFill>
                <a:latin typeface="Calibri Light"/>
              </a:rPr>
              <a:t>JDBC (Java Database Connectivity)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ODBC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097280" y="188784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Estándar de acceso a bases de datos creado por Microsoft con el objetivo de posibilitar el acceso a cualquier dato desde cualquier aplicación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Se utiliza para cualquier servidor de BBDD compatible con ODBC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El SGBD proporciona una biblioteca que se debe enlazar en el programa cliente.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La API OBDC utiliza una interface escrita en C y no es apropiada para su uso directo desde Java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097280" y="188784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JDBC es una API estándar que permite lanzar consultas a una BD relacional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El desarrollador siempre trabaja contra el paquete </a:t>
            </a: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java.sql</a:t>
            </a: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 Contiene un interfaces y algunas clases que conforman la API de JDBC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Para poder conectarse a la BD y lanzar consultas, es preciso tener un driver adecuado para ella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Un driver suele ser un fichero .jar que contiene una implementación de todas las interfaces de la API de JDBC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0" name="Group 2"/>
          <p:cNvGrpSpPr/>
          <p:nvPr/>
        </p:nvGrpSpPr>
        <p:grpSpPr>
          <a:xfrm>
            <a:off x="2011680" y="1856880"/>
            <a:ext cx="8299800" cy="4360680"/>
            <a:chOff x="2011680" y="1856880"/>
            <a:chExt cx="8299800" cy="4360680"/>
          </a:xfrm>
        </p:grpSpPr>
        <p:sp>
          <p:nvSpPr>
            <p:cNvPr id="221" name="CustomShape 3"/>
            <p:cNvSpPr/>
            <p:nvPr/>
          </p:nvSpPr>
          <p:spPr>
            <a:xfrm>
              <a:off x="2328840" y="1856880"/>
              <a:ext cx="7770600" cy="1275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4"/>
            <p:cNvSpPr/>
            <p:nvPr/>
          </p:nvSpPr>
          <p:spPr>
            <a:xfrm>
              <a:off x="4178160" y="2175840"/>
              <a:ext cx="41403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600" spc="-1" strike="noStrike">
                  <a:solidFill>
                    <a:srgbClr val="000000"/>
                  </a:solidFill>
                  <a:latin typeface="Calibri"/>
                </a:rPr>
                <a:t>APLICACIÓN DE JAVA</a:t>
              </a:r>
              <a:endParaRPr b="0" lang="es-ES" sz="3600" spc="-1" strike="noStrike">
                <a:latin typeface="Arial"/>
              </a:endParaRPr>
            </a:p>
          </p:txBody>
        </p:sp>
        <p:sp>
          <p:nvSpPr>
            <p:cNvPr id="223" name="CustomShape 5"/>
            <p:cNvSpPr/>
            <p:nvPr/>
          </p:nvSpPr>
          <p:spPr>
            <a:xfrm>
              <a:off x="2011680" y="2920680"/>
              <a:ext cx="116280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SQLite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4" name="CustomShape 6"/>
            <p:cNvSpPr/>
            <p:nvPr/>
          </p:nvSpPr>
          <p:spPr>
            <a:xfrm>
              <a:off x="3439440" y="2920680"/>
              <a:ext cx="116280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Derby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5" name="CustomShape 7"/>
            <p:cNvSpPr/>
            <p:nvPr/>
          </p:nvSpPr>
          <p:spPr>
            <a:xfrm>
              <a:off x="4866840" y="2920680"/>
              <a:ext cx="116136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H2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6" name="CustomShape 8"/>
            <p:cNvSpPr/>
            <p:nvPr/>
          </p:nvSpPr>
          <p:spPr>
            <a:xfrm>
              <a:off x="6293520" y="2920680"/>
              <a:ext cx="116280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MySQL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7" name="CustomShape 9"/>
            <p:cNvSpPr/>
            <p:nvPr/>
          </p:nvSpPr>
          <p:spPr>
            <a:xfrm>
              <a:off x="7720920" y="2920680"/>
              <a:ext cx="116280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Oracle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8" name="CustomShape 10"/>
            <p:cNvSpPr/>
            <p:nvPr/>
          </p:nvSpPr>
          <p:spPr>
            <a:xfrm>
              <a:off x="9148680" y="2920680"/>
              <a:ext cx="116280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…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9" name="CustomShape 11"/>
            <p:cNvSpPr/>
            <p:nvPr/>
          </p:nvSpPr>
          <p:spPr>
            <a:xfrm>
              <a:off x="2328840" y="3771720"/>
              <a:ext cx="7770600" cy="84996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2"/>
            <p:cNvSpPr/>
            <p:nvPr/>
          </p:nvSpPr>
          <p:spPr>
            <a:xfrm>
              <a:off x="5573880" y="3877200"/>
              <a:ext cx="11170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600" spc="-1" strike="noStrike">
                  <a:solidFill>
                    <a:srgbClr val="000000"/>
                  </a:solidFill>
                  <a:latin typeface="Calibri"/>
                </a:rPr>
                <a:t>JDBC</a:t>
              </a:r>
              <a:endParaRPr b="0" lang="es-ES" sz="3600" spc="-1" strike="noStrike">
                <a:latin typeface="Arial"/>
              </a:endParaRPr>
            </a:p>
          </p:txBody>
        </p:sp>
        <p:sp>
          <p:nvSpPr>
            <p:cNvPr id="231" name="CustomShape 13"/>
            <p:cNvSpPr/>
            <p:nvPr/>
          </p:nvSpPr>
          <p:spPr>
            <a:xfrm>
              <a:off x="2117880" y="5207040"/>
              <a:ext cx="110916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SQLite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2" name="CustomShape 14"/>
            <p:cNvSpPr/>
            <p:nvPr/>
          </p:nvSpPr>
          <p:spPr>
            <a:xfrm>
              <a:off x="3491640" y="5207040"/>
              <a:ext cx="111024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Derby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3" name="CustomShape 15"/>
            <p:cNvSpPr/>
            <p:nvPr/>
          </p:nvSpPr>
          <p:spPr>
            <a:xfrm>
              <a:off x="4919400" y="5207040"/>
              <a:ext cx="110916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H2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4" name="CustomShape 16"/>
            <p:cNvSpPr/>
            <p:nvPr/>
          </p:nvSpPr>
          <p:spPr>
            <a:xfrm>
              <a:off x="9148680" y="5207040"/>
              <a:ext cx="110916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…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5" name="CustomShape 17"/>
            <p:cNvSpPr/>
            <p:nvPr/>
          </p:nvSpPr>
          <p:spPr>
            <a:xfrm>
              <a:off x="6346800" y="5207040"/>
              <a:ext cx="110916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MySQL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6" name="CustomShape 18"/>
            <p:cNvSpPr/>
            <p:nvPr/>
          </p:nvSpPr>
          <p:spPr>
            <a:xfrm>
              <a:off x="7827120" y="5207040"/>
              <a:ext cx="110916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Oracle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7" name="Line 19"/>
            <p:cNvSpPr/>
            <p:nvPr/>
          </p:nvSpPr>
          <p:spPr>
            <a:xfrm>
              <a:off x="264564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Line 20"/>
            <p:cNvSpPr/>
            <p:nvPr/>
          </p:nvSpPr>
          <p:spPr>
            <a:xfrm>
              <a:off x="396720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Line 21"/>
            <p:cNvSpPr/>
            <p:nvPr/>
          </p:nvSpPr>
          <p:spPr>
            <a:xfrm>
              <a:off x="544716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Line 22"/>
            <p:cNvSpPr/>
            <p:nvPr/>
          </p:nvSpPr>
          <p:spPr>
            <a:xfrm>
              <a:off x="6822360" y="4621680"/>
              <a:ext cx="2556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Line 23"/>
            <p:cNvSpPr/>
            <p:nvPr/>
          </p:nvSpPr>
          <p:spPr>
            <a:xfrm>
              <a:off x="8249760" y="4621680"/>
              <a:ext cx="2556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Line 24"/>
            <p:cNvSpPr/>
            <p:nvPr/>
          </p:nvSpPr>
          <p:spPr>
            <a:xfrm>
              <a:off x="9749880" y="4621680"/>
              <a:ext cx="3240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1"/>
          <a:srcRect l="12307" t="13732" r="29000" b="28367"/>
          <a:stretch/>
        </p:blipFill>
        <p:spPr>
          <a:xfrm>
            <a:off x="1652760" y="2583360"/>
            <a:ext cx="3875400" cy="2867400"/>
          </a:xfrm>
          <a:prstGeom prst="rect">
            <a:avLst/>
          </a:prstGeom>
          <a:ln w="0">
            <a:noFill/>
          </a:ln>
        </p:spPr>
      </p:pic>
      <p:pic>
        <p:nvPicPr>
          <p:cNvPr id="245" name="Picture 2" descr=""/>
          <p:cNvPicPr/>
          <p:nvPr/>
        </p:nvPicPr>
        <p:blipFill>
          <a:blip r:embed="rId2"/>
          <a:srcRect l="0" t="5459" r="5386" b="15559"/>
          <a:stretch/>
        </p:blipFill>
        <p:spPr>
          <a:xfrm>
            <a:off x="5528520" y="2391480"/>
            <a:ext cx="6273720" cy="392724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6302160" y="1667880"/>
            <a:ext cx="46101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</a:rPr>
              <a:t>Arquitectura 3 capas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151280" y="1679400"/>
            <a:ext cx="46101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</a:rPr>
              <a:t>Arquitectura 2 capas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48" name="Line 4"/>
          <p:cNvSpPr/>
          <p:nvPr/>
        </p:nvSpPr>
        <p:spPr>
          <a:xfrm>
            <a:off x="6014880" y="2097000"/>
            <a:ext cx="0" cy="35438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Objetivos de aprendizaje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Instalar y utilizar bases de datos embebidas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Utilizar conectores para acceder a bases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Establecer conexiones a bases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Desarrollar aplicaciones para acceder a los datos de la base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Ejecutar procedimientos de bases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216240" y="1661040"/>
            <a:ext cx="596664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</a:rPr>
              <a:t>Funcionamiento con JDBC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1"/>
          <a:srcRect l="11969" t="8210" r="10346" b="26089"/>
          <a:stretch/>
        </p:blipFill>
        <p:spPr>
          <a:xfrm>
            <a:off x="665640" y="2594880"/>
            <a:ext cx="5439240" cy="3450600"/>
          </a:xfrm>
          <a:prstGeom prst="rect">
            <a:avLst/>
          </a:prstGeom>
          <a:ln w="0"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6287400" y="2594880"/>
            <a:ext cx="5904360" cy="33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Importar las clases necesarias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Cargar el driver JDBC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Identificar el origen de datos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Crear un objeto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Connection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Crear un objeto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Statement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Ejecutar una consulta con el objeto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Statement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Recuperar los datos con el objeto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ResultSet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Liberar el objeto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ResultSet, Statement y Connection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216240" y="1661040"/>
            <a:ext cx="596664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</a:rPr>
              <a:t>Funcionamiento con JDBC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694440" y="2499840"/>
            <a:ext cx="4918320" cy="34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static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void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main(String[] args) 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try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Cargar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el driver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Class.forName(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"com.mysql.jdbc.Driver"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Establecemos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la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conexion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con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la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BD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Connection conexion = DriverManager.getConnection(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"jdbc:mysql://localhost/ejemplo"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"ejemplo"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"ejemplo"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);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Preparamos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la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consulta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Statement sentencia = conexion.createStatement();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ResultSet resul = sentencia.executeQuery (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"SELECT * FROM departamentos"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);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5896800" y="2731680"/>
            <a:ext cx="6018120" cy="29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Recorremos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el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resultado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para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visualizar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cada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fila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Se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hace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un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bucle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mientras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haya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registros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,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se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van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visualizando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while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resul.next())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2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.println (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resul.getInt(1) + 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 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 +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resul.getString(2)+ 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 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 + resul.getString(3)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resul.close();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Cerrar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ResultSet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sentencia.close();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Cerrar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Statement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conexion.close();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Cerrar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conexion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catch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(ClassNotFoundException cn) {cn.printStackTrace();}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catch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(SQLException e) {e.printStackTrace();}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//fin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de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main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97280" y="1775520"/>
            <a:ext cx="10058040" cy="470952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Obtén el apellido, oficio y salario de los empleados del departamento 10.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Realiza otro programa Java que visualice el Apellido del empleado con máximo salario, visualiza también su salario.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Actividad 6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097280" y="188784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4000" spc="-1" strike="noStrike">
                <a:solidFill>
                  <a:srgbClr val="000000"/>
                </a:solidFill>
                <a:latin typeface="Calibri Light"/>
              </a:rPr>
              <a:t>JDBC-ODBC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Hay productos para los que no hay controlador JDBC, pero sí ODBC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Para ellos se ha creado el controlador JDBC-ODBC. El puente JDBC-ODBC es un controlador JDBC que implementa operaciones JDBC traduciéndolas a ODBC.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El puente está implementado en Java y se instala automáticamente con el JDK como el paquete sun.jdbc.odbc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No es necesario añadir ningún JAR, pero sí que hay que crear un origen de datos o DSN.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62" name="Group 2"/>
          <p:cNvGrpSpPr/>
          <p:nvPr/>
        </p:nvGrpSpPr>
        <p:grpSpPr>
          <a:xfrm>
            <a:off x="2771280" y="2250720"/>
            <a:ext cx="7032240" cy="3536640"/>
            <a:chOff x="2771280" y="2250720"/>
            <a:chExt cx="7032240" cy="3536640"/>
          </a:xfrm>
        </p:grpSpPr>
        <p:sp>
          <p:nvSpPr>
            <p:cNvPr id="263" name="CustomShape 3"/>
            <p:cNvSpPr/>
            <p:nvPr/>
          </p:nvSpPr>
          <p:spPr>
            <a:xfrm>
              <a:off x="2771280" y="2984040"/>
              <a:ext cx="7032240" cy="732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4"/>
            <p:cNvSpPr/>
            <p:nvPr/>
          </p:nvSpPr>
          <p:spPr>
            <a:xfrm>
              <a:off x="3033360" y="2250720"/>
              <a:ext cx="6420600" cy="1034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5"/>
            <p:cNvSpPr/>
            <p:nvPr/>
          </p:nvSpPr>
          <p:spPr>
            <a:xfrm>
              <a:off x="4419720" y="2509560"/>
              <a:ext cx="37044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</a:rPr>
                <a:t>APLICACIÓN DE JAVA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66" name="CustomShape 6"/>
            <p:cNvSpPr/>
            <p:nvPr/>
          </p:nvSpPr>
          <p:spPr>
            <a:xfrm>
              <a:off x="3033360" y="3803760"/>
              <a:ext cx="6420600" cy="68904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7"/>
            <p:cNvSpPr/>
            <p:nvPr/>
          </p:nvSpPr>
          <p:spPr>
            <a:xfrm>
              <a:off x="5027040" y="3889440"/>
              <a:ext cx="229788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</a:rPr>
                <a:t>JDBC - ODBC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68" name="CustomShape 8"/>
            <p:cNvSpPr/>
            <p:nvPr/>
          </p:nvSpPr>
          <p:spPr>
            <a:xfrm>
              <a:off x="2859120" y="4968000"/>
              <a:ext cx="91620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SQLite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69" name="CustomShape 9"/>
            <p:cNvSpPr/>
            <p:nvPr/>
          </p:nvSpPr>
          <p:spPr>
            <a:xfrm>
              <a:off x="3994200" y="4968000"/>
              <a:ext cx="91728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Derby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70" name="CustomShape 10"/>
            <p:cNvSpPr/>
            <p:nvPr/>
          </p:nvSpPr>
          <p:spPr>
            <a:xfrm>
              <a:off x="5173920" y="4968000"/>
              <a:ext cx="91620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H2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71" name="CustomShape 11"/>
            <p:cNvSpPr/>
            <p:nvPr/>
          </p:nvSpPr>
          <p:spPr>
            <a:xfrm>
              <a:off x="8668440" y="4968000"/>
              <a:ext cx="91620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…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72" name="CustomShape 12"/>
            <p:cNvSpPr/>
            <p:nvPr/>
          </p:nvSpPr>
          <p:spPr>
            <a:xfrm>
              <a:off x="6353640" y="4968000"/>
              <a:ext cx="91620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MySQL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73" name="CustomShape 13"/>
            <p:cNvSpPr/>
            <p:nvPr/>
          </p:nvSpPr>
          <p:spPr>
            <a:xfrm>
              <a:off x="7576560" y="4968000"/>
              <a:ext cx="91620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Oracle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74" name="Line 14"/>
            <p:cNvSpPr/>
            <p:nvPr/>
          </p:nvSpPr>
          <p:spPr>
            <a:xfrm>
              <a:off x="3295080" y="4493160"/>
              <a:ext cx="2196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Line 15"/>
            <p:cNvSpPr/>
            <p:nvPr/>
          </p:nvSpPr>
          <p:spPr>
            <a:xfrm>
              <a:off x="4386960" y="4493160"/>
              <a:ext cx="2232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Line 16"/>
            <p:cNvSpPr/>
            <p:nvPr/>
          </p:nvSpPr>
          <p:spPr>
            <a:xfrm>
              <a:off x="5609880" y="4493160"/>
              <a:ext cx="2232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Line 17"/>
            <p:cNvSpPr/>
            <p:nvPr/>
          </p:nvSpPr>
          <p:spPr>
            <a:xfrm>
              <a:off x="6746400" y="4493160"/>
              <a:ext cx="2088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18"/>
            <p:cNvSpPr/>
            <p:nvPr/>
          </p:nvSpPr>
          <p:spPr>
            <a:xfrm>
              <a:off x="7925760" y="4493160"/>
              <a:ext cx="2124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Line 19"/>
            <p:cNvSpPr/>
            <p:nvPr/>
          </p:nvSpPr>
          <p:spPr>
            <a:xfrm>
              <a:off x="9165240" y="4493160"/>
              <a:ext cx="2700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0"/>
            <p:cNvSpPr/>
            <p:nvPr/>
          </p:nvSpPr>
          <p:spPr>
            <a:xfrm>
              <a:off x="2867760" y="3372120"/>
              <a:ext cx="6793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Configuración del Origen de datos (ODBC) + Driver de ODBC de la BBDD</a:t>
              </a:r>
              <a:endParaRPr b="0" lang="es-E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Establecimiento de conexiones a bases de datos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2" name="Group 2"/>
          <p:cNvGrpSpPr/>
          <p:nvPr/>
        </p:nvGrpSpPr>
        <p:grpSpPr>
          <a:xfrm>
            <a:off x="2240280" y="1972440"/>
            <a:ext cx="7677360" cy="3949560"/>
            <a:chOff x="2240280" y="1972440"/>
            <a:chExt cx="7677360" cy="3949560"/>
          </a:xfrm>
        </p:grpSpPr>
        <p:sp>
          <p:nvSpPr>
            <p:cNvPr id="283" name="CustomShape 3"/>
            <p:cNvSpPr/>
            <p:nvPr/>
          </p:nvSpPr>
          <p:spPr>
            <a:xfrm>
              <a:off x="2533680" y="1972440"/>
              <a:ext cx="7187760" cy="1155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4"/>
            <p:cNvSpPr/>
            <p:nvPr/>
          </p:nvSpPr>
          <p:spPr>
            <a:xfrm>
              <a:off x="4307040" y="2261520"/>
              <a:ext cx="37044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</a:rPr>
                <a:t>APLICACIÓN DE JAVA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85" name="CustomShape 5"/>
            <p:cNvSpPr/>
            <p:nvPr/>
          </p:nvSpPr>
          <p:spPr>
            <a:xfrm>
              <a:off x="2240280" y="2935800"/>
              <a:ext cx="107532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SQLite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6" name="CustomShape 6"/>
            <p:cNvSpPr/>
            <p:nvPr/>
          </p:nvSpPr>
          <p:spPr>
            <a:xfrm>
              <a:off x="3561120" y="2935800"/>
              <a:ext cx="107532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Derby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7" name="CustomShape 7"/>
            <p:cNvSpPr/>
            <p:nvPr/>
          </p:nvSpPr>
          <p:spPr>
            <a:xfrm>
              <a:off x="4881600" y="2935800"/>
              <a:ext cx="107424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H2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8" name="CustomShape 8"/>
            <p:cNvSpPr/>
            <p:nvPr/>
          </p:nvSpPr>
          <p:spPr>
            <a:xfrm>
              <a:off x="6201000" y="2935800"/>
              <a:ext cx="107532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MySQL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9" name="CustomShape 9"/>
            <p:cNvSpPr/>
            <p:nvPr/>
          </p:nvSpPr>
          <p:spPr>
            <a:xfrm>
              <a:off x="7521480" y="2935800"/>
              <a:ext cx="107532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Oracle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0" name="CustomShape 10"/>
            <p:cNvSpPr/>
            <p:nvPr/>
          </p:nvSpPr>
          <p:spPr>
            <a:xfrm>
              <a:off x="8842320" y="2935800"/>
              <a:ext cx="107532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…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1" name="CustomShape 11"/>
            <p:cNvSpPr/>
            <p:nvPr/>
          </p:nvSpPr>
          <p:spPr>
            <a:xfrm>
              <a:off x="2533680" y="3706920"/>
              <a:ext cx="7187760" cy="76968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2"/>
            <p:cNvSpPr/>
            <p:nvPr/>
          </p:nvSpPr>
          <p:spPr>
            <a:xfrm>
              <a:off x="5544360" y="3802320"/>
              <a:ext cx="101484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</a:rPr>
                <a:t>JDBC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93" name="CustomShape 13"/>
            <p:cNvSpPr/>
            <p:nvPr/>
          </p:nvSpPr>
          <p:spPr>
            <a:xfrm>
              <a:off x="2338560" y="5006880"/>
              <a:ext cx="102600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SQLite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4" name="CustomShape 14"/>
            <p:cNvSpPr/>
            <p:nvPr/>
          </p:nvSpPr>
          <p:spPr>
            <a:xfrm>
              <a:off x="3609360" y="5006880"/>
              <a:ext cx="102708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Derby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5" name="CustomShape 15"/>
            <p:cNvSpPr/>
            <p:nvPr/>
          </p:nvSpPr>
          <p:spPr>
            <a:xfrm>
              <a:off x="4930200" y="5006880"/>
              <a:ext cx="102600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H2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6" name="CustomShape 16"/>
            <p:cNvSpPr/>
            <p:nvPr/>
          </p:nvSpPr>
          <p:spPr>
            <a:xfrm>
              <a:off x="8842320" y="5006880"/>
              <a:ext cx="102600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…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7" name="CustomShape 17"/>
            <p:cNvSpPr/>
            <p:nvPr/>
          </p:nvSpPr>
          <p:spPr>
            <a:xfrm>
              <a:off x="6250680" y="5006880"/>
              <a:ext cx="102600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MySQL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8" name="CustomShape 18"/>
            <p:cNvSpPr/>
            <p:nvPr/>
          </p:nvSpPr>
          <p:spPr>
            <a:xfrm>
              <a:off x="7619760" y="5006880"/>
              <a:ext cx="102600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Oracle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9" name="Line 19"/>
            <p:cNvSpPr/>
            <p:nvPr/>
          </p:nvSpPr>
          <p:spPr>
            <a:xfrm>
              <a:off x="282672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Line 20"/>
            <p:cNvSpPr/>
            <p:nvPr/>
          </p:nvSpPr>
          <p:spPr>
            <a:xfrm>
              <a:off x="404928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Line 21"/>
            <p:cNvSpPr/>
            <p:nvPr/>
          </p:nvSpPr>
          <p:spPr>
            <a:xfrm>
              <a:off x="541836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Line 22"/>
            <p:cNvSpPr/>
            <p:nvPr/>
          </p:nvSpPr>
          <p:spPr>
            <a:xfrm>
              <a:off x="6690240" y="4476600"/>
              <a:ext cx="2376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Line 23"/>
            <p:cNvSpPr/>
            <p:nvPr/>
          </p:nvSpPr>
          <p:spPr>
            <a:xfrm>
              <a:off x="8010720" y="4476600"/>
              <a:ext cx="2376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Line 24"/>
            <p:cNvSpPr/>
            <p:nvPr/>
          </p:nvSpPr>
          <p:spPr>
            <a:xfrm>
              <a:off x="9398160" y="4476600"/>
              <a:ext cx="302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1097280" y="188784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4000" spc="-1" strike="noStrike">
                <a:solidFill>
                  <a:srgbClr val="000000"/>
                </a:solidFill>
                <a:latin typeface="Calibri Light"/>
              </a:rPr>
              <a:t>¿Cómo?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Tener creada la base de datos ejemplo con las tablas empleados y departamentos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Utilizaremos el mismo programa Java, lo único que vamos a cambiar es la carga del driver y la conexión a la base de datos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Conexión a HSQLBD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hsqlbd.jar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Class.forName(“org.hsqlbd.jdbcDriver”);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DriverManager.getConnection(“jdbc:hsqld:file:D:/db/hsqlb/ejemplo”);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</a:rPr>
              <a:t>Conexión a H2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h2-1.4.191.jar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Class.forName(“org.h2.Driver”);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DriverManager.getConnection(“jdbc:h2:D:/DB/H2/ejemplo/ejemplo”, “sa”,””);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Conexión a MySQL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mysql-connector-java-5.1.38-bin.jar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Class.forName(“com.mysql.jdbc.Driver”);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DriverManager.getConnection(“jdbc:mysql://localhost/ejemplo”,”ejemplo”;”ejemplo”);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</a:rPr>
              <a:t>Conexión a Oracle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ojdbc6.jar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Class.forName(“oracle.jdbc.driver.OracleDriver”);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DriverManager.getConnection(“jdbc:oracle:thin:@localhost:1521:XE”,”ejemplo”,”ejemplo”);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Conexión a Access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ucanaccess-3.0.2.jar (hay más opciones)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Class.forName(“net.ucanaccess.jdbc.UcanaccessDriver”);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DriverManager.getConnection(“jdbc:ucanaccess://mibasedatosaccess”);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Objetivos de aprendizaje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754280"/>
            <a:ext cx="10058040" cy="528624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Esquema general: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BBDD Relacionales vs BBDD OO  - BBDD con arquitectura C-S vs BBDD Embebidas  - Ejemplos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2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BBDD Embebidas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Ejemplos 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Arquitectura 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SQLite 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DB4o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3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BBDD con arquitectura C-S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Protocolos de acceso a BBDD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ODBC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JDBC (2 capas, 3 capas)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JDBC-ODBC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Establecimiento de conexiones a BBDD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SQLite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HSQLDB - H2 - MySQL - Oracle – Access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4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Ejecución de sentencias de descripción de datos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DatabaseMetadata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ResultSetMetadata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5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Ejecución de sentencias de manipulación de datos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Statement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6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Ejecución de procedimientos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Metaobjetos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Si no conocemos la estructura de las tablas de una base de datos la información se puede obtener a través de los metaobjetos.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Los metaobjetos son objetos que proporcionan información de la base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_tradnl" sz="2000" spc="-1" strike="noStrike">
                <a:solidFill>
                  <a:srgbClr val="404040"/>
                </a:solidFill>
                <a:latin typeface="Calibri Light"/>
              </a:rPr>
              <a:t>Los objetos que utilizaremos para la obtención de los metadatos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, utilizaremos los objetos DatabaseMetaData y ResultSetMetaData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El objeto DatabaseMetaData proporciona información sobre la base de datos a través de múltiples métodos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getMetaData()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devuelve un objeto DatabaseMetaData con el que se obtendrá la información de la base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getDatabaseProductName()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getDriverName()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getURL()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getUserName()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getTables()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getColumns()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80280" y="1828800"/>
            <a:ext cx="1086444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</a:rPr>
              <a:t>Import java.sql.*;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public static void main(String[] args) 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try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{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Class.forName("com.mysql.jdbc.Driver"); //Cargar el driver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Connection conexion = DriverManager.getConnection ("jdbc:mysql://localhost/ejemplo","ejemplo", "ejemplo");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DatabaseMetaData dbmd = conexion.getMetaData();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//Creamos objeto DatabaseMetaData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ResultSet resul = null;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nombre  = dbmd.getDatabaseProductName();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driver  = dbmd.getDriverName();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url     = dbmd.getURL();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usuario = dbmd.getUserName() 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System.out.println("INFORMACIN SOBRE LA BASE DE DATOS:"+ nombre);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System.out.println("Driver : " + driver 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System.out.println("URL    : " + url 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System.out.println("Usuario: " + usuario 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=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dbmd.getTables(null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, 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ejemplo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",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);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8046720" y="3931920"/>
            <a:ext cx="4375800" cy="23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1" lang="es-ES" sz="1400" spc="-1" strike="noStrike">
                <a:solidFill>
                  <a:srgbClr val="000000"/>
                </a:solidFill>
                <a:latin typeface="Calibri Light"/>
              </a:rPr>
              <a:t>resul</a:t>
            </a: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es un objeto ResultSet que proporciona información de las tablas y vistas de la base de datos.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Parámetros: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1) null - devuelve todas las tablas de la bd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2) Esquema de la base de datos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3) Patrón para introducir el nombre las tablas que queremos, “%de” devolvería todas las tablas que empiecen por </a:t>
            </a:r>
            <a:r>
              <a:rPr b="1" lang="es-ES" sz="1400" spc="-1" strike="noStrike">
                <a:solidFill>
                  <a:srgbClr val="000000"/>
                </a:solidFill>
                <a:latin typeface="Calibri Light"/>
              </a:rPr>
              <a:t>de</a:t>
            </a: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4)Tipo de tabla “TABLE” o “VIEW”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5098320" y="5656320"/>
            <a:ext cx="2948040" cy="522720"/>
          </a:xfrm>
          <a:prstGeom prst="bentConnector3">
            <a:avLst>
              <a:gd name="adj1" fmla="val 188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5"/>
          <p:cNvSpPr/>
          <p:nvPr/>
        </p:nvSpPr>
        <p:spPr>
          <a:xfrm>
            <a:off x="4516560" y="5656320"/>
            <a:ext cx="3529800" cy="117360"/>
          </a:xfrm>
          <a:prstGeom prst="bentConnector3">
            <a:avLst>
              <a:gd name="adj1" fmla="val 15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6"/>
          <p:cNvSpPr/>
          <p:nvPr/>
        </p:nvSpPr>
        <p:spPr>
          <a:xfrm flipV="1">
            <a:off x="3685320" y="5161680"/>
            <a:ext cx="4368600" cy="254880"/>
          </a:xfrm>
          <a:prstGeom prst="bentConnector3">
            <a:avLst>
              <a:gd name="adj1" fmla="val -105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7"/>
          <p:cNvSpPr/>
          <p:nvPr/>
        </p:nvSpPr>
        <p:spPr>
          <a:xfrm flipV="1">
            <a:off x="2937240" y="4888800"/>
            <a:ext cx="5116680" cy="526680"/>
          </a:xfrm>
          <a:prstGeom prst="bentConnector3">
            <a:avLst>
              <a:gd name="adj1" fmla="val 181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295560" y="19044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1054800" y="1830600"/>
            <a:ext cx="10735920" cy="28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while (resul.next()){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catalogo = resul.getString(1);//columna 1 que devuelve ResulSet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esquema = resul.getString(2); //columna 2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tabla = resul.getString(3);   //columna 3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tipo = resul.getString(4);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 //columna 4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System.out.println(tipo + " - Catalogo: " + catalogo +  ", Esquema : " + esquema  + ", Nombre : " + tabla);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} //Fin del while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conexion.close(); //Cerrar conexión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</a:rPr>
              <a:t>} //Fin del try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catch (ClassNotFoundException cn) {cn.printStackTrace();}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catch (SQLException e) {e.printStackTrace();}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</a:rPr>
              <a:t>} //Fin del main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</a:rPr>
              <a:t>} //Fin de la clase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326" name="Picture 1" descr=""/>
          <p:cNvPicPr/>
          <p:nvPr/>
        </p:nvPicPr>
        <p:blipFill>
          <a:blip r:embed="rId1"/>
          <a:stretch/>
        </p:blipFill>
        <p:spPr>
          <a:xfrm>
            <a:off x="4737960" y="4396680"/>
            <a:ext cx="6226200" cy="190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Actividad 8.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Prueba el programa anterior para visualizar información de las bases de datos de Oracle y SQLite con las que estás trabajando este tema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295560" y="19044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295560" y="17892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ResultSetMetaData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El objeto ResultSetMetaData proporciona información sobre las columnas de la base de datos a través de múltiples métodos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getColumnCount():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getColumnName()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getColumnTypeName(índice)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isNullable(índice)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spcAft>
                <a:spcPts val="1199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getColumnDisplaySize()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295560" y="17892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ResultSetMetaData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1075680" y="1828800"/>
            <a:ext cx="9964080" cy="33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System.out.println(“COLUMNAS TABLA DEPARTAMENTOS”);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System.out.println(“=============================================”);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</a:rPr>
              <a:t>Resulset columnas=null;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columnas =  dbmd.getColumns(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200" spc="-1" strike="noStrike">
                <a:solidFill>
                  <a:srgbClr val="3933ff"/>
                </a:solidFill>
                <a:latin typeface="Courier New"/>
                <a:ea typeface="Monaco"/>
              </a:rPr>
              <a:t>"ejemplo"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200" spc="-1" strike="noStrike">
                <a:solidFill>
                  <a:srgbClr val="3933ff"/>
                </a:solidFill>
                <a:latin typeface="Courier New"/>
                <a:ea typeface="Monaco"/>
              </a:rPr>
              <a:t>"departamentos"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while(columnas.next())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String nombCol=columnas.getString(“COLUMN_NAME”);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String tipoCol=columnas.getString(“TYPE_NAME”);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String tamCol=columnas.getString(“COLUMN_SIZE”);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String nula=columnas.getString(“IS_NULLABLE”);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System.out.println(“Columna:%s, Tipo:%s, Tamaño: %s, ¿Puede ser nula?%s %n”, nombCol, tipoCol,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tamCol, nula);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</a:t>
            </a:r>
            <a:r>
              <a:rPr b="0" lang="es-ES_tradnl" sz="1200" spc="-1" strike="noStrike">
                <a:solidFill>
                  <a:srgbClr val="000000"/>
                </a:solidFill>
                <a:latin typeface="Courier New"/>
                <a:ea typeface="Monaco"/>
              </a:rPr>
              <a:t>}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  <a:ea typeface="Monaco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1097280" y="1845720"/>
            <a:ext cx="10058040" cy="439344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 fontScale="91000"/>
          </a:bodyPr>
          <a:p>
            <a:pPr marL="91440" indent="-9108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Actividad 9.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Visualiza información sobre las columnas de la tabla empleados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columnas =  dbmd.getColumns(</a:t>
            </a:r>
            <a:r>
              <a:rPr b="0" lang="es-ES" sz="1600" spc="-1" strike="noStrike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600" spc="-1" strike="noStrike">
                <a:solidFill>
                  <a:srgbClr val="3933ff"/>
                </a:solidFill>
                <a:latin typeface="Courier New"/>
                <a:ea typeface="Monaco"/>
              </a:rPr>
              <a:t>"ejemplo"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600" spc="-1" strike="noStrike">
                <a:solidFill>
                  <a:srgbClr val="3933ff"/>
                </a:solidFill>
                <a:latin typeface="Courier New"/>
                <a:ea typeface="Monaco"/>
              </a:rPr>
              <a:t>"departamentos"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600" spc="-1" strike="noStrike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);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  <a:ea typeface="Monaco"/>
              </a:rPr>
              <a:t>Actividad 10.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  <a:ea typeface="Monaco"/>
              </a:rPr>
              <a:t>Crea un programa Java que inserte un empleado en la tabla empleados, el programa recibe desde la línea de argumentos de main() los valores a insertar. Los argumentos que recibe son los siguientes: EMP_NO, APELLIDO, OFICIO, DIR, SALARIO, COMISIÓN, DET_NO. Antes de insertar se deben realizar las siguientes comprobaciones: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Que el departamento exista en la tabla departamentos, si no existe no se inserta.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Que el número del empleado no exista, si existe no se inserta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Que el salario sea &gt; que 0, si es &lt;=0, no se inserta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Que el director (DIR, es el número de empleado de su director) exista en la tabla empleados, si no existe no se inserta.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El APELLIDO y el OFICIO no pueden ser nulos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La fecha de alta del empleado es la fecha actual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Calibri Light"/>
                <a:ea typeface="Monaco"/>
              </a:rPr>
              <a:t>Cuando se inserte la fila visualizar mensaje y si no se inserta visualizar el motivo (departamento inexistente, númeo de empleado duplicado, director inexistente, etc)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295560" y="17892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ResultSetMetaData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5. Ejecución de sentencias de  manipulación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Statement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Es necesario crear un objeto Statement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Al crearse el objeto Statement se crea un espacio de trabajo para crear consultas SQL, ejecutarlas y para recibir los resultados de las consultas.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Una vez creado se pueden usar los siguientes métodos: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200" spc="-1" strike="noStrike">
                <a:solidFill>
                  <a:srgbClr val="404040"/>
                </a:solidFill>
                <a:latin typeface="Calibri Light"/>
              </a:rPr>
              <a:t>ResultSet executeQuery(String): </a:t>
            </a: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Se utiliza para sentencias SELECT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200" spc="-1" strike="noStrike">
                <a:solidFill>
                  <a:srgbClr val="404040"/>
                </a:solidFill>
                <a:latin typeface="Calibri Light"/>
              </a:rPr>
              <a:t>Int executeUpdate(String): </a:t>
            </a: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Se utiliza para DML (insert, update, delete) y para DDL (create, drop y alter)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Esquema general del tema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288880" y="2574720"/>
            <a:ext cx="22888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BBDD Embebidas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450920" y="2587320"/>
            <a:ext cx="21790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Arquitectura C-S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 flipH="1" rot="16200000">
            <a:off x="5981040" y="27720"/>
            <a:ext cx="12240" cy="5106240"/>
          </a:xfrm>
          <a:prstGeom prst="bentConnector3">
            <a:avLst>
              <a:gd name="adj1" fmla="val -180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4306320" y="3539880"/>
            <a:ext cx="1148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BBDD OO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744480" y="3539880"/>
            <a:ext cx="20829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BBDD Relacionales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 flipH="1" flipV="1" rot="5400000">
            <a:off x="3332880" y="1992600"/>
            <a:ext cx="12240" cy="3094200"/>
          </a:xfrm>
          <a:prstGeom prst="bentConnector3">
            <a:avLst>
              <a:gd name="adj1" fmla="val 2372732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8"/>
          <p:cNvSpPr/>
          <p:nvPr/>
        </p:nvSpPr>
        <p:spPr>
          <a:xfrm>
            <a:off x="6415560" y="3539880"/>
            <a:ext cx="7711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ODBC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8218800" y="3539880"/>
            <a:ext cx="684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JDBC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10134000" y="3539880"/>
            <a:ext cx="13532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JDBC-ODBC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 flipH="1" flipV="1" rot="5400000">
            <a:off x="8538840" y="1535040"/>
            <a:ext cx="12240" cy="4009320"/>
          </a:xfrm>
          <a:prstGeom prst="bentConnector3">
            <a:avLst>
              <a:gd name="adj1" fmla="val 230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2"/>
          <p:cNvSpPr/>
          <p:nvPr/>
        </p:nvSpPr>
        <p:spPr>
          <a:xfrm flipV="1">
            <a:off x="8540280" y="3035880"/>
            <a:ext cx="0" cy="213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3"/>
          <p:cNvSpPr/>
          <p:nvPr/>
        </p:nvSpPr>
        <p:spPr>
          <a:xfrm flipV="1">
            <a:off x="3454560" y="3039480"/>
            <a:ext cx="0" cy="2138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4"/>
          <p:cNvSpPr/>
          <p:nvPr/>
        </p:nvSpPr>
        <p:spPr>
          <a:xfrm>
            <a:off x="7179480" y="4442760"/>
            <a:ext cx="4082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</a:rPr>
              <a:t>H2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3" name="CustomShape 15"/>
          <p:cNvSpPr/>
          <p:nvPr/>
        </p:nvSpPr>
        <p:spPr>
          <a:xfrm>
            <a:off x="7505640" y="4442760"/>
            <a:ext cx="8496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</a:rPr>
              <a:t>HSQLBD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4" name="CustomShape 16"/>
          <p:cNvSpPr/>
          <p:nvPr/>
        </p:nvSpPr>
        <p:spPr>
          <a:xfrm>
            <a:off x="8267760" y="4442760"/>
            <a:ext cx="7246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</a:rPr>
              <a:t>Access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5" name="CustomShape 17"/>
          <p:cNvSpPr/>
          <p:nvPr/>
        </p:nvSpPr>
        <p:spPr>
          <a:xfrm>
            <a:off x="8924040" y="4442760"/>
            <a:ext cx="7056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</a:rPr>
              <a:t>Oracle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6" name="CustomShape 18"/>
          <p:cNvSpPr/>
          <p:nvPr/>
        </p:nvSpPr>
        <p:spPr>
          <a:xfrm>
            <a:off x="9580680" y="4442760"/>
            <a:ext cx="7534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</a:rPr>
              <a:t>MySQL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7" name="CustomShape 19"/>
          <p:cNvSpPr/>
          <p:nvPr/>
        </p:nvSpPr>
        <p:spPr>
          <a:xfrm flipH="1" rot="16200000">
            <a:off x="8669880" y="3156120"/>
            <a:ext cx="360" cy="2573640"/>
          </a:xfrm>
          <a:prstGeom prst="bentConnector3">
            <a:avLst>
              <a:gd name="adj1" fmla="val 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20"/>
          <p:cNvSpPr/>
          <p:nvPr/>
        </p:nvSpPr>
        <p:spPr>
          <a:xfrm flipV="1">
            <a:off x="8563680" y="3997080"/>
            <a:ext cx="0" cy="2138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21"/>
          <p:cNvSpPr/>
          <p:nvPr/>
        </p:nvSpPr>
        <p:spPr>
          <a:xfrm flipV="1">
            <a:off x="7926480" y="420804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22"/>
          <p:cNvSpPr/>
          <p:nvPr/>
        </p:nvSpPr>
        <p:spPr>
          <a:xfrm flipV="1">
            <a:off x="8563680" y="421596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3"/>
          <p:cNvSpPr/>
          <p:nvPr/>
        </p:nvSpPr>
        <p:spPr>
          <a:xfrm flipV="1">
            <a:off x="9309960" y="420804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4"/>
          <p:cNvSpPr/>
          <p:nvPr/>
        </p:nvSpPr>
        <p:spPr>
          <a:xfrm>
            <a:off x="6801120" y="5035320"/>
            <a:ext cx="3749040" cy="18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5"/>
          <p:cNvSpPr/>
          <p:nvPr/>
        </p:nvSpPr>
        <p:spPr>
          <a:xfrm>
            <a:off x="7735680" y="5125680"/>
            <a:ext cx="2093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Datos y Metadatos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4" name="Line 26"/>
          <p:cNvSpPr/>
          <p:nvPr/>
        </p:nvSpPr>
        <p:spPr>
          <a:xfrm flipV="1">
            <a:off x="1801800" y="3940560"/>
            <a:ext cx="0" cy="234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27"/>
          <p:cNvSpPr/>
          <p:nvPr/>
        </p:nvSpPr>
        <p:spPr>
          <a:xfrm flipV="1">
            <a:off x="4887720" y="3947400"/>
            <a:ext cx="0" cy="234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8"/>
          <p:cNvSpPr/>
          <p:nvPr/>
        </p:nvSpPr>
        <p:spPr>
          <a:xfrm>
            <a:off x="1368720" y="4189680"/>
            <a:ext cx="8348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SQLite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7" name="CustomShape 29"/>
          <p:cNvSpPr/>
          <p:nvPr/>
        </p:nvSpPr>
        <p:spPr>
          <a:xfrm>
            <a:off x="4489200" y="4181760"/>
            <a:ext cx="7311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DB4o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</a:t>
            </a: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BBDD Relacionales vs OO-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061080" y="3124080"/>
            <a:ext cx="5333040" cy="19422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" sz="3600" spc="-1" strike="noStrike">
                <a:solidFill>
                  <a:srgbClr val="404040"/>
                </a:solidFill>
                <a:latin typeface="Calibri Light"/>
              </a:rPr>
              <a:t>BBDD Relacionales </a:t>
            </a:r>
            <a:endParaRPr b="0" lang="en-US" sz="3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" sz="3600" spc="-1" strike="noStrike">
                <a:solidFill>
                  <a:srgbClr val="404040"/>
                </a:solidFill>
                <a:latin typeface="Calibri Light"/>
              </a:rPr>
              <a:t>VS </a:t>
            </a:r>
            <a:endParaRPr b="0" lang="en-US" sz="3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" sz="3600" spc="-1" strike="noStrike">
                <a:solidFill>
                  <a:srgbClr val="404040"/>
                </a:solidFill>
                <a:latin typeface="Calibri Light"/>
              </a:rPr>
              <a:t>BBDD Orientadas a Objetos</a:t>
            </a:r>
            <a:endParaRPr b="0" lang="en-US" sz="36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003840" y="212004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0000"/>
                </a:solidFill>
                <a:latin typeface="Calibri"/>
              </a:rPr>
              <a:t>Oracle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4515120" y="213012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</a:rPr>
              <a:t>SQL Server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7561440" y="213876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b050"/>
                </a:solidFill>
                <a:latin typeface="Calibri"/>
              </a:rPr>
              <a:t>SQLite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6024600" y="212076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b0f0"/>
                </a:solidFill>
                <a:latin typeface="Calibri"/>
              </a:rPr>
              <a:t>MySQL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9095760" y="2131920"/>
            <a:ext cx="129420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ffc000"/>
                </a:solidFill>
                <a:latin typeface="Calibri"/>
              </a:rPr>
              <a:t>Derby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5" name="Line 8"/>
          <p:cNvSpPr/>
          <p:nvPr/>
        </p:nvSpPr>
        <p:spPr>
          <a:xfrm>
            <a:off x="9882360" y="4086000"/>
            <a:ext cx="702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"/>
          <p:cNvSpPr/>
          <p:nvPr/>
        </p:nvSpPr>
        <p:spPr>
          <a:xfrm>
            <a:off x="1476000" y="2117160"/>
            <a:ext cx="139032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bfc6b8"/>
                </a:solidFill>
                <a:latin typeface="Calibri"/>
              </a:rPr>
              <a:t>H2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4305960" y="5155200"/>
            <a:ext cx="1375920" cy="699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</a:rPr>
              <a:t>Informix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5920200" y="5155200"/>
            <a:ext cx="1452240" cy="699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c000"/>
                </a:solidFill>
                <a:latin typeface="Calibri"/>
              </a:rPr>
              <a:t>DB4o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</a:t>
            </a: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BBDD C-S vs Embebidas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2160000" y="3085200"/>
            <a:ext cx="7315920" cy="19422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_tradnl" sz="3200" spc="-1" strike="noStrike">
                <a:solidFill>
                  <a:srgbClr val="404040"/>
                </a:solidFill>
                <a:latin typeface="Calibri Light"/>
              </a:rPr>
              <a:t>BBDD con arquitectura Cliente-Servidor 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_tradnl" sz="3200" spc="-1" strike="noStrike">
                <a:solidFill>
                  <a:srgbClr val="404040"/>
                </a:solidFill>
                <a:latin typeface="Calibri Light"/>
              </a:rPr>
              <a:t>VS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_tradnl" sz="3200" spc="-1" strike="noStrike">
                <a:solidFill>
                  <a:srgbClr val="404040"/>
                </a:solidFill>
                <a:latin typeface="Calibri Light"/>
              </a:rPr>
              <a:t>BBDD Embebidas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167920" y="208080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0000"/>
                </a:solidFill>
                <a:latin typeface="Calibri"/>
              </a:rPr>
              <a:t>Oracle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3679200" y="209088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</a:rPr>
              <a:t>SQL Server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6725520" y="209952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b050"/>
                </a:solidFill>
                <a:latin typeface="Calibri"/>
              </a:rPr>
              <a:t>DB2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5188320" y="208152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b0f0"/>
                </a:solidFill>
                <a:latin typeface="Calibri"/>
              </a:rPr>
              <a:t>MySQL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8259840" y="2092680"/>
            <a:ext cx="129420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ffc000"/>
                </a:solidFill>
                <a:latin typeface="Calibri"/>
              </a:rPr>
              <a:t>PostgreSQL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6" name="Line 8"/>
          <p:cNvSpPr/>
          <p:nvPr/>
        </p:nvSpPr>
        <p:spPr>
          <a:xfrm>
            <a:off x="9751680" y="5731920"/>
            <a:ext cx="702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2947320" y="519840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0000"/>
                </a:solidFill>
                <a:latin typeface="Calibri"/>
              </a:rPr>
              <a:t>Derby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4458600" y="520884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</a:rPr>
              <a:t>SQLite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7504920" y="521748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b050"/>
                </a:solidFill>
                <a:latin typeface="Calibri"/>
              </a:rPr>
              <a:t>H2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5967720" y="519912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b0f0"/>
                </a:solidFill>
                <a:latin typeface="Calibri"/>
              </a:rPr>
              <a:t>DB4o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</a:t>
            </a: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Ejemplos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42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600" spc="-1" strike="noStrike">
                <a:solidFill>
                  <a:srgbClr val="000000"/>
                </a:solidFill>
                <a:latin typeface="Calibri Light"/>
              </a:rPr>
              <a:t>Por lo tanto, nos podemos encontrar: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bfc6b8"/>
                </a:solidFill>
                <a:latin typeface="Calibri Light"/>
              </a:rPr>
              <a:t>BBDD Relacional con estructura C-S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: MySQL, Oracle, DB2…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ff0000"/>
                </a:solidFill>
                <a:latin typeface="Calibri Light"/>
              </a:rPr>
              <a:t>BBDD Relacional y embebida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: SQLite, Derby, H2…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00b050"/>
                </a:solidFill>
                <a:latin typeface="Calibri Light"/>
              </a:rPr>
              <a:t>BBDD OO con estructura C-S: 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Informix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00b0f0"/>
                </a:solidFill>
                <a:latin typeface="Calibri Light"/>
              </a:rPr>
              <a:t>BBDD OO y embebida: 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DB4o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Ejemplos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SQLite (relacional)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Apache Derby (relacional)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HSQLBD (relacional)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H2 (relacional)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Db4O (Orientado a Objetos)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6653</TotalTime>
  <Application>LibreOffice/7.0.1.2$Windows_X86_64 LibreOffice_project/7cbcfc562f6eb6708b5ff7d7397325de9e764452</Application>
  <Words>4023</Words>
  <Paragraphs>505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2020-09-14T15:40:59Z</dcterms:created>
  <dc:creator>usuario</dc:creator>
  <dc:description/>
  <dc:language>es-ES</dc:language>
  <cp:lastModifiedBy/>
  <dcterms:modified xsi:type="dcterms:W3CDTF">2020-09-25T18:37:45Z</dcterms:modified>
  <cp:revision>63</cp:revision>
  <dc:subject/>
  <dc:title>UD2 - Manejo de conectores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48</vt:i4>
  </property>
</Properties>
</file>