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F23458-EF81-4BDD-A0EE-29B2CDC1E526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9/18/20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163556-308E-4D34-AE3B-28DA9A9A2F9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Pulse para editar el formato de texto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Tercer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Cuarto nivel del esquema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Editar el estilo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CCD0C9-9FEA-421D-BA6C-FBAFDAF7FBA6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9/18/20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E7C703-C3DD-4093-BBBF-542902C201B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E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sqlite.org/download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supportservices.actian.com/versant/default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UD2 - Manejo de conectores 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ACCESO A DATOS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s-ES_tradnl" sz="2400" spc="199" strike="noStrike" cap="all">
                <a:solidFill>
                  <a:srgbClr val="637052"/>
                </a:solidFill>
                <a:latin typeface="Calibri Light"/>
              </a:rPr>
              <a:t>ION MARÍN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Arquitectura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049480" y="1996920"/>
            <a:ext cx="7903800" cy="3529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2858400" y="2365200"/>
            <a:ext cx="4194360" cy="1566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Aplicación Java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992360" y="3235680"/>
            <a:ext cx="87732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5664600" y="5542920"/>
            <a:ext cx="84492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PC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7698240" y="4849920"/>
            <a:ext cx="204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BBDD (Ficheros)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8136720" y="3378600"/>
            <a:ext cx="87732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8280000" y="3595680"/>
            <a:ext cx="878760" cy="1077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8424360" y="3738960"/>
            <a:ext cx="878760" cy="107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Sistema gestor de BD multiplataforma escrito en C que proporciona un motor muy ligero.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Las BD se guardan en forma de ficheros, por lo que es fácil trasladar la base de datos con la aplicación que la usa.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Cuenta con una utilidad que nos permitirá ejecutar comandos SQL contra la BD SQLite en modo consola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Instalación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97280" y="208080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Accede a: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 u="sng">
                <a:solidFill>
                  <a:srgbClr val="2998e3"/>
                </a:solidFill>
                <a:uFillTx/>
                <a:latin typeface="Calibri Light"/>
                <a:hlinkClick r:id="rId1"/>
              </a:rPr>
              <a:t>http://www.sqlite.org/download.html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y descarga el fichero 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800" spc="-1" strike="noStrike">
                <a:solidFill>
                  <a:srgbClr val="404040"/>
                </a:solidFill>
                <a:latin typeface="Calibri Light"/>
              </a:rPr>
              <a:t>sqlite-tools-win32-x86-3330000.zip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al descomprimirlo obtenemos el fichero ejecutable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es-ES" sz="2800" spc="-1" strike="noStrike">
                <a:solidFill>
                  <a:srgbClr val="404040"/>
                </a:solidFill>
                <a:latin typeface="Calibri Light"/>
              </a:rPr>
              <a:t>sqlite3.exe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Crear Tablas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97280" y="1841760"/>
            <a:ext cx="100580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7000"/>
          </a:bodyPr>
          <a:p>
            <a:pPr marL="91440" indent="-91080" algn="ctr">
              <a:lnSpc>
                <a:spcPct val="90000"/>
              </a:lnSpc>
              <a:spcBef>
                <a:spcPts val="3501"/>
              </a:spcBef>
              <a:tabLst>
                <a:tab algn="l" pos="0"/>
              </a:tabLst>
            </a:pPr>
            <a:r>
              <a:rPr b="0" lang="es-ES_tradnl" sz="1400" spc="-1" strike="noStrike">
                <a:solidFill>
                  <a:srgbClr val="a2af92"/>
                </a:solidFill>
                <a:latin typeface="Courier New"/>
              </a:rPr>
              <a:t>(Ejecutar esto desde la carpeta del sqlite (acceder desde CMD))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sqlite3 C:\Users\Desktop\db\ejemplo.db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CREATE TABLE departamentos (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dept_no TINYINT(2) NOT NULL PRIMARY KEY,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dnombre VARCHAR(15),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loc VARCHAR(15)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...&gt;   );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-ES" sz="30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3412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Insertar y Leer Tablas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115280" y="1533240"/>
            <a:ext cx="10058040" cy="4299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64000"/>
          </a:bodyPr>
          <a:p>
            <a:pPr marL="91440" indent="-91080">
              <a:lnSpc>
                <a:spcPct val="90000"/>
              </a:lnSpc>
              <a:spcBef>
                <a:spcPts val="180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80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insertar datos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INSERT INTO departamentos VALUES (10, 'informatica', 'bilbao');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leer las tablas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SELECT * FROM departamentos;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.quit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//Para 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ver estructura tablas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: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sqlite&gt; .schema departamentos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//</a:t>
            </a:r>
            <a:r>
              <a:rPr b="1" lang="es-ES" sz="2400" spc="-1" strike="noStrike">
                <a:solidFill>
                  <a:srgbClr val="404040"/>
                </a:solidFill>
                <a:latin typeface="Courier New"/>
              </a:rPr>
              <a:t>Importante: activar FK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PRAGMA foreign_keys = ON;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SQLite.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1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94000"/>
          </a:bodyPr>
          <a:p>
            <a:pPr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Crea la tabla EMPLEADOS y DEPARTAMENTOS en SQLite e inserta filas en ellas. 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3200" spc="-1" strike="noStrike">
                <a:solidFill>
                  <a:srgbClr val="404040"/>
                </a:solidFill>
                <a:latin typeface="Calibri Light"/>
              </a:rPr>
              <a:t>La descripción de las tablas: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DNOMBRE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VARCHAR(15),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LOC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VARCHAR(15).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: (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EMP_NO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APELLIDO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OFICIO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DIR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FECHA_ALT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DATE,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SALARIO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COMISION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</a:t>
            </a:r>
            <a:r>
              <a:rPr b="1" lang="es-ES_tradnl" sz="2400" spc="-1" strike="noStrike">
                <a:solidFill>
                  <a:srgbClr val="404040"/>
                </a:solidFill>
                <a:latin typeface="Calibri Light"/>
              </a:rPr>
              <a:t>DEPT_NO</a:t>
            </a:r>
            <a:r>
              <a:rPr b="0" lang="es-ES_tradnl" sz="2400" spc="-1" strike="noStrike">
                <a:solidFill>
                  <a:srgbClr val="404040"/>
                </a:solidFill>
                <a:latin typeface="Calibri Light"/>
              </a:rPr>
              <a:t> numérico, es clave ajena y referencia a la taba DEPARTAMENTOS.)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 fontScale="66000"/>
          </a:bodyPr>
          <a:p>
            <a:pPr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Motor de BBDD orientado a objetos.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puede utilizar de forma embebida o en aplicaciones cliente-servidor.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Características: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Evita el problema del desfase objeto-relacional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No existe un lenguaje SQL para manipular datos sino que se usan métodos delegados.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Se instala añadiendo un único fichero de librería (JAR en Java y DLL en .NET)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Instalación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Descargar </a:t>
            </a:r>
            <a:r>
              <a:rPr b="0" lang="es-ES" sz="2800" spc="-1" strike="noStrike" u="sng">
                <a:solidFill>
                  <a:srgbClr val="5eb2ea"/>
                </a:solidFill>
                <a:uFillTx/>
                <a:latin typeface="Calibri Light"/>
                <a:hlinkClick r:id="rId1"/>
              </a:rPr>
              <a:t>http://supportservices.actian.com/versant/default.html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Obtenemos el JAR db4o-8.0.276.16149-java.zip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usar el JAR en Eclipse: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70000"/>
              </a:lnSpc>
              <a:spcBef>
                <a:spcPts val="1199"/>
              </a:spcBef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nuestro proyecto -&gt; botón derecho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1" marL="1198440" indent="-456840" algn="just">
              <a:lnSpc>
                <a:spcPct val="7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 Light"/>
              </a:rPr>
              <a:t>Seleccionamos Build Paths -&gt; Add External Archives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Ejemplo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Vamos a desarrollar un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programa JAVA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que crea una base de datos que almacena objetos persona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¿Qué necesitamos?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Una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Persona.java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La clase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ObjectContainer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13520" y="3879720"/>
            <a:ext cx="569628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private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Persona(String nombre,String ciudad)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=nombre;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=ciudad;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this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getNombre(){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setNombre(String nom){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nombre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=nom;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String getCiudad(){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return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setCiudad(String dir){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ciudad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=dir;}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 flipV="1">
            <a:off x="4019400" y="2715120"/>
            <a:ext cx="17060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2886840" y="332712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1347480" y="3641760"/>
            <a:ext cx="3606120" cy="13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Definir el fichero de la base de datos</a:t>
            </a:r>
            <a:endParaRPr b="0" lang="es-ES" sz="14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Insertar / modificar objetos</a:t>
            </a:r>
            <a:endParaRPr b="0" lang="es-ES" sz="1400" spc="-1" strike="noStrike"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alibri Light"/>
              </a:rPr>
              <a:t>Realizar consultas a la bd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1005840" y="3637440"/>
            <a:ext cx="3813840" cy="13449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1842840" y="4977000"/>
            <a:ext cx="36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9"/>
          <p:cNvSpPr/>
          <p:nvPr/>
        </p:nvSpPr>
        <p:spPr>
          <a:xfrm flipH="1">
            <a:off x="808920" y="4884480"/>
            <a:ext cx="34128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"/>
          <p:cNvSpPr/>
          <p:nvPr/>
        </p:nvSpPr>
        <p:spPr>
          <a:xfrm flipH="1">
            <a:off x="63360" y="5187240"/>
            <a:ext cx="1348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(Abrir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openFile()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 flipH="1">
            <a:off x="1254240" y="5351400"/>
            <a:ext cx="1348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(Cerrar la BD)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2755080" y="5199840"/>
            <a:ext cx="504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3739680" y="4991760"/>
            <a:ext cx="36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4"/>
          <p:cNvSpPr/>
          <p:nvPr/>
        </p:nvSpPr>
        <p:spPr>
          <a:xfrm flipH="1">
            <a:off x="1981080" y="5730120"/>
            <a:ext cx="1689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(Almacenar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store()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 flipH="1">
            <a:off x="3030480" y="5264640"/>
            <a:ext cx="1527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(Eliminar objetos)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delete()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4582080" y="4855320"/>
            <a:ext cx="339480" cy="2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7"/>
          <p:cNvSpPr/>
          <p:nvPr/>
        </p:nvSpPr>
        <p:spPr>
          <a:xfrm flipH="1">
            <a:off x="4373280" y="5148000"/>
            <a:ext cx="2097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(Leer objetos) </a:t>
            </a:r>
            <a:endParaRPr b="0" lang="es-E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ourier New"/>
              </a:rPr>
              <a:t>querybyexample()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Insertar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097280" y="3682800"/>
            <a:ext cx="1048716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class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Main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final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String </a:t>
            </a:r>
            <a:r>
              <a:rPr b="0" lang="es-ES" sz="1300" spc="-1" strike="noStrike">
                <a:solidFill>
                  <a:srgbClr val="0326cc"/>
                </a:solidFill>
                <a:latin typeface="Courier New"/>
              </a:rPr>
              <a:t>BDPer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"DBPersonas.yap"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main(String[] args)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Abrir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BD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ObjectContainer db= Db4oEmbedded.openFile(Db4oEmbedded.newConfiguration(),</a:t>
            </a:r>
            <a:r>
              <a:rPr b="1" lang="es-ES" sz="1300" spc="-1" strike="noStrike">
                <a:solidFill>
                  <a:srgbClr val="0326cc"/>
                </a:solidFill>
                <a:latin typeface="Courier New"/>
              </a:rPr>
              <a:t>BDPer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Creamos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Personas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p1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"Guadalajara"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p2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"Ana"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"Madrid"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p3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"Luis"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"Granada"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Persona p4 = </a:t>
            </a:r>
            <a:r>
              <a:rPr b="0" lang="es-ES" sz="13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"Pedro"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300" spc="-1" strike="noStrike">
                <a:solidFill>
                  <a:srgbClr val="3933ff"/>
                </a:solidFill>
                <a:latin typeface="Courier New"/>
              </a:rPr>
              <a:t>"Asturias"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Almacenar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objetos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Persona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en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db.store(p1);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db.store(p2);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db.store(p3);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db.store(p4);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s-ES" sz="1300" spc="-1" strike="noStrike">
                <a:solidFill>
                  <a:srgbClr val="000000"/>
                </a:solidFill>
                <a:latin typeface="Courier New"/>
              </a:rPr>
              <a:t>db.close(); 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base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//fin </a:t>
            </a:r>
            <a:r>
              <a:rPr b="0" lang="es-ES" sz="13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300" spc="-1" strike="noStrike">
                <a:solidFill>
                  <a:srgbClr val="4e9072"/>
                </a:solidFill>
                <a:latin typeface="Courier New"/>
              </a:rPr>
              <a:t> main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3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Aprenderás 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Realizar programas Java para acceder a bases de datos relacionales. Para ello utilizaremos los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conectores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que no son más que el software que se necesita para realizar las conexiones desde nuestro programa Java con una base de datos relacional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Recuperar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097280" y="1845720"/>
            <a:ext cx="4135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e48312"/>
              </a:buClr>
              <a:buSzPct val="75000"/>
              <a:buFont typeface="Arial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ourier New"/>
              </a:rPr>
              <a:t>queryByExample()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Devuelve un conjunto de objetos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ObjectSet&lt;&gt;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Si la bd está vacía</a:t>
            </a:r>
            <a:r>
              <a:rPr b="0" lang="es-ES" sz="2000" spc="-1" strike="noStrike">
                <a:solidFill>
                  <a:srgbClr val="404040"/>
                </a:solidFill>
                <a:latin typeface="Courier New"/>
              </a:rPr>
              <a:t> size() = 0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160240" y="1578600"/>
            <a:ext cx="11942280" cy="48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import com db.db4o.Db4oEmbedded;import com.db4o.ObjectContainer;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import com.db4o.ObjectSet;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Public class Consulta1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</a:rPr>
              <a:t>Static String BDPer = “DBPersonas.yap”;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public static void main (String[] args)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_tradnl" sz="11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_tradnl" sz="1100" spc="-1" strike="noStrike">
                <a:solidFill>
                  <a:srgbClr val="000000"/>
                </a:solidFill>
                <a:latin typeface="Courier New"/>
              </a:rPr>
              <a:t>ObjectContainer db = Db4oEmbedded.openFile(Db4oEmbedded.newConfiguration(), BDPer);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</a:rPr>
              <a:t>//devuelve todos los objetos persona de la bd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result.size() == 0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"No existe hay personas en la BD”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}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	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result.hasNext()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 {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 = </a:t>
            </a: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result.next()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"\tNombre: 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+ p.getNombre());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1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100" spc="-1" strike="noStrike">
                <a:solidFill>
                  <a:srgbClr val="3933ff"/>
                </a:solidFill>
                <a:latin typeface="Courier New"/>
              </a:rPr>
              <a:t>"\tCiudad:"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+ p.getCiudad());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8f00"/>
                </a:solidFill>
                <a:latin typeface="Courier New"/>
              </a:rPr>
              <a:t>//búsqueda de objetos Persona con nombre Juan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Persona(“Juan”,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9051"/>
                </a:solidFill>
                <a:latin typeface="Courier New"/>
              </a:rPr>
              <a:t>//búsqueda de objetos Persona con ciudad Vitoria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100" spc="-1" strike="noStrike">
                <a:solidFill>
                  <a:srgbClr val="931a68"/>
                </a:solidFill>
                <a:latin typeface="Courier New"/>
              </a:rPr>
              <a:t>null, “Vitoria”</a:t>
            </a:r>
            <a:r>
              <a:rPr b="0" lang="es-ES" sz="11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151880" y="339048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111320" y="1845720"/>
            <a:ext cx="429012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modificar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Modificar el objeto y  guardarlo con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store()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387760" y="411048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5669280" y="1992240"/>
            <a:ext cx="6118920" cy="37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(result.size() == 0){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"No existe JUAN"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else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(result.hasNext())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Persona existe = result.next();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existe.setCiudad(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"Bilbao"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db.store(existe);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consultar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los</a:t>
            </a:r>
            <a:r>
              <a:rPr b="0" lang="es-ES" sz="14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4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4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"Nombre: 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+ existe.getNombre()+ </a:t>
            </a:r>
            <a:r>
              <a:rPr b="0" lang="es-ES" sz="1400" spc="-1" strike="noStrike">
                <a:solidFill>
                  <a:srgbClr val="3933ff"/>
                </a:solidFill>
                <a:latin typeface="Courier New"/>
              </a:rPr>
              <a:t>"  Ciudad:"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 + existe.getCiudad());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25440"/>
                <a:tab algn="l" pos="654120"/>
                <a:tab algn="l" pos="982800"/>
                <a:tab algn="l" pos="1311120"/>
                <a:tab algn="l" pos="1639800"/>
                <a:tab algn="l" pos="1968480"/>
                <a:tab algn="l" pos="2297160"/>
                <a:tab algn="l" pos="2625840"/>
                <a:tab algn="l" pos="2954160"/>
                <a:tab algn="l" pos="3282840"/>
                <a:tab algn="l" pos="3611520"/>
                <a:tab algn="l" pos="3940200"/>
                <a:tab algn="l" pos="4268880"/>
                <a:tab algn="l" pos="4597560"/>
                <a:tab algn="l" pos="4925880"/>
                <a:tab algn="l" pos="5257800"/>
                <a:tab algn="l" pos="5583240"/>
                <a:tab algn="l" pos="5911920"/>
                <a:tab algn="l" pos="6240600"/>
                <a:tab algn="l" pos="656892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153440" y="1845720"/>
            <a:ext cx="4135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Para </a:t>
            </a:r>
            <a:r>
              <a:rPr b="1" lang="es-ES" sz="2400" spc="-1" strike="noStrike">
                <a:solidFill>
                  <a:srgbClr val="404040"/>
                </a:solidFill>
                <a:latin typeface="Calibri Light"/>
              </a:rPr>
              <a:t>eliminar</a:t>
            </a: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 objetos de la base de datos primero debemos localizarlos.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Eliminar objeto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delete()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964840" y="4403160"/>
            <a:ext cx="998280" cy="196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5725440" y="2629440"/>
            <a:ext cx="5837760" cy="28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Monaco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Persona per =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new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Persona(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null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ObjectSet&lt;Persona&gt; result = db.queryByExample(per);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if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(result.size() == 0){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.println( 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"No existe JUAN"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else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 (result.hasNext())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Persona p = result.next();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db.delete(p);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consultar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los</a:t>
            </a:r>
            <a:r>
              <a:rPr b="0" lang="es-ES" sz="15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500" spc="-1" strike="noStrike" u="sng">
                <a:solidFill>
                  <a:srgbClr val="4e9072"/>
                </a:solidFill>
                <a:uFillTx/>
                <a:latin typeface="Courier New"/>
              </a:rPr>
              <a:t>datos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5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.println(</a:t>
            </a:r>
            <a:r>
              <a:rPr b="0" lang="es-ES" sz="1500" spc="-1" strike="noStrike">
                <a:solidFill>
                  <a:srgbClr val="3933ff"/>
                </a:solidFill>
                <a:latin typeface="Courier New"/>
              </a:rPr>
              <a:t>"Eliminado.."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5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237440"/>
                <a:tab algn="l" pos="7961400"/>
                <a:tab algn="l" pos="8686800"/>
                <a:tab algn="l" pos="9408960"/>
                <a:tab algn="l" pos="10132920"/>
                <a:tab algn="l" pos="1085688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DB4o.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5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97280" y="1775520"/>
            <a:ext cx="10058040" cy="47095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Crea una BD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Db4o de nombre EMPLEDEP.YAP e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inserta objetos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 y DEPARTAMENTOS en ella. Después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obtén todos los objetos empleado de un departamento concreto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 Visualiza también el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nombre de dicho departamento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Estudia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los siguientes casos: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de la BBDD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integridad referencial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_tradnl" sz="2000" spc="-1" strike="noStrike">
                <a:solidFill>
                  <a:srgbClr val="404040"/>
                </a:solidFill>
                <a:latin typeface="Calibri Light"/>
              </a:rPr>
              <a:t>Datos</a:t>
            </a: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Departamentos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10, "CONTABILIDAD", "SEVILLA“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20, "INVESTIGACIÓN", "MADRID“ 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30, "VENTAS", "BARCELONA“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Empleados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7369, "SÁNCHEZ", "EMPLEADO", 20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7499, "ARROYO", "VENDEDOR", 30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7521, "SALA", "VENDEDOR", 30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7566, "JIMÉNEZ", "DIRECTOR", 20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7782, "CEREZO", "DIRECTOR", 10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1600" spc="-1" strike="noStrike">
                <a:solidFill>
                  <a:srgbClr val="404040"/>
                </a:solidFill>
                <a:latin typeface="Calibri Light"/>
              </a:rPr>
              <a:t>7839, "REY", "PRESIDENTE", 10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Aft>
                <a:spcPts val="201"/>
              </a:spcAft>
            </a:pP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Imagen 4" descr=""/>
          <p:cNvPicPr/>
          <p:nvPr/>
        </p:nvPicPr>
        <p:blipFill>
          <a:blip r:embed="rId1"/>
          <a:stretch/>
        </p:blipFill>
        <p:spPr>
          <a:xfrm>
            <a:off x="2558520" y="2012400"/>
            <a:ext cx="7135560" cy="41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304280" y="1737360"/>
            <a:ext cx="8388000" cy="41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41360" indent="-44100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</a:rPr>
              <a:t>ODBC (Open Database Connectivity)</a:t>
            </a:r>
            <a:endParaRPr b="0" lang="es-ES" sz="3600" spc="-1" strike="noStrike">
              <a:latin typeface="Arial"/>
            </a:endParaRPr>
          </a:p>
          <a:p>
            <a:pPr marL="441360" indent="-44100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441360"/>
                <a:tab algn="l" pos="546120"/>
                <a:tab algn="l" pos="995400"/>
                <a:tab algn="l" pos="1444680"/>
                <a:tab algn="l" pos="1893960"/>
                <a:tab algn="l" pos="2343240"/>
                <a:tab algn="l" pos="2792520"/>
                <a:tab algn="l" pos="3241800"/>
                <a:tab algn="l" pos="3691080"/>
                <a:tab algn="l" pos="4140360"/>
                <a:tab algn="l" pos="4589640"/>
                <a:tab algn="l" pos="5038560"/>
                <a:tab algn="l" pos="5487840"/>
                <a:tab algn="l" pos="5937120"/>
                <a:tab algn="l" pos="6386400"/>
                <a:tab algn="l" pos="6835680"/>
                <a:tab algn="l" pos="7284960"/>
                <a:tab algn="l" pos="7734240"/>
                <a:tab algn="l" pos="8183520"/>
                <a:tab algn="l" pos="8632800"/>
                <a:tab algn="l" pos="908208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3600" spc="-1" strike="noStrike">
                <a:solidFill>
                  <a:srgbClr val="000000"/>
                </a:solidFill>
                <a:latin typeface="Calibri Light"/>
              </a:rPr>
              <a:t>JDBC (Java Database Connectivity)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ODBC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Estándar de acceso a bases de datos creado por Microsoft con el objetivo de posibilitar el acceso a cualquier dato desde cualquier aplicación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Se utiliza para cualquier servidor de BBDD compatible con 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SGBD proporciona una biblioteca que se debe enlazar en el programa cliente.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La API OBDC utiliza una interface escrita en C y no es apropiada para su uso directo desde Java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JDBC es una API estándar que permite lanzar consultas a una BD relacional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desarrollador siempre trabaja contra el paquete </a:t>
            </a:r>
            <a:r>
              <a:rPr b="0" lang="es-ES" sz="2400" spc="-1" strike="noStrike">
                <a:solidFill>
                  <a:srgbClr val="404040"/>
                </a:solidFill>
                <a:latin typeface="Courier New"/>
              </a:rPr>
              <a:t>java.sql</a:t>
            </a: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 Contiene un interfaces y algunas clases que conforman la API de JDBC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poder conectarse a la BD y lanzar consultas, es preciso tener un driver adecuado para ella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Un driver suele ser un fichero .jar que contiene una implementación de todas las interfaces de la API de JDBC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2011680" y="1856880"/>
            <a:ext cx="8299800" cy="4360680"/>
            <a:chOff x="2011680" y="1856880"/>
            <a:chExt cx="8299800" cy="4360680"/>
          </a:xfrm>
        </p:grpSpPr>
        <p:sp>
          <p:nvSpPr>
            <p:cNvPr id="221" name="CustomShape 3"/>
            <p:cNvSpPr/>
            <p:nvPr/>
          </p:nvSpPr>
          <p:spPr>
            <a:xfrm>
              <a:off x="2328840" y="1856880"/>
              <a:ext cx="7770600" cy="1275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4"/>
            <p:cNvSpPr/>
            <p:nvPr/>
          </p:nvSpPr>
          <p:spPr>
            <a:xfrm>
              <a:off x="4178160" y="2175840"/>
              <a:ext cx="4140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23" name="CustomShape 5"/>
            <p:cNvSpPr/>
            <p:nvPr/>
          </p:nvSpPr>
          <p:spPr>
            <a:xfrm>
              <a:off x="201168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>
              <a:off x="343944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5" name="CustomShape 7"/>
            <p:cNvSpPr/>
            <p:nvPr/>
          </p:nvSpPr>
          <p:spPr>
            <a:xfrm>
              <a:off x="4866840" y="2920680"/>
              <a:ext cx="116136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6" name="CustomShape 8"/>
            <p:cNvSpPr/>
            <p:nvPr/>
          </p:nvSpPr>
          <p:spPr>
            <a:xfrm>
              <a:off x="629352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7" name="CustomShape 9"/>
            <p:cNvSpPr/>
            <p:nvPr/>
          </p:nvSpPr>
          <p:spPr>
            <a:xfrm>
              <a:off x="772092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8" name="CustomShape 10"/>
            <p:cNvSpPr/>
            <p:nvPr/>
          </p:nvSpPr>
          <p:spPr>
            <a:xfrm>
              <a:off x="9148680" y="2920680"/>
              <a:ext cx="1162800" cy="6375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29" name="CustomShape 11"/>
            <p:cNvSpPr/>
            <p:nvPr/>
          </p:nvSpPr>
          <p:spPr>
            <a:xfrm>
              <a:off x="2328840" y="3771720"/>
              <a:ext cx="7770600" cy="84996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2"/>
            <p:cNvSpPr/>
            <p:nvPr/>
          </p:nvSpPr>
          <p:spPr>
            <a:xfrm>
              <a:off x="5573880" y="3877200"/>
              <a:ext cx="11170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600" spc="-1" strike="noStrike">
                  <a:solidFill>
                    <a:srgbClr val="000000"/>
                  </a:solidFill>
                  <a:latin typeface="Calibri"/>
                </a:rPr>
                <a:t>JDBC</a:t>
              </a:r>
              <a:endParaRPr b="0" lang="es-ES" sz="3600" spc="-1" strike="noStrike">
                <a:latin typeface="Arial"/>
              </a:endParaRPr>
            </a:p>
          </p:txBody>
        </p:sp>
        <p:sp>
          <p:nvSpPr>
            <p:cNvPr id="231" name="CustomShape 13"/>
            <p:cNvSpPr/>
            <p:nvPr/>
          </p:nvSpPr>
          <p:spPr>
            <a:xfrm>
              <a:off x="211788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2" name="CustomShape 14"/>
            <p:cNvSpPr/>
            <p:nvPr/>
          </p:nvSpPr>
          <p:spPr>
            <a:xfrm>
              <a:off x="3491640" y="5207040"/>
              <a:ext cx="111024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3" name="CustomShape 15"/>
            <p:cNvSpPr/>
            <p:nvPr/>
          </p:nvSpPr>
          <p:spPr>
            <a:xfrm>
              <a:off x="491940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4" name="CustomShape 16"/>
            <p:cNvSpPr/>
            <p:nvPr/>
          </p:nvSpPr>
          <p:spPr>
            <a:xfrm>
              <a:off x="914868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5" name="CustomShape 17"/>
            <p:cNvSpPr/>
            <p:nvPr/>
          </p:nvSpPr>
          <p:spPr>
            <a:xfrm>
              <a:off x="634680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6" name="CustomShape 18"/>
            <p:cNvSpPr/>
            <p:nvPr/>
          </p:nvSpPr>
          <p:spPr>
            <a:xfrm>
              <a:off x="7827120" y="5207040"/>
              <a:ext cx="1109160" cy="10105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37" name="Line 19"/>
            <p:cNvSpPr/>
            <p:nvPr/>
          </p:nvSpPr>
          <p:spPr>
            <a:xfrm>
              <a:off x="264564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20"/>
            <p:cNvSpPr/>
            <p:nvPr/>
          </p:nvSpPr>
          <p:spPr>
            <a:xfrm>
              <a:off x="396720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21"/>
            <p:cNvSpPr/>
            <p:nvPr/>
          </p:nvSpPr>
          <p:spPr>
            <a:xfrm>
              <a:off x="544716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22"/>
            <p:cNvSpPr/>
            <p:nvPr/>
          </p:nvSpPr>
          <p:spPr>
            <a:xfrm>
              <a:off x="68223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23"/>
            <p:cNvSpPr/>
            <p:nvPr/>
          </p:nvSpPr>
          <p:spPr>
            <a:xfrm>
              <a:off x="82497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24"/>
            <p:cNvSpPr/>
            <p:nvPr/>
          </p:nvSpPr>
          <p:spPr>
            <a:xfrm>
              <a:off x="9749880" y="4621680"/>
              <a:ext cx="3240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rcRect l="12307" t="13732" r="29000" b="28367"/>
          <a:stretch/>
        </p:blipFill>
        <p:spPr>
          <a:xfrm>
            <a:off x="1652760" y="2583360"/>
            <a:ext cx="3875400" cy="286740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" descr=""/>
          <p:cNvPicPr/>
          <p:nvPr/>
        </p:nvPicPr>
        <p:blipFill>
          <a:blip r:embed="rId2"/>
          <a:srcRect l="0" t="5459" r="5386" b="15559"/>
          <a:stretch/>
        </p:blipFill>
        <p:spPr>
          <a:xfrm>
            <a:off x="5528520" y="2391480"/>
            <a:ext cx="6273720" cy="39272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6302160" y="1667880"/>
            <a:ext cx="4610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Arquitectura 3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151280" y="1679400"/>
            <a:ext cx="46101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Arquitectura 2 capas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48" name="Line 4"/>
          <p:cNvSpPr/>
          <p:nvPr/>
        </p:nvSpPr>
        <p:spPr>
          <a:xfrm>
            <a:off x="6014880" y="2097000"/>
            <a:ext cx="0" cy="3543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Instalar y utilizar bases de datos embebidas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Utilizar conectores para acceder a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Establecer conexiones a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Desarrollar aplicaciones para acceder a los datos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Ejecutar procedimientos de bases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216240" y="1661040"/>
            <a:ext cx="59666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rcRect l="11969" t="8210" r="10346" b="26089"/>
          <a:stretch/>
        </p:blipFill>
        <p:spPr>
          <a:xfrm>
            <a:off x="665640" y="2594880"/>
            <a:ext cx="5439240" cy="345060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6287400" y="2594880"/>
            <a:ext cx="5904360" cy="33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Importar las clases necesarias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Cargar el driver JDBC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Identificar el origen de datos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Crear un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Connection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Crear un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Statement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Ejecutar una consulta con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Statement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Recuperar los datos con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ResultSet</a:t>
            </a:r>
            <a:endParaRPr b="0" lang="es-ES" sz="2000" spc="-1" strike="noStrike">
              <a:latin typeface="Arial"/>
            </a:endParaRPr>
          </a:p>
          <a:p>
            <a:pPr marL="473040" indent="-4726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algn="l" pos="473040"/>
                <a:tab algn="l" pos="577800"/>
                <a:tab algn="l" pos="1027080"/>
                <a:tab algn="l" pos="1476360"/>
                <a:tab algn="l" pos="1925640"/>
                <a:tab algn="l" pos="2374920"/>
                <a:tab algn="l" pos="2824200"/>
                <a:tab algn="l" pos="3273480"/>
                <a:tab algn="l" pos="3722760"/>
                <a:tab algn="l" pos="4172040"/>
                <a:tab algn="l" pos="4621320"/>
                <a:tab algn="l" pos="5070600"/>
                <a:tab algn="l" pos="5519880"/>
                <a:tab algn="l" pos="5969160"/>
                <a:tab algn="l" pos="6418440"/>
                <a:tab algn="l" pos="6867360"/>
                <a:tab algn="l" pos="7316640"/>
                <a:tab algn="l" pos="7765920"/>
                <a:tab algn="l" pos="8215200"/>
                <a:tab algn="l" pos="8664480"/>
                <a:tab algn="l" pos="911376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Liberar el objeto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</a:rPr>
              <a:t>ResultSet, Statement y Connection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JDBC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216240" y="1661040"/>
            <a:ext cx="59666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4000" spc="-1" strike="noStrike">
                <a:solidFill>
                  <a:srgbClr val="000000"/>
                </a:solidFill>
                <a:latin typeface="Calibri Light"/>
              </a:rPr>
              <a:t>Funcionamiento con JDBC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94440" y="2499840"/>
            <a:ext cx="4918320" cy="34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public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static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void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Cargar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Class.forName(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"com.mysql.jdbc.Driver"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Establecemos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conexion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BD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Connection conexion = DriverManager.getConnection(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"jdbc:mysql://localhost/ejemplo"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"ejemplo"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Preparamos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la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consulta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Statement sentencia = conexion.createStatement();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ResultSet resul = sentencia.executeQuery (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"SELECT * FROM departamentos"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896800" y="2731680"/>
            <a:ext cx="6018120" cy="29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Recorremos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el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resultado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para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visualizar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cada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fila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hace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un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bucle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mientras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haya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registros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,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se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van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visualizando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while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resul.next())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</a:t>
            </a:r>
            <a:r>
              <a:rPr b="0" lang="es-ES" sz="1200" spc="-1" strike="noStrike">
                <a:solidFill>
                  <a:srgbClr val="0326cc"/>
                </a:solidFill>
                <a:latin typeface="Courier New"/>
              </a:rPr>
              <a:t>out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.println (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resul.getInt(1) 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+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resul.getString(2)+ </a:t>
            </a:r>
            <a:r>
              <a:rPr b="1" lang="es-ES" sz="1200" spc="-1" strike="noStrike">
                <a:solidFill>
                  <a:srgbClr val="3933ff"/>
                </a:solidFill>
                <a:latin typeface="Courier New"/>
              </a:rPr>
              <a:t>"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 + resul.getString(3)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ResultSet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sentencia.close();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Statement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conexion.close();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Cerrar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conexion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931a68"/>
                </a:solidFill>
                <a:latin typeface="Courier New"/>
              </a:rPr>
              <a:t>catch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(SQLException e) {e.printStackTrace();}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//fin </a:t>
            </a:r>
            <a:r>
              <a:rPr b="0" lang="es-ES" sz="1200" spc="-1" strike="noStrike" u="sng">
                <a:solidFill>
                  <a:srgbClr val="4e9072"/>
                </a:solidFill>
                <a:uFillTx/>
                <a:latin typeface="Courier New"/>
              </a:rPr>
              <a:t>de</a:t>
            </a:r>
            <a:r>
              <a:rPr b="0" lang="es-ES" sz="1200" spc="-1" strike="noStrike">
                <a:solidFill>
                  <a:srgbClr val="4e9072"/>
                </a:solidFill>
                <a:latin typeface="Courier New"/>
              </a:rPr>
              <a:t> main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97280" y="1775520"/>
            <a:ext cx="10058040" cy="470952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Obtén el apellido, oficio y salario de los empleados del departamento 10.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Realiza otro programa Java que visualice el Apellido del empleado con máximo salario, visualiza también su salario.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b="1" lang="es-ES" sz="4800" spc="-52" strike="noStrike">
                <a:solidFill>
                  <a:srgbClr val="404040"/>
                </a:solidFill>
                <a:latin typeface="Calibri Light"/>
              </a:rPr>
              <a:t>Actividad 6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JDBC-ODBC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Hay productos para los que no hay controlador JDBC, pero sí 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Para ellos se ha creado el controlador JDBC-ODBC. El puente JDBC-ODBC es un controlador JDBC que implementa operaciones JDBC traduciéndolas a ODBC.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El puente está implementado en Java y se instala automáticamente con el JDK como el paquete sun.jdbc.odbc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No es necesario añadir ningún JAR, pero sí que hay que crear un origen de datos o DSN.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2" name="Group 2"/>
          <p:cNvGrpSpPr/>
          <p:nvPr/>
        </p:nvGrpSpPr>
        <p:grpSpPr>
          <a:xfrm>
            <a:off x="2771280" y="2250720"/>
            <a:ext cx="7032240" cy="3536640"/>
            <a:chOff x="2771280" y="2250720"/>
            <a:chExt cx="7032240" cy="3536640"/>
          </a:xfrm>
        </p:grpSpPr>
        <p:sp>
          <p:nvSpPr>
            <p:cNvPr id="263" name="CustomShape 3"/>
            <p:cNvSpPr/>
            <p:nvPr/>
          </p:nvSpPr>
          <p:spPr>
            <a:xfrm>
              <a:off x="2771280" y="2984040"/>
              <a:ext cx="7032240" cy="732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"/>
            <p:cNvSpPr/>
            <p:nvPr/>
          </p:nvSpPr>
          <p:spPr>
            <a:xfrm>
              <a:off x="3033360" y="2250720"/>
              <a:ext cx="6420600" cy="103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5"/>
            <p:cNvSpPr/>
            <p:nvPr/>
          </p:nvSpPr>
          <p:spPr>
            <a:xfrm>
              <a:off x="4419720" y="2509560"/>
              <a:ext cx="37044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6" name="CustomShape 6"/>
            <p:cNvSpPr/>
            <p:nvPr/>
          </p:nvSpPr>
          <p:spPr>
            <a:xfrm>
              <a:off x="3033360" y="3803760"/>
              <a:ext cx="6420600" cy="68904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"/>
            <p:cNvSpPr/>
            <p:nvPr/>
          </p:nvSpPr>
          <p:spPr>
            <a:xfrm>
              <a:off x="5027040" y="3889440"/>
              <a:ext cx="22978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JDBC - ODBC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68" name="CustomShape 8"/>
            <p:cNvSpPr/>
            <p:nvPr/>
          </p:nvSpPr>
          <p:spPr>
            <a:xfrm>
              <a:off x="285912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69" name="CustomShape 9"/>
            <p:cNvSpPr/>
            <p:nvPr/>
          </p:nvSpPr>
          <p:spPr>
            <a:xfrm>
              <a:off x="3994200" y="4968000"/>
              <a:ext cx="91728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0" name="CustomShape 10"/>
            <p:cNvSpPr/>
            <p:nvPr/>
          </p:nvSpPr>
          <p:spPr>
            <a:xfrm>
              <a:off x="517392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1" name="CustomShape 11"/>
            <p:cNvSpPr/>
            <p:nvPr/>
          </p:nvSpPr>
          <p:spPr>
            <a:xfrm>
              <a:off x="866844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2" name="CustomShape 12"/>
            <p:cNvSpPr/>
            <p:nvPr/>
          </p:nvSpPr>
          <p:spPr>
            <a:xfrm>
              <a:off x="635364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3" name="CustomShape 13"/>
            <p:cNvSpPr/>
            <p:nvPr/>
          </p:nvSpPr>
          <p:spPr>
            <a:xfrm>
              <a:off x="7576560" y="4968000"/>
              <a:ext cx="916200" cy="8193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74" name="Line 14"/>
            <p:cNvSpPr/>
            <p:nvPr/>
          </p:nvSpPr>
          <p:spPr>
            <a:xfrm>
              <a:off x="3295080" y="4493160"/>
              <a:ext cx="2196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15"/>
            <p:cNvSpPr/>
            <p:nvPr/>
          </p:nvSpPr>
          <p:spPr>
            <a:xfrm>
              <a:off x="438696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16"/>
            <p:cNvSpPr/>
            <p:nvPr/>
          </p:nvSpPr>
          <p:spPr>
            <a:xfrm>
              <a:off x="560988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7"/>
            <p:cNvSpPr/>
            <p:nvPr/>
          </p:nvSpPr>
          <p:spPr>
            <a:xfrm>
              <a:off x="6746400" y="4493160"/>
              <a:ext cx="2088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8"/>
            <p:cNvSpPr/>
            <p:nvPr/>
          </p:nvSpPr>
          <p:spPr>
            <a:xfrm>
              <a:off x="7925760" y="4493160"/>
              <a:ext cx="2124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9"/>
            <p:cNvSpPr/>
            <p:nvPr/>
          </p:nvSpPr>
          <p:spPr>
            <a:xfrm>
              <a:off x="9165240" y="4493160"/>
              <a:ext cx="2700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0"/>
            <p:cNvSpPr/>
            <p:nvPr/>
          </p:nvSpPr>
          <p:spPr>
            <a:xfrm>
              <a:off x="2867760" y="3372120"/>
              <a:ext cx="679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Configuración del Origen de datos (ODBC) + Driver de ODBC de la BBDD</a:t>
              </a:r>
              <a:endParaRPr b="0" lang="es-E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Establecimiento de conexiones a bases de datos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2" name="Group 2"/>
          <p:cNvGrpSpPr/>
          <p:nvPr/>
        </p:nvGrpSpPr>
        <p:grpSpPr>
          <a:xfrm>
            <a:off x="2240280" y="1972440"/>
            <a:ext cx="7677360" cy="3949560"/>
            <a:chOff x="2240280" y="1972440"/>
            <a:chExt cx="7677360" cy="3949560"/>
          </a:xfrm>
        </p:grpSpPr>
        <p:sp>
          <p:nvSpPr>
            <p:cNvPr id="283" name="CustomShape 3"/>
            <p:cNvSpPr/>
            <p:nvPr/>
          </p:nvSpPr>
          <p:spPr>
            <a:xfrm>
              <a:off x="2533680" y="1972440"/>
              <a:ext cx="7187760" cy="1155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4"/>
            <p:cNvSpPr/>
            <p:nvPr/>
          </p:nvSpPr>
          <p:spPr>
            <a:xfrm>
              <a:off x="4307040" y="2261520"/>
              <a:ext cx="37044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APLICACIÓN DE JAVA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85" name="CustomShape 5"/>
            <p:cNvSpPr/>
            <p:nvPr/>
          </p:nvSpPr>
          <p:spPr>
            <a:xfrm>
              <a:off x="224028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SQLite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6" name="CustomShape 6"/>
            <p:cNvSpPr/>
            <p:nvPr/>
          </p:nvSpPr>
          <p:spPr>
            <a:xfrm>
              <a:off x="356112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Derby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7" name="CustomShape 7"/>
            <p:cNvSpPr/>
            <p:nvPr/>
          </p:nvSpPr>
          <p:spPr>
            <a:xfrm>
              <a:off x="4881600" y="2935800"/>
              <a:ext cx="107424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H2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8" name="CustomShape 8"/>
            <p:cNvSpPr/>
            <p:nvPr/>
          </p:nvSpPr>
          <p:spPr>
            <a:xfrm>
              <a:off x="620100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MySQL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89" name="CustomShape 9"/>
            <p:cNvSpPr/>
            <p:nvPr/>
          </p:nvSpPr>
          <p:spPr>
            <a:xfrm>
              <a:off x="752148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Oracle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0" name="CustomShape 10"/>
            <p:cNvSpPr/>
            <p:nvPr/>
          </p:nvSpPr>
          <p:spPr>
            <a:xfrm>
              <a:off x="8842320" y="2935800"/>
              <a:ext cx="1075320" cy="57744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Calibri"/>
                </a:rPr>
                <a:t>Driver de …</a:t>
              </a:r>
              <a:endParaRPr b="0" lang="es-E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1" name="CustomShape 11"/>
            <p:cNvSpPr/>
            <p:nvPr/>
          </p:nvSpPr>
          <p:spPr>
            <a:xfrm>
              <a:off x="2533680" y="3706920"/>
              <a:ext cx="7187760" cy="76968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2"/>
            <p:cNvSpPr/>
            <p:nvPr/>
          </p:nvSpPr>
          <p:spPr>
            <a:xfrm>
              <a:off x="5544360" y="3802320"/>
              <a:ext cx="101484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s-ES_tradnl" sz="3200" spc="-1" strike="noStrike">
                  <a:solidFill>
                    <a:srgbClr val="000000"/>
                  </a:solidFill>
                  <a:latin typeface="Calibri"/>
                </a:rPr>
                <a:t>JDBC</a:t>
              </a:r>
              <a:endParaRPr b="0" lang="es-ES" sz="3200" spc="-1" strike="noStrike">
                <a:latin typeface="Arial"/>
              </a:endParaRPr>
            </a:p>
          </p:txBody>
        </p:sp>
        <p:sp>
          <p:nvSpPr>
            <p:cNvPr id="293" name="CustomShape 13"/>
            <p:cNvSpPr/>
            <p:nvPr/>
          </p:nvSpPr>
          <p:spPr>
            <a:xfrm>
              <a:off x="233856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SQLite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4" name="CustomShape 14"/>
            <p:cNvSpPr/>
            <p:nvPr/>
          </p:nvSpPr>
          <p:spPr>
            <a:xfrm>
              <a:off x="3609360" y="5006880"/>
              <a:ext cx="102708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Derby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5" name="CustomShape 15"/>
            <p:cNvSpPr/>
            <p:nvPr/>
          </p:nvSpPr>
          <p:spPr>
            <a:xfrm>
              <a:off x="493020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H2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6" name="CustomShape 16"/>
            <p:cNvSpPr/>
            <p:nvPr/>
          </p:nvSpPr>
          <p:spPr>
            <a:xfrm>
              <a:off x="884232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…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7" name="CustomShape 17"/>
            <p:cNvSpPr/>
            <p:nvPr/>
          </p:nvSpPr>
          <p:spPr>
            <a:xfrm>
              <a:off x="625068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MySQL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8" name="CustomShape 18"/>
            <p:cNvSpPr/>
            <p:nvPr/>
          </p:nvSpPr>
          <p:spPr>
            <a:xfrm>
              <a:off x="7619760" y="5006880"/>
              <a:ext cx="1026000" cy="91512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Calibri"/>
                </a:rPr>
                <a:t>Oracle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299" name="Line 19"/>
            <p:cNvSpPr/>
            <p:nvPr/>
          </p:nvSpPr>
          <p:spPr>
            <a:xfrm>
              <a:off x="282672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20"/>
            <p:cNvSpPr/>
            <p:nvPr/>
          </p:nvSpPr>
          <p:spPr>
            <a:xfrm>
              <a:off x="404928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21"/>
            <p:cNvSpPr/>
            <p:nvPr/>
          </p:nvSpPr>
          <p:spPr>
            <a:xfrm>
              <a:off x="541836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Line 22"/>
            <p:cNvSpPr/>
            <p:nvPr/>
          </p:nvSpPr>
          <p:spPr>
            <a:xfrm>
              <a:off x="669024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Line 23"/>
            <p:cNvSpPr/>
            <p:nvPr/>
          </p:nvSpPr>
          <p:spPr>
            <a:xfrm>
              <a:off x="801072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24"/>
            <p:cNvSpPr/>
            <p:nvPr/>
          </p:nvSpPr>
          <p:spPr>
            <a:xfrm>
              <a:off x="9398160" y="4476600"/>
              <a:ext cx="302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097280" y="188784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4000" spc="-1" strike="noStrike">
                <a:solidFill>
                  <a:srgbClr val="000000"/>
                </a:solidFill>
                <a:latin typeface="Calibri Light"/>
              </a:rPr>
              <a:t>¿Cómo?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Tener creada la base de datos ejemplo con las tablas empleados y departamentos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Utilizaremos el mismo programa Java, lo único que vamos a cambiar es la carga del driver y la conexión a la base de datos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HSQLBD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hsqlbd.jar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Class.forName(“org.hsqlbd.jdbcDriver”);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DriverManager.getConnection(“jdbc:hsqld:file:D:/db/hsqlb/ejemplo”);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H2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h2-1.4.191.jar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Class.forName(“org.h2.Driver”);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DriverManager.getConnection(“jdbc:h2:D:/DB/H2/ejemplo/ejemplo”, “sa”,””);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MySQL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mysql-connector-java-5.1.38-bin.jar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Class.forName(“com.mysql.jdbc.Driver”);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DriverManager.getConnection(“jdbc:mysql://localhost/ejemplo”,”ejemplo”;”ejemplo”);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</a:rPr>
              <a:t>Conexión a Oracle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ojdbc6.jar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Class.forName(“oracle.jdbc.driver.OracleDriver”);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DriverManager.getConnection(“jdbc:oracle:thin:@localhost:1521:XE”,”ejemplo”,”ejemplo”);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Conexión a Access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ucanaccess-3.0.2.jar (hay más opciones)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Class.forName(“net.ucanaccess.jdbc.UcanaccessDriver”);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404040"/>
                </a:solidFill>
                <a:latin typeface="Courier New"/>
              </a:rPr>
              <a:t>Connection conexion = DriverManager.getConnection(“jdbc:ucanaccess://mibasedatosaccess”);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Objetivos de aprendizaje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754280"/>
            <a:ext cx="10058040" cy="52862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Esquema general: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BBDD Relacionales vs BBDD OO  - BBDD con arquitectura C-S vs BBDD Embebidas  - Ejemplos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2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Embebidas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Ejemplos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Arquitectura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 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DB4o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3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BBDD con arquitectura C-S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Protocolos de acceso a BBDD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ODBC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 (2 capas, 3 capas)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JDBC-ODBC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Establecimiento de conexiones a BBDD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SQLite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HSQLDB - H2 - MySQL - Oracle – Access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4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descripción de datos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DatabaseMetadata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ResultSetMetadata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sentencias de manipulación de datos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- Statement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6"/>
              <a:tabLst>
                <a:tab algn="l" pos="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 Light"/>
              </a:rPr>
              <a:t>Ejecución de procedimientos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Metaobjetos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Si no conocemos la estructura de las tablas de una base de datos la información se puede obtener a través de los metaobjetos.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Los metaobjetos son objetos que proporcionan información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_tradnl" sz="2000" spc="-1" strike="noStrike">
                <a:solidFill>
                  <a:srgbClr val="404040"/>
                </a:solidFill>
                <a:latin typeface="Calibri Light"/>
              </a:rPr>
              <a:t>Los objetos que utilizaremos para la obtención de los metadatos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, utilizaremos los objetos DatabaseMetaData y ResultSetMetaData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DatabaseMetaData proporciona información sobre la base de datos a través de múltiples métodos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getMetaData()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 devuelve un objeto DatabaseMetaData con el que se obtendrá la información de la base de datos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getDatabaseProductName()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getDriverName()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getURL()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getUserName()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getTables()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getColumns()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80280" y="1828800"/>
            <a:ext cx="826668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try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{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Class.forName("com.mysql.jdbc.Driver"); //Cargar el driver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Connection conexion = DriverManager.getConnection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("jdbc:mysql://localhost/ejemplo","ejemplo", "ejemplo");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DatabaseMetaData dbmd = conexion.getMetaData();//Creamos objeto DatabaseMetaData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ResultSet resul = null;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nombre  = dbmd.getDatabaseProductName();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driver  = dbmd.getDriverName();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url     = dbmd.getURL();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usuario = dbmd.getUserName() 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System.out.println("INFORMACIN SOBRE LA BASE DE DATOS:"+ nombre);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System.out.println("Driver : " + driver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System.out.println("URL    : " + url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System.out.println("Usuario: " + usuario 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resul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dbmd.getTables(null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, "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ejemplo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",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s-ES" sz="12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);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conexion.close(); //Cerrar conexion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 </a:t>
            </a:r>
            <a:r>
              <a:rPr b="0" lang="es-ES" sz="1400" spc="-1" strike="noStrike">
                <a:solidFill>
                  <a:srgbClr val="000000"/>
                </a:solidFill>
                <a:latin typeface="Helvetica Light"/>
              </a:rPr>
              <a:t> 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8046720" y="3931920"/>
            <a:ext cx="4375800" cy="23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Calibri Light"/>
              </a:rPr>
              <a:t>resul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es un objeto ResultSet que proporciona información de las tablas y vistas de la base de datos.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Parámetros: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1) null - devuelve todas las tablas de la bd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2) Esquema de la base de datos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3) Patrón para introducir el nombre las tablas que queremos, “%de” devolvería todas las tablas que empiecen por </a:t>
            </a:r>
            <a:r>
              <a:rPr b="1" lang="es-ES" sz="1400" spc="-1" strike="noStrike">
                <a:solidFill>
                  <a:srgbClr val="000000"/>
                </a:solidFill>
                <a:latin typeface="Calibri Light"/>
              </a:rPr>
              <a:t>de</a:t>
            </a: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Calibri Light"/>
              </a:rPr>
              <a:t>4)Tipo de tabla “TABLE” o “VIEW”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525640" y="5656320"/>
            <a:ext cx="2520720" cy="522720"/>
          </a:xfrm>
          <a:prstGeom prst="bentConnector3">
            <a:avLst>
              <a:gd name="adj1" fmla="val 25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4989960" y="5656320"/>
            <a:ext cx="3056400" cy="117360"/>
          </a:xfrm>
          <a:prstGeom prst="bentConnector3">
            <a:avLst>
              <a:gd name="adj1" fmla="val 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6"/>
          <p:cNvSpPr/>
          <p:nvPr/>
        </p:nvSpPr>
        <p:spPr>
          <a:xfrm flipV="1">
            <a:off x="4213800" y="5161680"/>
            <a:ext cx="3840120" cy="352080"/>
          </a:xfrm>
          <a:prstGeom prst="bentConnector3">
            <a:avLst>
              <a:gd name="adj1" fmla="val -19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7"/>
          <p:cNvSpPr/>
          <p:nvPr/>
        </p:nvSpPr>
        <p:spPr>
          <a:xfrm flipV="1">
            <a:off x="3399120" y="4889520"/>
            <a:ext cx="4654440" cy="536400"/>
          </a:xfrm>
          <a:prstGeom prst="bentConnector3">
            <a:avLst>
              <a:gd name="adj1" fmla="val 3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295560" y="19044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054800" y="1737360"/>
            <a:ext cx="10735920" cy="21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while (resul.next()) {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catalogo = resul.getString(1);//columna 1 que devuelve ResulSet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esquema = resul.getString(2); //columna 2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tabla = resul.getString(3);   //columna 3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String tipo = resul.getString(4);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//columna 4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System.out.println(tipo + " - Catalogo: " + catalogo +  ", Esquema : " + esquema  + ", Nombre : " + tabla);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catch (ClassNotFoundException cn) {cn.printStackTrace();}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  <a:tab algn="l" pos="11231640"/>
                <a:tab algn="l" pos="116809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s-ES" sz="1200" spc="-1" strike="noStrike">
                <a:solidFill>
                  <a:srgbClr val="000000"/>
                </a:solidFill>
                <a:latin typeface="Courier New"/>
              </a:rPr>
              <a:t>catch (SQLException e) {e.printStackTrace();}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326" name="Picture 1" descr=""/>
          <p:cNvPicPr/>
          <p:nvPr/>
        </p:nvPicPr>
        <p:blipFill>
          <a:blip r:embed="rId1"/>
          <a:stretch/>
        </p:blipFill>
        <p:spPr>
          <a:xfrm>
            <a:off x="3021480" y="4028760"/>
            <a:ext cx="6802200" cy="20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8.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Prueba el programa anterior para visualizar información de las bases de datos de Oracle y SQLite con las que estás trabajando este tema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Actividad 8.1. </a:t>
            </a:r>
            <a:r>
              <a:rPr b="0" lang="es-ES" sz="2000" spc="-1" strike="noStrike">
                <a:solidFill>
                  <a:srgbClr val="404040"/>
                </a:solidFill>
                <a:latin typeface="Calibri Light"/>
              </a:rPr>
              <a:t>Prueba el programa anterior para visualizar información de la columna de empleados.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b="0" lang="es-ES" sz="1600" spc="-1" strike="noStrike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95560" y="19044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DatabaseMetaData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ResultSetMetaData proporciona información sobre las columnas de la base de datos a través de múltiples métodos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getColumnCount():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getColumnTypeName(índice)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isNullable(índice)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1199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getColumnDisplaySize()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Actividades 9, 10, 11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ResultSetMetaData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El objeto ResultSetMetaData proporciona información sobre las columnas de la base de datos a través de múltiples métodos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getColumnCount():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getColumnName()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getColumnTypeName(índice)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isNullable(índice)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spcAft>
                <a:spcPts val="1199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000" spc="-1" strike="noStrike">
                <a:solidFill>
                  <a:srgbClr val="404040"/>
                </a:solidFill>
                <a:latin typeface="Calibri Light"/>
              </a:rPr>
              <a:t>getColumnDisplaySize()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Actividades 9, 10, 11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295560" y="286560"/>
            <a:ext cx="116197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5. Ejecución de sentencias de  manipulación de datos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Statement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097280" y="1887840"/>
            <a:ext cx="10188720" cy="429048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Es necesario crear un objeto Statement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Al crearse el objeto Statement se crea un espacio de trabajo para crear consultas SQL, ejecutarlas y para recibir los resultados de las consultas.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400" spc="-1" strike="noStrike">
                <a:solidFill>
                  <a:srgbClr val="404040"/>
                </a:solidFill>
                <a:latin typeface="Calibri Light"/>
              </a:rPr>
              <a:t>Una vez creado se pueden usar los siguientes métodos: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ResultSet executeQuery(String):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sentencias SELECT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1" lang="es-ES" sz="2200" spc="-1" strike="noStrike">
                <a:solidFill>
                  <a:srgbClr val="404040"/>
                </a:solidFill>
                <a:latin typeface="Calibri Light"/>
              </a:rPr>
              <a:t>Int executeUpdate(String): </a:t>
            </a:r>
            <a:r>
              <a:rPr b="0" lang="es-ES" sz="2200" spc="-1" strike="noStrike">
                <a:solidFill>
                  <a:srgbClr val="404040"/>
                </a:solidFill>
                <a:latin typeface="Calibri Light"/>
              </a:rPr>
              <a:t>Se utiliza para DML (insert, update, delete) y para DDL (create, drop y alter)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Esquema general del tema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8880" y="2574720"/>
            <a:ext cx="22888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BBDD Embebidas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450920" y="2587320"/>
            <a:ext cx="21790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400" spc="-1" strike="noStrike">
                <a:solidFill>
                  <a:srgbClr val="000000"/>
                </a:solidFill>
                <a:latin typeface="Calibri Light"/>
              </a:rPr>
              <a:t>Arquitectura C-S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H="1" rot="16200000">
            <a:off x="5981040" y="27720"/>
            <a:ext cx="12240" cy="5106240"/>
          </a:xfrm>
          <a:prstGeom prst="bentConnector3">
            <a:avLst>
              <a:gd name="adj1" fmla="val -180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4306320" y="3539880"/>
            <a:ext cx="1148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BBDD OO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44480" y="3539880"/>
            <a:ext cx="2082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BBDD Relacionales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 flipH="1" flipV="1" rot="5400000">
            <a:off x="3332880" y="1992600"/>
            <a:ext cx="12240" cy="3094200"/>
          </a:xfrm>
          <a:prstGeom prst="bentConnector3">
            <a:avLst>
              <a:gd name="adj1" fmla="val 2372732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6415560" y="3539880"/>
            <a:ext cx="7711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8218800" y="3539880"/>
            <a:ext cx="68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JDBC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0134000" y="3539880"/>
            <a:ext cx="13532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JDBC-ODBC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 flipH="1" flipV="1" rot="5400000">
            <a:off x="8538840" y="1535040"/>
            <a:ext cx="12240" cy="4009320"/>
          </a:xfrm>
          <a:prstGeom prst="bentConnector3">
            <a:avLst>
              <a:gd name="adj1" fmla="val 230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2"/>
          <p:cNvSpPr/>
          <p:nvPr/>
        </p:nvSpPr>
        <p:spPr>
          <a:xfrm flipV="1">
            <a:off x="8540280" y="3035880"/>
            <a:ext cx="0" cy="213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3"/>
          <p:cNvSpPr/>
          <p:nvPr/>
        </p:nvSpPr>
        <p:spPr>
          <a:xfrm flipV="1">
            <a:off x="3454560" y="30394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7179480" y="4442760"/>
            <a:ext cx="408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H2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7505640" y="4442760"/>
            <a:ext cx="8496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HSQLBD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8267760" y="4442760"/>
            <a:ext cx="724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Access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8924040" y="4442760"/>
            <a:ext cx="7056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Oracle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9580680" y="4442760"/>
            <a:ext cx="7534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 Light"/>
              </a:rPr>
              <a:t>MySQL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 flipH="1" rot="16200000">
            <a:off x="8669880" y="3156120"/>
            <a:ext cx="360" cy="2573640"/>
          </a:xfrm>
          <a:prstGeom prst="bentConnector3">
            <a:avLst>
              <a:gd name="adj1" fmla="val 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0"/>
          <p:cNvSpPr/>
          <p:nvPr/>
        </p:nvSpPr>
        <p:spPr>
          <a:xfrm flipV="1">
            <a:off x="8563680" y="39970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1"/>
          <p:cNvSpPr/>
          <p:nvPr/>
        </p:nvSpPr>
        <p:spPr>
          <a:xfrm flipV="1">
            <a:off x="792648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2"/>
          <p:cNvSpPr/>
          <p:nvPr/>
        </p:nvSpPr>
        <p:spPr>
          <a:xfrm flipV="1">
            <a:off x="8563680" y="421596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3"/>
          <p:cNvSpPr/>
          <p:nvPr/>
        </p:nvSpPr>
        <p:spPr>
          <a:xfrm flipV="1">
            <a:off x="930996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4"/>
          <p:cNvSpPr/>
          <p:nvPr/>
        </p:nvSpPr>
        <p:spPr>
          <a:xfrm>
            <a:off x="6801120" y="5035320"/>
            <a:ext cx="3749040" cy="18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5"/>
          <p:cNvSpPr/>
          <p:nvPr/>
        </p:nvSpPr>
        <p:spPr>
          <a:xfrm>
            <a:off x="7735680" y="5125680"/>
            <a:ext cx="2093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Datos y Metadatos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4" name="Line 26"/>
          <p:cNvSpPr/>
          <p:nvPr/>
        </p:nvSpPr>
        <p:spPr>
          <a:xfrm flipV="1">
            <a:off x="1801800" y="394056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27"/>
          <p:cNvSpPr/>
          <p:nvPr/>
        </p:nvSpPr>
        <p:spPr>
          <a:xfrm flipV="1">
            <a:off x="4887720" y="394740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8"/>
          <p:cNvSpPr/>
          <p:nvPr/>
        </p:nvSpPr>
        <p:spPr>
          <a:xfrm>
            <a:off x="1368720" y="4189680"/>
            <a:ext cx="834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SQLite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7" name="CustomShape 29"/>
          <p:cNvSpPr/>
          <p:nvPr/>
        </p:nvSpPr>
        <p:spPr>
          <a:xfrm>
            <a:off x="4489200" y="4181760"/>
            <a:ext cx="731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2000" spc="-1" strike="noStrike">
                <a:solidFill>
                  <a:srgbClr val="000000"/>
                </a:solidFill>
                <a:latin typeface="Calibri Light"/>
              </a:rPr>
              <a:t>DB4o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Relacionales vs OO-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061080" y="3124080"/>
            <a:ext cx="5333040" cy="19422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Relacionales 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VS 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" sz="3600" spc="-1" strike="noStrike">
                <a:solidFill>
                  <a:srgbClr val="404040"/>
                </a:solidFill>
                <a:latin typeface="Calibri Light"/>
              </a:rPr>
              <a:t>BBDD Orientadas a Objetos</a:t>
            </a:r>
            <a:endParaRPr b="0" lang="en-US" sz="3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003840" y="212004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515120" y="21301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561440" y="213876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6024600" y="212076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9095760" y="2131920"/>
            <a:ext cx="129420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5" name="Line 8"/>
          <p:cNvSpPr/>
          <p:nvPr/>
        </p:nvSpPr>
        <p:spPr>
          <a:xfrm>
            <a:off x="9882360" y="408600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476000" y="2117160"/>
            <a:ext cx="139032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bfc6b8"/>
                </a:solidFill>
                <a:latin typeface="Calibri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4305960" y="5155200"/>
            <a:ext cx="1375920" cy="699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Informix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5920200" y="5155200"/>
            <a:ext cx="1452240" cy="699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c000"/>
                </a:solidFill>
                <a:latin typeface="Calibri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BBDD C-S vs Embebidas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160000" y="3085200"/>
            <a:ext cx="7315920" cy="19422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con arquitectura Cliente-Servidor 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VS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b="1" lang="es-ES_tradnl" sz="3200" spc="-1" strike="noStrike">
                <a:solidFill>
                  <a:srgbClr val="404040"/>
                </a:solidFill>
                <a:latin typeface="Calibri Light"/>
              </a:rPr>
              <a:t>BBDD Embebidas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167920" y="208080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Oracle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679200" y="209088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 Server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725520" y="209952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DB2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188320" y="20815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MySQL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8259840" y="2092680"/>
            <a:ext cx="129420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c000"/>
                </a:solidFill>
                <a:latin typeface="Calibri"/>
              </a:rPr>
              <a:t>PostgreSQL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Line 8"/>
          <p:cNvSpPr/>
          <p:nvPr/>
        </p:nvSpPr>
        <p:spPr>
          <a:xfrm>
            <a:off x="9751680" y="573192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2947320" y="519840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Derby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4458600" y="520884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70c0"/>
                </a:solidFill>
                <a:latin typeface="Calibri"/>
              </a:rPr>
              <a:t>SQLite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7504920" y="5217480"/>
            <a:ext cx="1390320" cy="7797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H2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5967720" y="5199120"/>
            <a:ext cx="1389240" cy="7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b0f0"/>
                </a:solidFill>
                <a:latin typeface="Calibri"/>
              </a:rPr>
              <a:t>DB4o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</a:t>
            </a:r>
            <a:r>
              <a:rPr b="0" lang="es-ES_tradnl" sz="4800" spc="-52" strike="noStrike">
                <a:solidFill>
                  <a:srgbClr val="404040"/>
                </a:solidFill>
                <a:latin typeface="Calibri Light"/>
              </a:rPr>
              <a:t>Ejemplos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90000"/>
              </a:lnSpc>
              <a:spcBef>
                <a:spcPts val="42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</a:rPr>
              <a:t>Por lo tanto, nos podemos encontrar: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bfc6b8"/>
                </a:solidFill>
                <a:latin typeface="Calibri Light"/>
              </a:rPr>
              <a:t>BBDD Relacional con estructura C-S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MySQL, Oracle, DB2…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ff0000"/>
                </a:solidFill>
                <a:latin typeface="Calibri Light"/>
              </a:rPr>
              <a:t>BBDD Relacional y embebida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: SQLite, Derby, H2…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50"/>
                </a:solidFill>
                <a:latin typeface="Calibri Light"/>
              </a:rPr>
              <a:t>BBDD OO con estructura C-S: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Informix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s-ES_tradnl" sz="2600" spc="-1" strike="noStrike">
                <a:solidFill>
                  <a:srgbClr val="00b0f0"/>
                </a:solidFill>
                <a:latin typeface="Calibri Light"/>
              </a:rPr>
              <a:t>BBDD OO y embebida: </a:t>
            </a:r>
            <a:r>
              <a:rPr b="0" lang="es-ES_tradnl" sz="2600" spc="-1" strike="noStrike">
                <a:solidFill>
                  <a:srgbClr val="000000"/>
                </a:solidFill>
                <a:latin typeface="Calibri Light"/>
              </a:rPr>
              <a:t>DB4o</a:t>
            </a: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104760"/>
                <a:tab algn="l" pos="554040"/>
                <a:tab algn="l" pos="1003320"/>
                <a:tab algn="l" pos="1452600"/>
                <a:tab algn="l" pos="1901880"/>
                <a:tab algn="l" pos="2351160"/>
                <a:tab algn="l" pos="2800440"/>
                <a:tab algn="l" pos="3249720"/>
                <a:tab algn="l" pos="3699000"/>
                <a:tab algn="l" pos="4148280"/>
                <a:tab algn="l" pos="4597560"/>
                <a:tab algn="l" pos="504684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85240"/>
                <a:tab algn="l" pos="9434520"/>
                <a:tab algn="l" pos="9883800"/>
                <a:tab algn="l" pos="10333080"/>
                <a:tab algn="l" pos="1078236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- Ejemplos -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SQLite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Apache Derby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HSQLBD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H2 (relacional)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b="0" lang="es-ES" sz="2800" spc="-1" strike="noStrike">
                <a:solidFill>
                  <a:srgbClr val="404040"/>
                </a:solidFill>
                <a:latin typeface="Calibri Light"/>
              </a:rPr>
              <a:t>Db4O (Orientado a Objetos)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4617</TotalTime>
  <Application>LibreOffice/7.0.1.2$Windows_X86_64 LibreOffice_project/7cbcfc562f6eb6708b5ff7d7397325de9e764452</Application>
  <Words>3740</Words>
  <Paragraphs>489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2020-09-14T15:40:59Z</dcterms:created>
  <dc:creator>usuario</dc:creator>
  <dc:description/>
  <dc:language>es-ES</dc:language>
  <cp:lastModifiedBy/>
  <dcterms:modified xsi:type="dcterms:W3CDTF">2020-09-18T20:34:59Z</dcterms:modified>
  <cp:revision>57</cp:revision>
  <dc:subject/>
  <dc:title>UD2 - Manejo de conectores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