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ite.org/download.htm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services.actian.com/versant/default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8000" b="0" strike="noStrike" spc="-52">
                <a:solidFill>
                  <a:srgbClr val="262626"/>
                </a:solidFill>
                <a:latin typeface="Calibri Light"/>
              </a:rPr>
              <a:t>UD2 - Manejo de conectores </a:t>
            </a:r>
            <a:endParaRPr lang="es-ES" sz="8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_tradnl" sz="2400" b="0" strike="noStrike" cap="all" spc="197">
                <a:solidFill>
                  <a:srgbClr val="637052"/>
                </a:solidFill>
                <a:latin typeface="Calibri Light"/>
              </a:rPr>
              <a:t>ACCESO A DATOS							ION MARÍN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Arquitectura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049480" y="1996920"/>
            <a:ext cx="7903440" cy="3529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2858400" y="2365200"/>
            <a:ext cx="4194000" cy="156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Aplicación Java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992360" y="3235680"/>
            <a:ext cx="876960" cy="10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5664600" y="5542920"/>
            <a:ext cx="84456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PC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7698240" y="4849920"/>
            <a:ext cx="2041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BBDD (Ficheros)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8136720" y="3378600"/>
            <a:ext cx="876960" cy="10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8"/>
          <p:cNvSpPr/>
          <p:nvPr/>
        </p:nvSpPr>
        <p:spPr>
          <a:xfrm>
            <a:off x="8280000" y="3595680"/>
            <a:ext cx="878400" cy="1076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8424360" y="3738960"/>
            <a:ext cx="878400" cy="10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SQLite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Sistema gestor de BD multiplataforma escrito en C que proporciona un motor muy ligero. 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Las BD se guardan en forma de ficheros, por lo que es fácil trasladar la base de datos con la aplicación que la usa.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Cuenta con una utilidad que nos permitirá ejecutar comandos SQL contra la BD SQLite en modo consola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SQLite. Instalación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097280" y="208080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Accede a:</a:t>
            </a:r>
            <a:endParaRPr lang="es-ES" sz="28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800" b="0" u="sng" strike="noStrike" spc="-1">
                <a:solidFill>
                  <a:srgbClr val="2998E3"/>
                </a:solidFill>
                <a:uFillTx/>
                <a:latin typeface="Calibri Light"/>
                <a:hlinkClick r:id="rId2"/>
              </a:rPr>
              <a:t>http://www.sqlite.org/download.html</a:t>
            </a:r>
            <a:endParaRPr lang="es-ES" sz="28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y descarga el fichero ZIP</a:t>
            </a:r>
            <a:endParaRPr lang="es-ES" sz="28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800" b="1" strike="noStrike" spc="-1">
                <a:solidFill>
                  <a:srgbClr val="404040"/>
                </a:solidFill>
                <a:latin typeface="Calibri Light"/>
              </a:rPr>
              <a:t>sqlite-tools-win32-x86-3330000.zip</a:t>
            </a:r>
            <a:endParaRPr lang="es-ES" sz="28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al descomprimirlo obtenemos el fichero ejecutable</a:t>
            </a:r>
            <a:endParaRPr lang="es-ES" sz="28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800" b="0" i="1" strike="noStrike" spc="-1">
                <a:solidFill>
                  <a:srgbClr val="404040"/>
                </a:solidFill>
                <a:latin typeface="Calibri Light"/>
              </a:rPr>
              <a:t>sqlite3.exe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SQLite. Crear Tablas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280" y="1841760"/>
            <a:ext cx="10057680" cy="438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7000"/>
          </a:bodyPr>
          <a:lstStyle/>
          <a:p>
            <a:pPr marL="91440" indent="-90720" algn="ctr">
              <a:lnSpc>
                <a:spcPct val="90000"/>
              </a:lnSpc>
              <a:spcBef>
                <a:spcPts val="3501"/>
              </a:spcBef>
              <a:tabLst>
                <a:tab pos="0" algn="l"/>
              </a:tabLst>
            </a:pPr>
            <a:r>
              <a:rPr lang="es-ES_tradnl" sz="1400" b="0" strike="noStrike" spc="-1">
                <a:solidFill>
                  <a:srgbClr val="A2AF92"/>
                </a:solidFill>
                <a:latin typeface="Courier New"/>
              </a:rPr>
              <a:t>(Ejecutar esto desde la carpeta del sqlite (acceder desde CMD))</a:t>
            </a:r>
            <a:endParaRPr lang="es-ES" sz="1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sqlite3 C:\Users\Desktop\db\ejemplo.db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sqlite&gt; CREATE TABLE departamentos (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	...&gt;   dept_no TINYINT(2) NOT NULL PRIMARY KEY,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	...&gt;   dnombre VARCHAR(15),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	...&gt;   loc VARCHAR(15)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	...&gt;   );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s-ES" sz="3000" b="0" strike="noStrike" spc="-1">
                <a:solidFill>
                  <a:srgbClr val="404040"/>
                </a:solidFill>
                <a:latin typeface="Courier New"/>
              </a:rPr>
              <a:t>sqlite&gt; .quit</a:t>
            </a: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3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SQLite. Insertar y Leer Tablas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097280" y="1841760"/>
            <a:ext cx="10057680" cy="39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63000"/>
          </a:bodyPr>
          <a:lstStyle/>
          <a:p>
            <a:pPr marL="91440" indent="-90720">
              <a:lnSpc>
                <a:spcPct val="90000"/>
              </a:lnSpc>
              <a:spcBef>
                <a:spcPts val="1800"/>
              </a:spcBef>
              <a:spcAft>
                <a:spcPts val="601"/>
              </a:spcAft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//Para </a:t>
            </a:r>
            <a:r>
              <a:rPr lang="es-ES" sz="2400" b="1" strike="noStrike" spc="-1">
                <a:solidFill>
                  <a:srgbClr val="404040"/>
                </a:solidFill>
                <a:latin typeface="Courier New"/>
              </a:rPr>
              <a:t>insertar datos</a:t>
            </a: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sqlite&gt; INSERT INTO departamento VALUES (10, 'informatica', 'bilbao');</a:t>
            </a: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sqlite&gt; .quit</a:t>
            </a: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//Para </a:t>
            </a:r>
            <a:r>
              <a:rPr lang="es-ES" sz="2400" b="1" strike="noStrike" spc="-1">
                <a:solidFill>
                  <a:srgbClr val="404040"/>
                </a:solidFill>
                <a:latin typeface="Courier New"/>
              </a:rPr>
              <a:t>leer las tablas</a:t>
            </a: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sqlite&gt; SELECT * FROM departamentos;</a:t>
            </a: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sqlite&gt; .quit</a:t>
            </a:r>
            <a:endParaRPr lang="es-ES" sz="24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//Para </a:t>
            </a:r>
            <a:r>
              <a:rPr lang="es-ES" sz="2400" b="1" strike="noStrike" spc="-1">
                <a:solidFill>
                  <a:srgbClr val="404040"/>
                </a:solidFill>
                <a:latin typeface="Courier New"/>
              </a:rPr>
              <a:t>ver estructura tablas</a:t>
            </a: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: 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sqlite&gt; .schema departamentos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//</a:t>
            </a:r>
            <a:r>
              <a:rPr lang="es-ES" sz="2400" b="1" strike="noStrike" spc="-1">
                <a:solidFill>
                  <a:srgbClr val="404040"/>
                </a:solidFill>
                <a:latin typeface="Courier New"/>
              </a:rPr>
              <a:t>Importante: activar FK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PRAGMA foreign_keys = ON;</a:t>
            </a: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2400" b="0" strike="noStrike" spc="-1">
              <a:latin typeface="Arial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SQLite.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Actividad 1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</a:pP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3200" b="0" strike="noStrike" spc="-1">
                <a:solidFill>
                  <a:srgbClr val="404040"/>
                </a:solidFill>
                <a:latin typeface="Calibri Light"/>
              </a:rPr>
              <a:t>Crea la tabla EMPLEADOS y DEPARTAMENTOS en SQLite e inserta filas en ellas. </a:t>
            </a:r>
            <a:endParaRPr lang="es-ES" sz="32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3200" b="0" strike="noStrike" spc="-1">
                <a:solidFill>
                  <a:srgbClr val="404040"/>
                </a:solidFill>
                <a:latin typeface="Calibri Light"/>
              </a:rPr>
              <a:t>La descripción de las tablas:</a:t>
            </a:r>
            <a:endParaRPr lang="es-ES" sz="32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1" strike="noStrike" spc="-1">
                <a:solidFill>
                  <a:srgbClr val="404040"/>
                </a:solidFill>
                <a:latin typeface="Calibri Light"/>
              </a:rPr>
              <a:t>DEPARTAMENTOS</a:t>
            </a: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: (</a:t>
            </a:r>
            <a:r>
              <a:rPr lang="es-ES" sz="2400" b="1" strike="noStrike" spc="-1">
                <a:solidFill>
                  <a:srgbClr val="404040"/>
                </a:solidFill>
                <a:latin typeface="Calibri Light"/>
              </a:rPr>
              <a:t>DEPT_NO</a:t>
            </a: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lang="es-ES" sz="2400" b="1" strike="noStrike" spc="-1">
                <a:solidFill>
                  <a:srgbClr val="404040"/>
                </a:solidFill>
                <a:latin typeface="Calibri Light"/>
              </a:rPr>
              <a:t>DNOMBRE</a:t>
            </a: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 VARCHAR(15), </a:t>
            </a:r>
            <a:r>
              <a:rPr lang="es-ES" sz="2400" b="1" strike="noStrike" spc="-1">
                <a:solidFill>
                  <a:srgbClr val="404040"/>
                </a:solidFill>
                <a:latin typeface="Calibri Light"/>
              </a:rPr>
              <a:t>LOC</a:t>
            </a: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 VARCHAR(15).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EMPLEADOS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: (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EMP_NO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numérico clave primaria,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APELLIDO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OFICIO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VARCHAR(10),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DIR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numérico,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FECHA_ALT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DATE,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SALARIO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numérico,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COMISION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numérico, </a:t>
            </a:r>
            <a:r>
              <a:rPr lang="es-ES_tradnl" sz="2400" b="1" strike="noStrike" spc="-1">
                <a:solidFill>
                  <a:srgbClr val="404040"/>
                </a:solidFill>
                <a:latin typeface="Calibri Light"/>
              </a:rPr>
              <a:t>DEPT_NO</a:t>
            </a:r>
            <a:r>
              <a:rPr lang="es-ES_tradnl" sz="2400" b="0" strike="noStrike" spc="-1">
                <a:solidFill>
                  <a:srgbClr val="404040"/>
                </a:solidFill>
                <a:latin typeface="Calibri Light"/>
              </a:rPr>
              <a:t> numérico, es clave ajena y referencia a la taba DEPARTAMENTOS.)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66000"/>
          </a:bodyPr>
          <a:lstStyle/>
          <a:p>
            <a:pPr marL="216000" indent="-9072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 Light"/>
              </a:rPr>
              <a:t>Motor de BBDD orientado a objetos.</a:t>
            </a:r>
            <a:endParaRPr lang="es-ES" sz="32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 Light"/>
              </a:rPr>
              <a:t>Se puede utilizar de forma embebida o en aplicaciones cliente-servidor.</a:t>
            </a:r>
            <a:endParaRPr lang="es-ES" sz="32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 Light"/>
              </a:rPr>
              <a:t>Características:</a:t>
            </a:r>
            <a:endParaRPr lang="es-ES" sz="3200" b="0" strike="noStrike" spc="-1">
              <a:latin typeface="Arial"/>
            </a:endParaRPr>
          </a:p>
          <a:p>
            <a:pPr marL="1198440" lvl="1" indent="-4564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 Light"/>
              </a:rPr>
              <a:t>Evita el problema del desfase objeto-relacional</a:t>
            </a:r>
            <a:endParaRPr lang="es-ES" sz="3200" b="0" strike="noStrike" spc="-1">
              <a:latin typeface="Arial"/>
            </a:endParaRPr>
          </a:p>
          <a:p>
            <a:pPr marL="1198440" lvl="1" indent="-4564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 Light"/>
              </a:rPr>
              <a:t>No existe un lenguaje SQL para manipular datos sino que se usan métodos delegados.</a:t>
            </a:r>
            <a:endParaRPr lang="es-ES" sz="3200" b="0" strike="noStrike" spc="-1">
              <a:latin typeface="Arial"/>
            </a:endParaRPr>
          </a:p>
          <a:p>
            <a:pPr marL="1198440" lvl="1" indent="-456480" algn="just">
              <a:lnSpc>
                <a:spcPct val="9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200" b="0" strike="noStrike" spc="-1">
                <a:solidFill>
                  <a:srgbClr val="000000"/>
                </a:solidFill>
                <a:latin typeface="Calibri Light"/>
              </a:rPr>
              <a:t>Se instala añadiendo un único fichero de librería (JAR en Java y DLL en .NET)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Instalación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Descargar </a:t>
            </a:r>
            <a:r>
              <a:rPr lang="es-ES" sz="2800" b="0" u="sng" strike="noStrike" spc="-1">
                <a:solidFill>
                  <a:srgbClr val="2998E3"/>
                </a:solidFill>
                <a:uFillTx/>
                <a:latin typeface="Calibri Light"/>
                <a:hlinkClick r:id="rId2"/>
              </a:rPr>
              <a:t>http://supportservices.actian.com/versant/default.html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Obtenemos el JAR db4o-8.0.276.16149-java.zip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2401"/>
              </a:spcBef>
              <a:buClr>
                <a:srgbClr val="E48312"/>
              </a:buClr>
              <a:buSzPct val="75000"/>
              <a:buFont typeface="Times New Roman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Para usar el JAR en Eclipse:</a:t>
            </a:r>
            <a:endParaRPr lang="es-ES" sz="2800" b="0" strike="noStrike" spc="-1">
              <a:latin typeface="Arial"/>
            </a:endParaRPr>
          </a:p>
          <a:p>
            <a:pPr marL="1198440" lvl="1" indent="-456480" algn="just">
              <a:lnSpc>
                <a:spcPct val="70000"/>
              </a:lnSpc>
              <a:spcBef>
                <a:spcPts val="1199"/>
              </a:spcBef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_tradnl" sz="2200" b="0" strike="noStrike" spc="-1">
                <a:solidFill>
                  <a:srgbClr val="000000"/>
                </a:solidFill>
                <a:latin typeface="Calibri Light"/>
              </a:rPr>
              <a:t>Seleccionamos nuestro proyecto -&gt; botón derecho</a:t>
            </a:r>
            <a:endParaRPr lang="es-ES" sz="2200" b="0" strike="noStrike" spc="-1">
              <a:latin typeface="Arial"/>
            </a:endParaRPr>
          </a:p>
          <a:p>
            <a:pPr marL="1198440" lvl="1" indent="-456480" algn="just">
              <a:lnSpc>
                <a:spcPct val="70000"/>
              </a:lnSpc>
              <a:spcAft>
                <a:spcPts val="2401"/>
              </a:spcAft>
              <a:buClr>
                <a:srgbClr val="E48312"/>
              </a:buClr>
              <a:buFont typeface="Wingdings" charset="2"/>
              <a:buChar char=""/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_tradnl" sz="2200" b="0" strike="noStrike" spc="-1">
                <a:solidFill>
                  <a:srgbClr val="000000"/>
                </a:solidFill>
                <a:latin typeface="Calibri Light"/>
              </a:rPr>
              <a:t>Seleccionamos Build Paths -&gt; Add External Archives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Ejemplo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Vamos a desarrollar un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programa JAVA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que crea una base de datos que almacena objetos persona</a:t>
            </a:r>
            <a:endParaRPr lang="es-E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¿Qué necesitamos?</a:t>
            </a:r>
            <a:endParaRPr lang="es-ES" sz="20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Una clase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Persona.java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 </a:t>
            </a:r>
            <a:endParaRPr lang="es-ES" sz="20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La clase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ObjectContainer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13520" y="3879720"/>
            <a:ext cx="5695920" cy="70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class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 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private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String 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private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String 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Persona(String nombre,String ciudad)	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=nombre;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=ciudad;	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Persona() {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this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	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}	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String getNombre(){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return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;}	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setNombre(String nom){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nombre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=nom;	}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String getCiudad(){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return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	}	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4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setCiudad(String dir){</a:t>
            </a:r>
            <a:r>
              <a:rPr lang="es-ES" sz="14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ciudad</a:t>
            </a: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=dir;}	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V="1">
            <a:off x="4019400" y="2714040"/>
            <a:ext cx="170568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2886840" y="3327120"/>
            <a:ext cx="360" cy="27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1347480" y="3641760"/>
            <a:ext cx="3605760" cy="13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441360" algn="l"/>
                <a:tab pos="546120" algn="l"/>
                <a:tab pos="995400" algn="l"/>
                <a:tab pos="1444680" algn="l"/>
                <a:tab pos="1893960" algn="l"/>
                <a:tab pos="2343240" algn="l"/>
                <a:tab pos="2792520" algn="l"/>
                <a:tab pos="3241800" algn="l"/>
                <a:tab pos="3691080" algn="l"/>
                <a:tab pos="4140360" algn="l"/>
                <a:tab pos="4589640" algn="l"/>
                <a:tab pos="5038560" algn="l"/>
                <a:tab pos="5487840" algn="l"/>
                <a:tab pos="5937120" algn="l"/>
                <a:tab pos="6386400" algn="l"/>
                <a:tab pos="6835680" algn="l"/>
                <a:tab pos="7284960" algn="l"/>
                <a:tab pos="7734240" algn="l"/>
                <a:tab pos="8183520" algn="l"/>
                <a:tab pos="8632800" algn="l"/>
                <a:tab pos="908208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alibri Light"/>
                <a:ea typeface="DejaVu Sans"/>
              </a:rPr>
              <a:t>Definir el fichero de la base de datos</a:t>
            </a:r>
            <a:endParaRPr lang="es-ES" sz="14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441360" algn="l"/>
                <a:tab pos="546120" algn="l"/>
                <a:tab pos="995400" algn="l"/>
                <a:tab pos="1444680" algn="l"/>
                <a:tab pos="1893960" algn="l"/>
                <a:tab pos="2343240" algn="l"/>
                <a:tab pos="2792520" algn="l"/>
                <a:tab pos="3241800" algn="l"/>
                <a:tab pos="3691080" algn="l"/>
                <a:tab pos="4140360" algn="l"/>
                <a:tab pos="4589640" algn="l"/>
                <a:tab pos="5038560" algn="l"/>
                <a:tab pos="5487840" algn="l"/>
                <a:tab pos="5937120" algn="l"/>
                <a:tab pos="6386400" algn="l"/>
                <a:tab pos="6835680" algn="l"/>
                <a:tab pos="7284960" algn="l"/>
                <a:tab pos="7734240" algn="l"/>
                <a:tab pos="8183520" algn="l"/>
                <a:tab pos="8632800" algn="l"/>
                <a:tab pos="908208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alibri Light"/>
                <a:ea typeface="DejaVu Sans"/>
              </a:rPr>
              <a:t>Insertar / modificar objetos</a:t>
            </a:r>
            <a:endParaRPr lang="es-ES" sz="14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Arial"/>
              <a:buChar char="•"/>
              <a:tabLst>
                <a:tab pos="441360" algn="l"/>
                <a:tab pos="546120" algn="l"/>
                <a:tab pos="995400" algn="l"/>
                <a:tab pos="1444680" algn="l"/>
                <a:tab pos="1893960" algn="l"/>
                <a:tab pos="2343240" algn="l"/>
                <a:tab pos="2792520" algn="l"/>
                <a:tab pos="3241800" algn="l"/>
                <a:tab pos="3691080" algn="l"/>
                <a:tab pos="4140360" algn="l"/>
                <a:tab pos="4589640" algn="l"/>
                <a:tab pos="5038560" algn="l"/>
                <a:tab pos="5487840" algn="l"/>
                <a:tab pos="5937120" algn="l"/>
                <a:tab pos="6386400" algn="l"/>
                <a:tab pos="6835680" algn="l"/>
                <a:tab pos="7284960" algn="l"/>
                <a:tab pos="7734240" algn="l"/>
                <a:tab pos="8183520" algn="l"/>
                <a:tab pos="8632800" algn="l"/>
                <a:tab pos="908208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alibri Light"/>
                <a:ea typeface="DejaVu Sans"/>
              </a:rPr>
              <a:t>Realizar consultas a la bd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1005840" y="3637440"/>
            <a:ext cx="3813480" cy="1344600"/>
          </a:xfrm>
          <a:prstGeom prst="ellipse">
            <a:avLst/>
          </a:prstGeom>
          <a:noFill/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1842840" y="4977000"/>
            <a:ext cx="360" cy="29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9"/>
          <p:cNvSpPr/>
          <p:nvPr/>
        </p:nvSpPr>
        <p:spPr>
          <a:xfrm flipH="1">
            <a:off x="808200" y="4884480"/>
            <a:ext cx="340920" cy="18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0"/>
          <p:cNvSpPr/>
          <p:nvPr/>
        </p:nvSpPr>
        <p:spPr>
          <a:xfrm flipH="1">
            <a:off x="62640" y="5187240"/>
            <a:ext cx="1348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(Abrir la BD)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openFile()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 flipH="1">
            <a:off x="1253520" y="5351400"/>
            <a:ext cx="1348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(Cerrar la BD)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close()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755080" y="5199840"/>
            <a:ext cx="4680" cy="41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3"/>
          <p:cNvSpPr/>
          <p:nvPr/>
        </p:nvSpPr>
        <p:spPr>
          <a:xfrm>
            <a:off x="3739680" y="4991760"/>
            <a:ext cx="360" cy="29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4"/>
          <p:cNvSpPr/>
          <p:nvPr/>
        </p:nvSpPr>
        <p:spPr>
          <a:xfrm flipH="1">
            <a:off x="1981080" y="5730120"/>
            <a:ext cx="16891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(Almacenar objetos) </a:t>
            </a:r>
            <a:endParaRPr lang="es-E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store()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6" name="CustomShape 15"/>
          <p:cNvSpPr/>
          <p:nvPr/>
        </p:nvSpPr>
        <p:spPr>
          <a:xfrm flipH="1">
            <a:off x="3029760" y="5264640"/>
            <a:ext cx="1526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(Eliminar objetos) </a:t>
            </a:r>
            <a:endParaRPr lang="es-E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delete()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4582080" y="4855320"/>
            <a:ext cx="339120" cy="2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7"/>
          <p:cNvSpPr/>
          <p:nvPr/>
        </p:nvSpPr>
        <p:spPr>
          <a:xfrm flipH="1">
            <a:off x="4372560" y="5148000"/>
            <a:ext cx="20970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(Leer objetos) 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querybyexample()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Insertar objetos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097280" y="3682800"/>
            <a:ext cx="10486800" cy="70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class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Main {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final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static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String </a:t>
            </a:r>
            <a:r>
              <a:rPr lang="es-ES" sz="13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BDPer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"DBPersonas.yap"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static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main(String[] args) {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Abrir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BD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ObjectContainer db= Db4oEmbedded.openFile(Db4oEmbedded.newConfiguration(),</a:t>
            </a:r>
            <a:r>
              <a:rPr lang="es-ES" sz="1300" b="1" strike="noStrike" spc="-1">
                <a:solidFill>
                  <a:srgbClr val="0326CC"/>
                </a:solidFill>
                <a:latin typeface="Courier New"/>
                <a:ea typeface="DejaVu Sans"/>
              </a:rPr>
              <a:t>BDPer</a:t>
            </a: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Creamos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Personas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Persona p1 =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"Juan"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"Guadalajara"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Persona p2 =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"Ana"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"Madrid"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Persona p3 =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"Luis"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"Granada"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Persona p4 = </a:t>
            </a:r>
            <a:r>
              <a:rPr lang="es-ES" sz="13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"Pedro"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3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"Asturias"</a:t>
            </a: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Almacenar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objetos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Persona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en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base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db.store(p1);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  db.store(p2);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  db.store(p3);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  db.store(p4);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s-ES" sz="13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db.close(); 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base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 }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//fin </a:t>
            </a:r>
            <a:r>
              <a:rPr lang="es-ES" sz="13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lang="es-ES" sz="13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main</a:t>
            </a:r>
            <a:endParaRPr lang="es-E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3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s-E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Aprenderás a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Wingdings" charset="2"/>
              <a:buChar char="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Realizar programas Java para acceder a bases de datos relacionales. Para ello utilizaremos los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conectores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 que no son más que el software que se necesita para realizar las conexiones desde nuestro programa Java con una base de datos relacional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Recuperar objetos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97280" y="1845720"/>
            <a:ext cx="413532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Clr>
                <a:srgbClr val="E48312"/>
              </a:buClr>
              <a:buSzPct val="75000"/>
              <a:buFont typeface="Arial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ourier New"/>
              </a:rPr>
              <a:t>queryByExample()</a:t>
            </a:r>
            <a:endParaRPr lang="es-ES" sz="20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"/>
              </a:rPr>
              <a:t>Devuelve un conjunto de objetos</a:t>
            </a:r>
            <a:r>
              <a:rPr lang="es-ES" sz="2000" b="0" strike="noStrike" spc="-1">
                <a:solidFill>
                  <a:srgbClr val="404040"/>
                </a:solidFill>
                <a:latin typeface="Courier New"/>
              </a:rPr>
              <a:t> ObjectSet&lt;&gt;</a:t>
            </a:r>
            <a:endParaRPr lang="es-ES" sz="20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"/>
              </a:rPr>
              <a:t>Si la bd está vacía</a:t>
            </a:r>
            <a:r>
              <a:rPr lang="es-ES" sz="2000" b="0" strike="noStrike" spc="-1">
                <a:solidFill>
                  <a:srgbClr val="404040"/>
                </a:solidFill>
                <a:latin typeface="Courier New"/>
              </a:rPr>
              <a:t> size() = 0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s-ES" sz="20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160240" y="1578600"/>
            <a:ext cx="11941920" cy="48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com db.db4o.Db4oEmbedded;import com.db4o.ObjectContainer;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com.db4o.ObjectSet;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Public class Consulta1 {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Static String BDPer = “DBPersonas.yap”;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public static void main (String[] args)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ObjectContainer db = Db4oEmbedded.openFile(Db4oEmbedded.newConfiguration(), BDPer);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8F00"/>
                </a:solidFill>
                <a:latin typeface="Courier New"/>
                <a:ea typeface="DejaVu Sans"/>
              </a:rPr>
              <a:t>//devuelve todos los objetos persona de la bd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 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if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s-E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result.size() == 0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System.</a:t>
            </a:r>
            <a:r>
              <a:rPr lang="es-ES" sz="11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.println( </a:t>
            </a:r>
            <a:r>
              <a:rPr lang="es-ES" sz="11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"No existe hay personas en la BD”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}		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s-E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result.hasNext()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Persona p = </a:t>
            </a:r>
            <a:r>
              <a:rPr lang="es-E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result.next()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System.</a:t>
            </a:r>
            <a:r>
              <a:rPr lang="es-ES" sz="11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lang="es-ES" sz="11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"\tNombre: "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+ p.getNombre());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System.</a:t>
            </a:r>
            <a:r>
              <a:rPr lang="es-ES" sz="11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lang="es-ES" sz="11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"\tCiudad:"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+ p.getCiudad());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}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8F00"/>
                </a:solidFill>
                <a:latin typeface="Courier New"/>
                <a:ea typeface="DejaVu Sans"/>
              </a:rPr>
              <a:t>//búsqueda de objetos Persona con nombre Juan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Persona(“Juan”, 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9051"/>
                </a:solidFill>
                <a:latin typeface="Courier New"/>
                <a:ea typeface="DejaVu Sans"/>
              </a:rPr>
              <a:t>//búsqueda de objetos Persona con ciudad Vitoria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1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null, “Vitoria”</a:t>
            </a:r>
            <a:r>
              <a:rPr lang="es-ES" sz="11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1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ObjectSet&lt;Persona&gt; result = db.queryByExample(per);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151880" y="3390480"/>
            <a:ext cx="997920" cy="196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111320" y="1845720"/>
            <a:ext cx="428976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200" b="0" strike="noStrike" spc="-1">
                <a:solidFill>
                  <a:srgbClr val="404040"/>
                </a:solidFill>
                <a:latin typeface="Calibri Light"/>
              </a:rPr>
              <a:t>Para </a:t>
            </a:r>
            <a:r>
              <a:rPr lang="es-ES" sz="2200" b="1" strike="noStrike" spc="-1">
                <a:solidFill>
                  <a:srgbClr val="404040"/>
                </a:solidFill>
                <a:latin typeface="Calibri Light"/>
              </a:rPr>
              <a:t>modificar</a:t>
            </a:r>
            <a:r>
              <a:rPr lang="es-ES" sz="2200" b="0" strike="noStrike" spc="-1">
                <a:solidFill>
                  <a:srgbClr val="404040"/>
                </a:solidFill>
                <a:latin typeface="Calibri Light"/>
              </a:rPr>
              <a:t> objetos de la base de datos primero debemos localizarlos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Modificar el objeto y  guardarlo con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store()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5387760" y="4110480"/>
            <a:ext cx="997920" cy="196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5669280" y="1992240"/>
            <a:ext cx="6118560" cy="372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lang="es-ES" sz="1400" b="0" strike="noStrike" spc="-1" dirty="0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400" b="0" strike="noStrike" spc="-1" dirty="0">
                <a:solidFill>
                  <a:srgbClr val="3933FF"/>
                </a:solidFill>
                <a:latin typeface="Courier New"/>
                <a:ea typeface="DejaVu Sans"/>
              </a:rPr>
              <a:t>"Juan"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400" b="0" strike="noStrike" spc="-1" dirty="0" err="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ObjectSet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&lt;Persona&gt;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result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db.queryByExample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(per);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400" b="0" strike="noStrike" spc="-1" dirty="0" err="1">
                <a:solidFill>
                  <a:srgbClr val="931A68"/>
                </a:solidFill>
                <a:latin typeface="Courier New"/>
                <a:ea typeface="DejaVu Sans"/>
              </a:rPr>
              <a:t>if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result.size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 == 0){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lang="es-ES" sz="1400" b="0" strike="noStrike" spc="-1" dirty="0" err="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.println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s-ES" sz="1400" b="0" strike="noStrike" spc="-1" dirty="0">
                <a:solidFill>
                  <a:srgbClr val="3933FF"/>
                </a:solidFill>
                <a:latin typeface="Courier New"/>
                <a:ea typeface="DejaVu Sans"/>
              </a:rPr>
              <a:t>"No existe JUAN"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r>
              <a:rPr lang="es-ES" sz="1400" b="0" strike="noStrike" spc="-1" dirty="0" err="1">
                <a:solidFill>
                  <a:srgbClr val="931A68"/>
                </a:solidFill>
                <a:latin typeface="Courier New"/>
                <a:ea typeface="DejaVu Sans"/>
              </a:rPr>
              <a:t>else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</a:t>
            </a:r>
            <a:r>
              <a:rPr lang="es-ES" sz="1400" b="0" strike="noStrike" spc="-1" dirty="0" err="1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result.hasNext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()) {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	Persona existe =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result.next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	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existe.setCiudad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s-ES" sz="1400" b="0" strike="noStrike" spc="-1" dirty="0">
                <a:solidFill>
                  <a:srgbClr val="3933FF"/>
                </a:solidFill>
                <a:latin typeface="Courier New"/>
                <a:ea typeface="DejaVu Sans"/>
              </a:rPr>
              <a:t>"Bilbao"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	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db.store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(existe);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	</a:t>
            </a:r>
            <a:r>
              <a:rPr lang="es-ES" sz="1400" b="0" strike="noStrike" spc="-1" dirty="0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400" b="0" u="sng" strike="noStrike" spc="-1" dirty="0">
                <a:solidFill>
                  <a:srgbClr val="4E9072"/>
                </a:solidFill>
                <a:uFillTx/>
                <a:latin typeface="Courier New"/>
                <a:ea typeface="DejaVu Sans"/>
              </a:rPr>
              <a:t>consultar</a:t>
            </a:r>
            <a:r>
              <a:rPr lang="es-ES" sz="1400" b="0" strike="noStrike" spc="-1" dirty="0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4E9072"/>
                </a:solidFill>
                <a:uFillTx/>
                <a:latin typeface="Courier New"/>
                <a:ea typeface="DejaVu Sans"/>
              </a:rPr>
              <a:t>los</a:t>
            </a:r>
            <a:r>
              <a:rPr lang="es-ES" sz="1400" b="0" strike="noStrike" spc="-1" dirty="0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	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System.</a:t>
            </a:r>
            <a:r>
              <a:rPr lang="es-ES" sz="1400" b="0" strike="noStrike" spc="-1" dirty="0" err="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.println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s-ES" sz="1400" b="0" strike="noStrike" spc="-1" dirty="0">
                <a:solidFill>
                  <a:srgbClr val="3933FF"/>
                </a:solidFill>
                <a:latin typeface="Courier New"/>
                <a:ea typeface="DejaVu Sans"/>
              </a:rPr>
              <a:t>"Nombre: "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existe.getNombre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()+ </a:t>
            </a:r>
            <a:r>
              <a:rPr lang="es-ES" sz="1400" b="0" strike="noStrike" spc="-1" dirty="0">
                <a:solidFill>
                  <a:srgbClr val="3933FF"/>
                </a:solidFill>
                <a:latin typeface="Courier New"/>
                <a:ea typeface="DejaVu Sans"/>
              </a:rPr>
              <a:t>"  Ciudad:"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+ </a:t>
            </a:r>
            <a:r>
              <a:rPr lang="es-ES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existe.getCiudad</a:t>
            </a: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());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	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}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25440" algn="l"/>
                <a:tab pos="654120" algn="l"/>
                <a:tab pos="982800" algn="l"/>
                <a:tab pos="1311120" algn="l"/>
                <a:tab pos="1639800" algn="l"/>
                <a:tab pos="1968480" algn="l"/>
                <a:tab pos="2297160" algn="l"/>
                <a:tab pos="2625840" algn="l"/>
                <a:tab pos="2954160" algn="l"/>
                <a:tab pos="3282840" algn="l"/>
                <a:tab pos="3611520" algn="l"/>
                <a:tab pos="3940200" algn="l"/>
                <a:tab pos="4268880" algn="l"/>
                <a:tab pos="4597560" algn="l"/>
                <a:tab pos="4925880" algn="l"/>
                <a:tab pos="5257800" algn="l"/>
                <a:tab pos="5583240" algn="l"/>
                <a:tab pos="5911920" algn="l"/>
                <a:tab pos="6240600" algn="l"/>
                <a:tab pos="656892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}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Eliminar y Modificar objetos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153440" y="1845720"/>
            <a:ext cx="413532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Para </a:t>
            </a:r>
            <a:r>
              <a:rPr lang="es-ES" sz="2400" b="1" strike="noStrike" spc="-1">
                <a:solidFill>
                  <a:srgbClr val="404040"/>
                </a:solidFill>
                <a:latin typeface="Calibri Light"/>
              </a:rPr>
              <a:t>eliminar</a:t>
            </a: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 objetos de la base de datos primero debemos localizarlos.</a:t>
            </a:r>
            <a:endParaRPr lang="es-ES" sz="24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Eliminar objeto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delete()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964840" y="4403160"/>
            <a:ext cx="997920" cy="196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5725440" y="2629440"/>
            <a:ext cx="5837400" cy="289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2400" b="0" strike="noStrike" spc="-1">
                <a:solidFill>
                  <a:srgbClr val="000000"/>
                </a:solidFill>
                <a:latin typeface="Monaco"/>
                <a:ea typeface="DejaVu Sans"/>
              </a:rPr>
              <a:t>	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Persona per = </a:t>
            </a:r>
            <a:r>
              <a:rPr lang="es-ES" sz="15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new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Persona(</a:t>
            </a:r>
            <a:r>
              <a:rPr lang="es-ES" sz="15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"Juan"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5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null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ObjectSet&lt;Persona&gt; result = db.queryByExample(per);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5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if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(result.size() == 0){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System.</a:t>
            </a:r>
            <a:r>
              <a:rPr lang="es-ES" sz="15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.println( </a:t>
            </a:r>
            <a:r>
              <a:rPr lang="es-ES" sz="15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"No existe JUAN"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r>
              <a:rPr lang="es-ES" sz="15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else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s-ES" sz="15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(result.hasNext()) {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Persona p = result.next();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db.delete(p);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</a:t>
            </a:r>
            <a:r>
              <a:rPr lang="es-ES" sz="15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5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consultar</a:t>
            </a:r>
            <a:r>
              <a:rPr lang="es-ES" sz="15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5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los</a:t>
            </a:r>
            <a:r>
              <a:rPr lang="es-ES" sz="15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5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datos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System.</a:t>
            </a:r>
            <a:r>
              <a:rPr lang="es-ES" sz="15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.println(</a:t>
            </a:r>
            <a:r>
              <a:rPr lang="es-ES" sz="1500" b="0" strike="noStrike" spc="-1">
                <a:solidFill>
                  <a:srgbClr val="3933FF"/>
                </a:solidFill>
                <a:latin typeface="Courier New"/>
                <a:ea typeface="DejaVu Sans"/>
              </a:rPr>
              <a:t>"Eliminado.."</a:t>
            </a: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}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}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5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}</a:t>
            </a:r>
            <a:endParaRPr lang="es-ES" sz="15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357120" algn="l"/>
                <a:tab pos="717480" algn="l"/>
                <a:tab pos="1077840" algn="l"/>
                <a:tab pos="1438200" algn="l"/>
                <a:tab pos="1798560" algn="l"/>
                <a:tab pos="2158920" algn="l"/>
                <a:tab pos="2519280" algn="l"/>
                <a:tab pos="2879640" algn="l"/>
                <a:tab pos="3240000" algn="l"/>
                <a:tab pos="3600360" algn="l"/>
                <a:tab pos="3960720" algn="l"/>
                <a:tab pos="4321080" algn="l"/>
                <a:tab pos="4681440" algn="l"/>
                <a:tab pos="5041800" algn="l"/>
                <a:tab pos="5402160" algn="l"/>
                <a:tab pos="5762520" algn="l"/>
                <a:tab pos="6122880" algn="l"/>
                <a:tab pos="6483240" algn="l"/>
                <a:tab pos="6843600" algn="l"/>
                <a:tab pos="7203960" algn="l"/>
                <a:tab pos="7237440" algn="l"/>
                <a:tab pos="7961400" algn="l"/>
                <a:tab pos="8686800" algn="l"/>
                <a:tab pos="9408960" algn="l"/>
                <a:tab pos="10132920" algn="l"/>
                <a:tab pos="1085688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DB4o.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Actividad 5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97280" y="1775520"/>
            <a:ext cx="10057680" cy="47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Crea una BD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Db4o de nombre EMPLEDEP.YAP e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inserta objetos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EMPLEADO y DEPARTAMENTOS en ella. Después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obtén todos los objetos empleado de un departamento concreto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. Visualiza también el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nombre de dicho departamento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Estudia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 los siguientes casos: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integridad de la BBDD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¿Se respeta la </a:t>
            </a: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integridad referencial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al almacenar, modificar o eliminar los objetos?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_tradnl" sz="2000" b="1" strike="noStrike" spc="-1">
                <a:solidFill>
                  <a:srgbClr val="404040"/>
                </a:solidFill>
                <a:latin typeface="Calibri Light"/>
              </a:rPr>
              <a:t>Datos</a:t>
            </a:r>
            <a:r>
              <a:rPr lang="es-ES_tradnl" sz="2000" b="0" strike="noStrike" spc="-1">
                <a:solidFill>
                  <a:srgbClr val="404040"/>
                </a:solidFill>
                <a:latin typeface="Calibri Light"/>
              </a:rPr>
              <a:t>: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_tradnl" sz="2000" b="0" strike="noStrike" spc="-1">
                <a:solidFill>
                  <a:srgbClr val="404040"/>
                </a:solidFill>
                <a:latin typeface="Calibri Light"/>
              </a:rPr>
              <a:t>Departamentos</a:t>
            </a:r>
            <a:endParaRPr lang="es-ES" sz="2000" b="0" strike="noStrike" spc="-1">
              <a:latin typeface="Arial"/>
            </a:endParaRPr>
          </a:p>
          <a:p>
            <a:pPr marL="567000" lvl="2" indent="-18216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10, "CONTABILIDAD", "SEVILLA“ 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20, "INVESTIGACIÓN", "MADRID“ 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10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30, "VENTAS", "BARCELONA“</a:t>
            </a:r>
            <a:endParaRPr lang="es-ES" sz="1600" b="0" strike="noStrike" spc="-1">
              <a:latin typeface="Arial"/>
            </a:endParaRPr>
          </a:p>
          <a:p>
            <a:pPr marL="384120" lvl="1" indent="-182160">
              <a:lnSpc>
                <a:spcPct val="9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Empleados</a:t>
            </a:r>
            <a:endParaRPr lang="es-ES" sz="2000" b="0" strike="noStrike" spc="-1">
              <a:latin typeface="Arial"/>
            </a:endParaRPr>
          </a:p>
          <a:p>
            <a:pPr marL="567000" lvl="2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7369, "SÁNCHEZ", "EMPLEADO", 20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7499, "ARROYO", "VENDEDOR", 30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7521, "SALA", "VENDEDOR", 30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7566, "JIMÉNEZ", "DIRECTOR", 20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7782, "CEREZO", "DIRECTOR", 10</a:t>
            </a:r>
            <a:endParaRPr lang="es-ES" sz="1600" b="0" strike="noStrike" spc="-1">
              <a:latin typeface="Arial"/>
            </a:endParaRPr>
          </a:p>
          <a:p>
            <a:pPr marL="567000" lvl="2" indent="-182160">
              <a:lnSpc>
                <a:spcPct val="90000"/>
              </a:lnSpc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1600" b="0" strike="noStrike" spc="-1">
                <a:solidFill>
                  <a:srgbClr val="404040"/>
                </a:solidFill>
                <a:latin typeface="Calibri Light"/>
              </a:rPr>
              <a:t>7839, "REY", "PRESIDENTE", 10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201"/>
              </a:spcAft>
            </a:pPr>
            <a:endParaRPr lang="es-E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lang="es-ES" sz="4800" b="0" strike="noStrike" spc="-1">
              <a:latin typeface="Arial"/>
            </a:endParaRPr>
          </a:p>
        </p:txBody>
      </p:sp>
      <p:pic>
        <p:nvPicPr>
          <p:cNvPr id="206" name="Imagen 4"/>
          <p:cNvPicPr/>
          <p:nvPr/>
        </p:nvPicPr>
        <p:blipFill>
          <a:blip r:embed="rId2"/>
          <a:stretch/>
        </p:blipFill>
        <p:spPr>
          <a:xfrm>
            <a:off x="2558520" y="2012400"/>
            <a:ext cx="7135200" cy="418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04280" y="1737360"/>
            <a:ext cx="8387640" cy="413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marL="441360" indent="-44064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441360" algn="l"/>
                <a:tab pos="546120" algn="l"/>
                <a:tab pos="995400" algn="l"/>
                <a:tab pos="1444680" algn="l"/>
                <a:tab pos="1893960" algn="l"/>
                <a:tab pos="2343240" algn="l"/>
                <a:tab pos="2792520" algn="l"/>
                <a:tab pos="3241800" algn="l"/>
                <a:tab pos="3691080" algn="l"/>
                <a:tab pos="4140360" algn="l"/>
                <a:tab pos="4589640" algn="l"/>
                <a:tab pos="5038560" algn="l"/>
                <a:tab pos="5487840" algn="l"/>
                <a:tab pos="5937120" algn="l"/>
                <a:tab pos="6386400" algn="l"/>
                <a:tab pos="6835680" algn="l"/>
                <a:tab pos="7284960" algn="l"/>
                <a:tab pos="7734240" algn="l"/>
                <a:tab pos="8183520" algn="l"/>
                <a:tab pos="8632800" algn="l"/>
                <a:tab pos="908208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ODBC (Open Database Connectivity)</a:t>
            </a:r>
            <a:endParaRPr lang="es-ES" sz="3600" b="0" strike="noStrike" spc="-1">
              <a:latin typeface="Arial"/>
            </a:endParaRPr>
          </a:p>
          <a:p>
            <a:pPr marL="441360" indent="-440640">
              <a:lnSpc>
                <a:spcPct val="100000"/>
              </a:lnSpc>
              <a:spcBef>
                <a:spcPts val="42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441360" algn="l"/>
                <a:tab pos="546120" algn="l"/>
                <a:tab pos="995400" algn="l"/>
                <a:tab pos="1444680" algn="l"/>
                <a:tab pos="1893960" algn="l"/>
                <a:tab pos="2343240" algn="l"/>
                <a:tab pos="2792520" algn="l"/>
                <a:tab pos="3241800" algn="l"/>
                <a:tab pos="3691080" algn="l"/>
                <a:tab pos="4140360" algn="l"/>
                <a:tab pos="4589640" algn="l"/>
                <a:tab pos="5038560" algn="l"/>
                <a:tab pos="5487840" algn="l"/>
                <a:tab pos="5937120" algn="l"/>
                <a:tab pos="6386400" algn="l"/>
                <a:tab pos="6835680" algn="l"/>
                <a:tab pos="7284960" algn="l"/>
                <a:tab pos="7734240" algn="l"/>
                <a:tab pos="8183520" algn="l"/>
                <a:tab pos="8632800" algn="l"/>
                <a:tab pos="908208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JDBC (Java Database Connectivity)</a:t>
            </a: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ODBC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Estándar de acceso a bases de datos creado por Microsoft con el objetivo de posibilitar el acceso a cualquier dato desde cualquier aplicación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Se utiliza para cualquier servidor de BBDD compatible con ODBC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El SGBD proporciona una biblioteca que se debe enlazar en el programa cliente.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La API OBDC utiliza una interface escrita en C y no es apropiada para su uso directo desde Java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JDBC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JDBC es una API estándar que permite lanzar consultas a una BD relacional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El desarrollador siempre trabaja contra el paquete </a:t>
            </a:r>
            <a:r>
              <a:rPr lang="es-ES" sz="2400" b="0" strike="noStrike" spc="-1">
                <a:solidFill>
                  <a:srgbClr val="404040"/>
                </a:solidFill>
                <a:latin typeface="Courier New"/>
              </a:rPr>
              <a:t>java.sql</a:t>
            </a: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 Contiene un interfaces y algunas clases que conforman la API de JDBC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Para poder conectarse a la BD y lanzar consultas, es preciso tener un driver adecuado para ella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Un driver suele ser un fichero .jar que contiene una implementación de todas las interfaces de la API de JDBC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JDBC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grpSp>
        <p:nvGrpSpPr>
          <p:cNvPr id="214" name="Group 2"/>
          <p:cNvGrpSpPr/>
          <p:nvPr/>
        </p:nvGrpSpPr>
        <p:grpSpPr>
          <a:xfrm>
            <a:off x="2011680" y="1856880"/>
            <a:ext cx="8299440" cy="4360320"/>
            <a:chOff x="2011680" y="1856880"/>
            <a:chExt cx="8299440" cy="4360320"/>
          </a:xfrm>
        </p:grpSpPr>
        <p:sp>
          <p:nvSpPr>
            <p:cNvPr id="215" name="CustomShape 3"/>
            <p:cNvSpPr/>
            <p:nvPr/>
          </p:nvSpPr>
          <p:spPr>
            <a:xfrm>
              <a:off x="2328840" y="1856880"/>
              <a:ext cx="7770240" cy="1275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4"/>
            <p:cNvSpPr/>
            <p:nvPr/>
          </p:nvSpPr>
          <p:spPr>
            <a:xfrm>
              <a:off x="4178160" y="2175840"/>
              <a:ext cx="41403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3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APLICACIÓN DE JAVA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17" name="CustomShape 5"/>
            <p:cNvSpPr/>
            <p:nvPr/>
          </p:nvSpPr>
          <p:spPr>
            <a:xfrm>
              <a:off x="201168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SQLite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18" name="CustomShape 6"/>
            <p:cNvSpPr/>
            <p:nvPr/>
          </p:nvSpPr>
          <p:spPr>
            <a:xfrm>
              <a:off x="343944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Derby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19" name="CustomShape 7"/>
            <p:cNvSpPr/>
            <p:nvPr/>
          </p:nvSpPr>
          <p:spPr>
            <a:xfrm>
              <a:off x="4866840" y="2920680"/>
              <a:ext cx="116100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H2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0" name="CustomShape 8"/>
            <p:cNvSpPr/>
            <p:nvPr/>
          </p:nvSpPr>
          <p:spPr>
            <a:xfrm>
              <a:off x="629352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MySQL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1" name="CustomShape 9"/>
            <p:cNvSpPr/>
            <p:nvPr/>
          </p:nvSpPr>
          <p:spPr>
            <a:xfrm>
              <a:off x="772092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Oracle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2" name="CustomShape 10"/>
            <p:cNvSpPr/>
            <p:nvPr/>
          </p:nvSpPr>
          <p:spPr>
            <a:xfrm>
              <a:off x="9148680" y="2920680"/>
              <a:ext cx="1162440" cy="6372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…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3" name="CustomShape 11"/>
            <p:cNvSpPr/>
            <p:nvPr/>
          </p:nvSpPr>
          <p:spPr>
            <a:xfrm>
              <a:off x="2328840" y="3771720"/>
              <a:ext cx="7770240" cy="84960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2"/>
            <p:cNvSpPr/>
            <p:nvPr/>
          </p:nvSpPr>
          <p:spPr>
            <a:xfrm>
              <a:off x="5573880" y="3877200"/>
              <a:ext cx="11170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36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JDBC</a:t>
              </a:r>
              <a:endParaRPr lang="es-ES" sz="3600" b="0" strike="noStrike" spc="-1">
                <a:latin typeface="Arial"/>
              </a:endParaRPr>
            </a:p>
          </p:txBody>
        </p:sp>
        <p:sp>
          <p:nvSpPr>
            <p:cNvPr id="225" name="CustomShape 13"/>
            <p:cNvSpPr/>
            <p:nvPr/>
          </p:nvSpPr>
          <p:spPr>
            <a:xfrm>
              <a:off x="211788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SQLite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6" name="CustomShape 14"/>
            <p:cNvSpPr/>
            <p:nvPr/>
          </p:nvSpPr>
          <p:spPr>
            <a:xfrm>
              <a:off x="3491640" y="5207040"/>
              <a:ext cx="110988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Derby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7" name="CustomShape 15"/>
            <p:cNvSpPr/>
            <p:nvPr/>
          </p:nvSpPr>
          <p:spPr>
            <a:xfrm>
              <a:off x="491940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H2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8" name="CustomShape 16"/>
            <p:cNvSpPr/>
            <p:nvPr/>
          </p:nvSpPr>
          <p:spPr>
            <a:xfrm>
              <a:off x="914868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…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29" name="CustomShape 17"/>
            <p:cNvSpPr/>
            <p:nvPr/>
          </p:nvSpPr>
          <p:spPr>
            <a:xfrm>
              <a:off x="634680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MySQL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30" name="CustomShape 18"/>
            <p:cNvSpPr/>
            <p:nvPr/>
          </p:nvSpPr>
          <p:spPr>
            <a:xfrm>
              <a:off x="7827120" y="5207040"/>
              <a:ext cx="1108800" cy="10101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Oracle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31" name="Line 19"/>
            <p:cNvSpPr/>
            <p:nvPr/>
          </p:nvSpPr>
          <p:spPr>
            <a:xfrm>
              <a:off x="264564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20"/>
            <p:cNvSpPr/>
            <p:nvPr/>
          </p:nvSpPr>
          <p:spPr>
            <a:xfrm>
              <a:off x="396720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21"/>
            <p:cNvSpPr/>
            <p:nvPr/>
          </p:nvSpPr>
          <p:spPr>
            <a:xfrm>
              <a:off x="5447160" y="4621680"/>
              <a:ext cx="2664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22"/>
            <p:cNvSpPr/>
            <p:nvPr/>
          </p:nvSpPr>
          <p:spPr>
            <a:xfrm>
              <a:off x="68223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23"/>
            <p:cNvSpPr/>
            <p:nvPr/>
          </p:nvSpPr>
          <p:spPr>
            <a:xfrm>
              <a:off x="8249760" y="4621680"/>
              <a:ext cx="2556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24"/>
            <p:cNvSpPr/>
            <p:nvPr/>
          </p:nvSpPr>
          <p:spPr>
            <a:xfrm>
              <a:off x="9749880" y="4621680"/>
              <a:ext cx="32400" cy="585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JDBC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rcRect l="12307" t="13732" r="29008" b="28367"/>
          <a:stretch/>
        </p:blipFill>
        <p:spPr>
          <a:xfrm>
            <a:off x="1652760" y="2583360"/>
            <a:ext cx="3875040" cy="286704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2"/>
          <p:cNvPicPr/>
          <p:nvPr/>
        </p:nvPicPr>
        <p:blipFill>
          <a:blip r:embed="rId3"/>
          <a:srcRect t="5459" r="5386" b="15559"/>
          <a:stretch/>
        </p:blipFill>
        <p:spPr>
          <a:xfrm>
            <a:off x="5528520" y="2391480"/>
            <a:ext cx="6273360" cy="392688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6302160" y="1667880"/>
            <a:ext cx="4609800" cy="83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Arquitectura 3 capas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151280" y="1679400"/>
            <a:ext cx="4609800" cy="83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Arquitectura 2 capas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242" name="Line 4"/>
          <p:cNvSpPr/>
          <p:nvPr/>
        </p:nvSpPr>
        <p:spPr>
          <a:xfrm>
            <a:off x="6014880" y="2097000"/>
            <a:ext cx="0" cy="354384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Objetivos de aprendizaje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Instalar y utilizar bases de datos embebidas</a:t>
            </a:r>
            <a:endParaRPr lang="es-E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Utilizar conectores para acceder a bases de datos</a:t>
            </a:r>
            <a:endParaRPr lang="es-E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Establecer conexiones a bases de datos</a:t>
            </a:r>
            <a:endParaRPr lang="es-E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Desarrollar aplicaciones para acceder a los datos de la base de datos</a:t>
            </a:r>
            <a:endParaRPr lang="es-ES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Ejecutar procedimientos de bases de datos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JDBC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216240" y="1661040"/>
            <a:ext cx="5966280" cy="83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Funcionamiento con JDBC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245" name="Picture 2"/>
          <p:cNvPicPr/>
          <p:nvPr/>
        </p:nvPicPr>
        <p:blipFill>
          <a:blip r:embed="rId2"/>
          <a:srcRect l="11969" t="8210" r="10346" b="26089"/>
          <a:stretch/>
        </p:blipFill>
        <p:spPr>
          <a:xfrm>
            <a:off x="665640" y="2594880"/>
            <a:ext cx="5438880" cy="3450240"/>
          </a:xfrm>
          <a:prstGeom prst="rect">
            <a:avLst/>
          </a:prstGeom>
          <a:ln w="0"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6287400" y="2594880"/>
            <a:ext cx="5904000" cy="334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Importar las clases necesarias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Cargar el driver JDBC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Identificar el origen de datos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Crear un objeto Connection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Crear un objeto Statement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Ejecutar una consulta con el objeto Statement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Recuperar los datos con el objeto ResultSet</a:t>
            </a:r>
            <a:endParaRPr lang="es-ES" sz="2000" b="0" strike="noStrike" spc="-1">
              <a:latin typeface="Arial"/>
            </a:endParaRPr>
          </a:p>
          <a:p>
            <a:pPr marL="473040" indent="-472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Times New Roman"/>
              <a:buAutoNum type="arabicPeriod"/>
              <a:tabLst>
                <a:tab pos="473040" algn="l"/>
                <a:tab pos="577800" algn="l"/>
                <a:tab pos="1027080" algn="l"/>
                <a:tab pos="1476360" algn="l"/>
                <a:tab pos="1925640" algn="l"/>
                <a:tab pos="2374920" algn="l"/>
                <a:tab pos="2824200" algn="l"/>
                <a:tab pos="3273480" algn="l"/>
                <a:tab pos="3722760" algn="l"/>
                <a:tab pos="4172040" algn="l"/>
                <a:tab pos="4621320" algn="l"/>
                <a:tab pos="5070600" algn="l"/>
                <a:tab pos="5519880" algn="l"/>
                <a:tab pos="5969160" algn="l"/>
                <a:tab pos="6418440" algn="l"/>
                <a:tab pos="6867360" algn="l"/>
                <a:tab pos="7316640" algn="l"/>
                <a:tab pos="7765920" algn="l"/>
                <a:tab pos="8215200" algn="l"/>
                <a:tab pos="8664480" algn="l"/>
                <a:tab pos="911376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Liberar el objeto ResultSet, Statement y Connection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JDBC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216240" y="1661040"/>
            <a:ext cx="5966280" cy="83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4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Funcionamiento con JDBC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694440" y="2499840"/>
            <a:ext cx="4917960" cy="346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public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static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void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main(String[] args)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try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Cargar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el driver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Class.forName(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"com.mysql.jdbc.Driver"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Establecemos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conexion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con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BD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Connection conexion = DriverManager.getConnection(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"jdbc:mysql://localhost/ejemplo"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"ejemplo"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"ejemplo"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Preparamos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la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consulta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Statement sentencia = conexion.createStatement();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	   ResultSet resul = sentencia.executeQuery (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"SELECT * FROM departamentos"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5896800" y="2731680"/>
            <a:ext cx="6017760" cy="29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Recorremos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el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resultado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para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visualizar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cada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fila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Se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hace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un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bucle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mientras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haya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registros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,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se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van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visualizando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while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resul.next())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  System.</a:t>
            </a:r>
            <a:r>
              <a:rPr lang="es-ES" sz="1200" b="0" strike="noStrike" spc="-1">
                <a:solidFill>
                  <a:srgbClr val="0326CC"/>
                </a:solidFill>
                <a:latin typeface="Courier New"/>
                <a:ea typeface="DejaVu Sans"/>
              </a:rPr>
              <a:t>out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.println (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resul.getInt(1) + 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 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+ 			resul.getString(2)+ </a:t>
            </a:r>
            <a:r>
              <a:rPr lang="es-ES" sz="1200" b="1" strike="noStrike" spc="-1">
                <a:solidFill>
                  <a:srgbClr val="3933FF"/>
                </a:solidFill>
                <a:latin typeface="Courier New"/>
                <a:ea typeface="DejaVu Sans"/>
              </a:rPr>
              <a:t>" 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+ resul.getString(3)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}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resul.close();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ResultSet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 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sentencia.close();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Statement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conexion.close();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Cerrar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conexion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}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catch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(ClassNotFoundException cn) {cn.printStackTrace();}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DejaVu Sans"/>
              </a:rPr>
              <a:t>catch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(SQLException e) {e.printStackTrace();}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//fin </a:t>
            </a:r>
            <a:r>
              <a:rPr lang="es-ES" sz="1200" b="0" u="sng" strike="noStrike" spc="-1">
                <a:solidFill>
                  <a:srgbClr val="4E9072"/>
                </a:solidFill>
                <a:uFillTx/>
                <a:latin typeface="Courier New"/>
                <a:ea typeface="DejaVu Sans"/>
              </a:rPr>
              <a:t>de</a:t>
            </a:r>
            <a:r>
              <a:rPr lang="es-ES" sz="1200" b="0" strike="noStrike" spc="-1">
                <a:solidFill>
                  <a:srgbClr val="4E9072"/>
                </a:solidFill>
                <a:latin typeface="Courier New"/>
                <a:ea typeface="DejaVu Sans"/>
              </a:rPr>
              <a:t> main</a:t>
            </a: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97280" y="1775520"/>
            <a:ext cx="10057680" cy="47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Obtén el apellido, oficio y salario de los empleados del departamento 10. 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100000"/>
              </a:lnSpc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Realiza otro programa Java que visualice el Apellido del empleado con máximo salario, visualiza también su salario.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Protocolos de acceso a BBDD. </a:t>
            </a:r>
            <a:r>
              <a:rPr lang="es-ES" sz="4800" b="1" strike="noStrike" spc="-52">
                <a:solidFill>
                  <a:srgbClr val="404040"/>
                </a:solidFill>
                <a:latin typeface="Calibri Light"/>
              </a:rPr>
              <a:t>Actividad 6</a:t>
            </a: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 - </a:t>
            </a:r>
            <a:endParaRPr lang="es-E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_tradnl" sz="4000" b="1" strike="noStrike" spc="-1">
                <a:solidFill>
                  <a:srgbClr val="000000"/>
                </a:solidFill>
                <a:latin typeface="Calibri Light"/>
              </a:rPr>
              <a:t>JDBC-ODBC</a:t>
            </a:r>
            <a:endParaRPr lang="es-ES" sz="4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Hay productos para los que no hay controlador JDBC, pero sí ODBC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Para ellos se ha creado el controlador JDBC-ODBC. El puente JDBC-ODBC es un controlador JDBC que implementa operaciones JDBC traduciéndolas a ODBC.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El puente está implementado en Java y se instala automáticamente con el JDK como el paquete sun.jdbc.odbc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No es necesario añadir ningún JAR, pero sí que hay que crear un origen de datos o DSN.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lang="es-ES" sz="4800" b="0" strike="noStrike" spc="-1">
              <a:latin typeface="Arial"/>
            </a:endParaRPr>
          </a:p>
        </p:txBody>
      </p:sp>
      <p:grpSp>
        <p:nvGrpSpPr>
          <p:cNvPr id="256" name="Group 2"/>
          <p:cNvGrpSpPr/>
          <p:nvPr/>
        </p:nvGrpSpPr>
        <p:grpSpPr>
          <a:xfrm>
            <a:off x="2771280" y="2250720"/>
            <a:ext cx="7031880" cy="3536280"/>
            <a:chOff x="2771280" y="2250720"/>
            <a:chExt cx="7031880" cy="3536280"/>
          </a:xfrm>
        </p:grpSpPr>
        <p:sp>
          <p:nvSpPr>
            <p:cNvPr id="257" name="CustomShape 3"/>
            <p:cNvSpPr/>
            <p:nvPr/>
          </p:nvSpPr>
          <p:spPr>
            <a:xfrm>
              <a:off x="2771280" y="2984040"/>
              <a:ext cx="7031880" cy="73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4"/>
            <p:cNvSpPr/>
            <p:nvPr/>
          </p:nvSpPr>
          <p:spPr>
            <a:xfrm>
              <a:off x="3033360" y="2250720"/>
              <a:ext cx="6420240" cy="1033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"/>
            <p:cNvSpPr/>
            <p:nvPr/>
          </p:nvSpPr>
          <p:spPr>
            <a:xfrm>
              <a:off x="4419720" y="2509560"/>
              <a:ext cx="37040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32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APLICACIÓN DE JAVA</a:t>
              </a:r>
              <a:endParaRPr lang="es-ES" sz="3200" b="0" strike="noStrike" spc="-1">
                <a:latin typeface="Arial"/>
              </a:endParaRPr>
            </a:p>
          </p:txBody>
        </p:sp>
        <p:sp>
          <p:nvSpPr>
            <p:cNvPr id="260" name="CustomShape 6"/>
            <p:cNvSpPr/>
            <p:nvPr/>
          </p:nvSpPr>
          <p:spPr>
            <a:xfrm>
              <a:off x="3033360" y="3803760"/>
              <a:ext cx="6420240" cy="68868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7"/>
            <p:cNvSpPr/>
            <p:nvPr/>
          </p:nvSpPr>
          <p:spPr>
            <a:xfrm>
              <a:off x="5027040" y="3889440"/>
              <a:ext cx="229752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32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JDBC - ODBC</a:t>
              </a:r>
              <a:endParaRPr lang="es-ES" sz="3200" b="0" strike="noStrike" spc="-1">
                <a:latin typeface="Arial"/>
              </a:endParaRPr>
            </a:p>
          </p:txBody>
        </p:sp>
        <p:sp>
          <p:nvSpPr>
            <p:cNvPr id="262" name="CustomShape 8"/>
            <p:cNvSpPr/>
            <p:nvPr/>
          </p:nvSpPr>
          <p:spPr>
            <a:xfrm>
              <a:off x="285912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SQLite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3" name="CustomShape 9"/>
            <p:cNvSpPr/>
            <p:nvPr/>
          </p:nvSpPr>
          <p:spPr>
            <a:xfrm>
              <a:off x="3994200" y="4968000"/>
              <a:ext cx="91692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Derby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4" name="CustomShape 10"/>
            <p:cNvSpPr/>
            <p:nvPr/>
          </p:nvSpPr>
          <p:spPr>
            <a:xfrm>
              <a:off x="517392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H2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5" name="CustomShape 11"/>
            <p:cNvSpPr/>
            <p:nvPr/>
          </p:nvSpPr>
          <p:spPr>
            <a:xfrm>
              <a:off x="866844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…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6" name="CustomShape 12"/>
            <p:cNvSpPr/>
            <p:nvPr/>
          </p:nvSpPr>
          <p:spPr>
            <a:xfrm>
              <a:off x="635364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MySQL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7" name="CustomShape 13"/>
            <p:cNvSpPr/>
            <p:nvPr/>
          </p:nvSpPr>
          <p:spPr>
            <a:xfrm>
              <a:off x="7576560" y="4968000"/>
              <a:ext cx="915840" cy="81900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Oracle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68" name="Line 14"/>
            <p:cNvSpPr/>
            <p:nvPr/>
          </p:nvSpPr>
          <p:spPr>
            <a:xfrm>
              <a:off x="3295080" y="4493160"/>
              <a:ext cx="2196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5"/>
            <p:cNvSpPr/>
            <p:nvPr/>
          </p:nvSpPr>
          <p:spPr>
            <a:xfrm>
              <a:off x="438696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6"/>
            <p:cNvSpPr/>
            <p:nvPr/>
          </p:nvSpPr>
          <p:spPr>
            <a:xfrm>
              <a:off x="5609880" y="4493160"/>
              <a:ext cx="2232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7"/>
            <p:cNvSpPr/>
            <p:nvPr/>
          </p:nvSpPr>
          <p:spPr>
            <a:xfrm>
              <a:off x="6746400" y="4493160"/>
              <a:ext cx="2088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8"/>
            <p:cNvSpPr/>
            <p:nvPr/>
          </p:nvSpPr>
          <p:spPr>
            <a:xfrm>
              <a:off x="7925760" y="4493160"/>
              <a:ext cx="2124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9"/>
            <p:cNvSpPr/>
            <p:nvPr/>
          </p:nvSpPr>
          <p:spPr>
            <a:xfrm>
              <a:off x="9165240" y="4493160"/>
              <a:ext cx="27000" cy="47448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20"/>
            <p:cNvSpPr/>
            <p:nvPr/>
          </p:nvSpPr>
          <p:spPr>
            <a:xfrm>
              <a:off x="2867760" y="3372120"/>
              <a:ext cx="6793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Configuración del Origen de datos (ODBC) + Driver de ODBC de la BBDD</a:t>
              </a:r>
              <a:endParaRPr lang="es-E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Establecimiento de conexiones a bases de datos - </a:t>
            </a:r>
            <a:endParaRPr lang="es-ES" sz="4800" b="0" strike="noStrike" spc="-1">
              <a:latin typeface="Arial"/>
            </a:endParaRPr>
          </a:p>
        </p:txBody>
      </p:sp>
      <p:grpSp>
        <p:nvGrpSpPr>
          <p:cNvPr id="276" name="Group 2"/>
          <p:cNvGrpSpPr/>
          <p:nvPr/>
        </p:nvGrpSpPr>
        <p:grpSpPr>
          <a:xfrm>
            <a:off x="2240280" y="1972440"/>
            <a:ext cx="7677000" cy="3949200"/>
            <a:chOff x="2240280" y="1972440"/>
            <a:chExt cx="7677000" cy="3949200"/>
          </a:xfrm>
        </p:grpSpPr>
        <p:sp>
          <p:nvSpPr>
            <p:cNvPr id="277" name="CustomShape 3"/>
            <p:cNvSpPr/>
            <p:nvPr/>
          </p:nvSpPr>
          <p:spPr>
            <a:xfrm>
              <a:off x="2533680" y="1972440"/>
              <a:ext cx="7187400" cy="115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4"/>
            <p:cNvSpPr/>
            <p:nvPr/>
          </p:nvSpPr>
          <p:spPr>
            <a:xfrm>
              <a:off x="4307040" y="2261520"/>
              <a:ext cx="37040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32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APLICACIÓN DE JAVA</a:t>
              </a:r>
              <a:endParaRPr lang="es-ES" sz="3200" b="0" strike="noStrike" spc="-1">
                <a:latin typeface="Arial"/>
              </a:endParaRPr>
            </a:p>
          </p:txBody>
        </p:sp>
        <p:sp>
          <p:nvSpPr>
            <p:cNvPr id="279" name="CustomShape 5"/>
            <p:cNvSpPr/>
            <p:nvPr/>
          </p:nvSpPr>
          <p:spPr>
            <a:xfrm>
              <a:off x="224028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SQLite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0" name="CustomShape 6"/>
            <p:cNvSpPr/>
            <p:nvPr/>
          </p:nvSpPr>
          <p:spPr>
            <a:xfrm>
              <a:off x="356112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Derby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1" name="CustomShape 7"/>
            <p:cNvSpPr/>
            <p:nvPr/>
          </p:nvSpPr>
          <p:spPr>
            <a:xfrm>
              <a:off x="4881600" y="2935800"/>
              <a:ext cx="107388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H2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2" name="CustomShape 8"/>
            <p:cNvSpPr/>
            <p:nvPr/>
          </p:nvSpPr>
          <p:spPr>
            <a:xfrm>
              <a:off x="620100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MySQL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3" name="CustomShape 9"/>
            <p:cNvSpPr/>
            <p:nvPr/>
          </p:nvSpPr>
          <p:spPr>
            <a:xfrm>
              <a:off x="752148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Oracle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4" name="CustomShape 10"/>
            <p:cNvSpPr/>
            <p:nvPr/>
          </p:nvSpPr>
          <p:spPr>
            <a:xfrm>
              <a:off x="8842320" y="2935800"/>
              <a:ext cx="1074960" cy="5770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Driver de …</a:t>
              </a:r>
              <a:endParaRPr lang="es-E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5" name="CustomShape 11"/>
            <p:cNvSpPr/>
            <p:nvPr/>
          </p:nvSpPr>
          <p:spPr>
            <a:xfrm>
              <a:off x="2533680" y="3706920"/>
              <a:ext cx="7187400" cy="769320"/>
            </a:xfrm>
            <a:prstGeom prst="rect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2"/>
            <p:cNvSpPr/>
            <p:nvPr/>
          </p:nvSpPr>
          <p:spPr>
            <a:xfrm>
              <a:off x="5544360" y="3802320"/>
              <a:ext cx="101448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32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JDBC</a:t>
              </a:r>
              <a:endParaRPr lang="es-ES" sz="3200" b="0" strike="noStrike" spc="-1">
                <a:latin typeface="Arial"/>
              </a:endParaRPr>
            </a:p>
          </p:txBody>
        </p:sp>
        <p:sp>
          <p:nvSpPr>
            <p:cNvPr id="287" name="CustomShape 13"/>
            <p:cNvSpPr/>
            <p:nvPr/>
          </p:nvSpPr>
          <p:spPr>
            <a:xfrm>
              <a:off x="233856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SQLite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8" name="CustomShape 14"/>
            <p:cNvSpPr/>
            <p:nvPr/>
          </p:nvSpPr>
          <p:spPr>
            <a:xfrm>
              <a:off x="3609360" y="5006880"/>
              <a:ext cx="102672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Derby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9" name="CustomShape 15"/>
            <p:cNvSpPr/>
            <p:nvPr/>
          </p:nvSpPr>
          <p:spPr>
            <a:xfrm>
              <a:off x="493020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H2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90" name="CustomShape 16"/>
            <p:cNvSpPr/>
            <p:nvPr/>
          </p:nvSpPr>
          <p:spPr>
            <a:xfrm>
              <a:off x="884232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…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91" name="CustomShape 17"/>
            <p:cNvSpPr/>
            <p:nvPr/>
          </p:nvSpPr>
          <p:spPr>
            <a:xfrm>
              <a:off x="625068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MySQL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92" name="CustomShape 18"/>
            <p:cNvSpPr/>
            <p:nvPr/>
          </p:nvSpPr>
          <p:spPr>
            <a:xfrm>
              <a:off x="7619760" y="5006880"/>
              <a:ext cx="1025640" cy="914760"/>
            </a:xfrm>
            <a:prstGeom prst="flowChartMagneticDisk">
              <a:avLst/>
            </a:prstGeom>
            <a:solidFill>
              <a:srgbClr val="F5D1ED"/>
            </a:solidFill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_tradnl" sz="1800" b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Oracle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93" name="Line 19"/>
            <p:cNvSpPr/>
            <p:nvPr/>
          </p:nvSpPr>
          <p:spPr>
            <a:xfrm>
              <a:off x="282672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Line 20"/>
            <p:cNvSpPr/>
            <p:nvPr/>
          </p:nvSpPr>
          <p:spPr>
            <a:xfrm>
              <a:off x="404928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Line 21"/>
            <p:cNvSpPr/>
            <p:nvPr/>
          </p:nvSpPr>
          <p:spPr>
            <a:xfrm>
              <a:off x="5418360" y="4476600"/>
              <a:ext cx="248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Line 22"/>
            <p:cNvSpPr/>
            <p:nvPr/>
          </p:nvSpPr>
          <p:spPr>
            <a:xfrm>
              <a:off x="669024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Line 23"/>
            <p:cNvSpPr/>
            <p:nvPr/>
          </p:nvSpPr>
          <p:spPr>
            <a:xfrm>
              <a:off x="8010720" y="4476600"/>
              <a:ext cx="2376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Line 24"/>
            <p:cNvSpPr/>
            <p:nvPr/>
          </p:nvSpPr>
          <p:spPr>
            <a:xfrm>
              <a:off x="9398160" y="4476600"/>
              <a:ext cx="30240" cy="529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097280" y="188784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_tradnl" sz="4000" b="1" strike="noStrike" spc="-1">
                <a:solidFill>
                  <a:srgbClr val="000000"/>
                </a:solidFill>
                <a:latin typeface="Calibri Light"/>
              </a:rPr>
              <a:t>¿Cómo?</a:t>
            </a:r>
            <a:endParaRPr lang="es-ES" sz="4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Tener creada la base de datos ejemplo con las tablas empleados y departamentos</a:t>
            </a:r>
            <a:endParaRPr lang="es-ES" sz="2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Utilizaremos el mismo programa Java, lo único que vamos a cambiar es la carga del driver y la conexión a la base de datos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_tradnl" sz="2400" b="1" strike="noStrike" spc="-1">
                <a:solidFill>
                  <a:srgbClr val="000000"/>
                </a:solidFill>
                <a:latin typeface="Calibri Light"/>
              </a:rPr>
              <a:t>Conexión a HSQLBD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hsqlbd.jar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Class.forName(“org.hsqlbd.jdbcDriver”);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Connection conexion = DriverManager.getConnection(“jdbc:hsqld:file:D:/db/hsqlb/ejemplo”);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Conexión a H2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h2-1.4.191.jar 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Class.forName(“org.h2.Driver”);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Connection conexion = DriverManager.getConnection(“jdbc:h2:D:/DB/H2/ejemplo/ejemplo”, “sa”,””); 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_tradnl" sz="2400" b="1" strike="noStrike" spc="-1">
                <a:solidFill>
                  <a:srgbClr val="000000"/>
                </a:solidFill>
                <a:latin typeface="Calibri Light"/>
              </a:rPr>
              <a:t>Conexión a MySQL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mysql-connector-java-5.1.38-bin.jar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Class.forName(“com.mysql.jdbc.Driver”);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Connection conexion = DriverManager.getConnection(“jdbc:mysql://localhost/ejemplo”,”ejemplo”;”ejemplo”);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Conexión a Oracle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ojdbc6.jar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Class.forName(“oracle.jdbc.driver.OracleDriver”);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Connection conexion = DriverManager.getConnection(“jdbc:oracle:thin:@localhost:1521:XE”,”ejemplo”,”ejemplo”); 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52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3. Bases de datos con arquitectura Cliente-Servidor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Acceso a datos mediante el puente JDBC-ODBC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_tradnl" sz="2400" b="1" strike="noStrike" spc="-1">
                <a:solidFill>
                  <a:srgbClr val="000000"/>
                </a:solidFill>
                <a:latin typeface="Calibri Light"/>
              </a:rPr>
              <a:t>Conexión a Access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Crear el programa Java en la misma carpeta que está la base de datos y añadir la librería ucanaccess-3.0.2.jar (hay más opciones)</a:t>
            </a:r>
            <a:endParaRPr lang="es-ES" sz="20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Cambiar la carga del driver y la conexión a la BD</a:t>
            </a:r>
            <a:endParaRPr lang="es-ES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Class.forName(“net.ucanaccess.jdbc.UcanaccessDriver”);</a:t>
            </a:r>
            <a:endParaRPr lang="es-ES" sz="14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400" b="0" strike="noStrike" spc="-1">
                <a:solidFill>
                  <a:srgbClr val="404040"/>
                </a:solidFill>
                <a:latin typeface="Courier New"/>
              </a:rPr>
              <a:t>Connection conexion = DriverManager.getConnection(“jdbc:ucanaccess://mibasedatosaccess”);</a:t>
            </a:r>
            <a:endParaRPr lang="es-E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Objetivos de aprendizaje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97280" y="1754280"/>
            <a:ext cx="10057680" cy="528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Esquema general: </a:t>
            </a:r>
            <a:endParaRPr lang="es-ES" sz="18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- BBDD Relacionales vs BBDD OO  - BBDD con arquitectura C-S vs BBDD Embebidas  - Ejemplos</a:t>
            </a:r>
            <a:endParaRPr lang="es-ES" sz="1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2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BBDD Embebidas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- Ejemplos 	- Arquitectura 	- SQLite 		- DB4o</a:t>
            </a:r>
            <a:endParaRPr lang="es-ES" sz="1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3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BBDD con arquitectura C-S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- Protocolos de acceso a BBDD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	- ODBC		- JDBC (2 capas, 3 capas)		- JDBC-ODBC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- Establecimiento de conexiones a BBDD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	- SQLite	- HSQLDB - H2 - MySQL - Oracle – Access</a:t>
            </a:r>
            <a:endParaRPr lang="es-ES" sz="1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4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Ejecución de sentencias de descripción de datos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- DatabaseMetadata	- ResultSetMetadata</a:t>
            </a:r>
            <a:endParaRPr lang="es-ES" sz="1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5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Ejecución de sentencias de manipulación de datos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		- Statement</a:t>
            </a:r>
            <a:endParaRPr lang="es-ES" sz="1800" b="0" strike="noStrike" spc="-1">
              <a:latin typeface="Arial"/>
            </a:endParaRPr>
          </a:p>
          <a:p>
            <a:pPr marL="514440" indent="-513720" algn="just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Calibri Light"/>
              <a:buAutoNum type="arabicPeriod" startAt="6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000000"/>
                </a:solidFill>
                <a:latin typeface="Calibri Light"/>
              </a:rPr>
              <a:t>Ejecución de procedimientos</a:t>
            </a:r>
            <a:endParaRPr lang="es-ES" sz="18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spcAft>
                <a:spcPts val="201"/>
              </a:spcAft>
              <a:tabLst>
                <a:tab pos="0" algn="l"/>
              </a:tabLst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Metaobjetos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 dirty="0">
                <a:solidFill>
                  <a:srgbClr val="404040"/>
                </a:solidFill>
                <a:latin typeface="Calibri Light"/>
              </a:rPr>
              <a:t>Si no conocemos la estructura de las tablas de una base de datos la información se puede obtener a través de los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Calibri Light"/>
              </a:rPr>
              <a:t>metaobjetos</a:t>
            </a:r>
            <a:r>
              <a:rPr lang="es-ES" sz="2000" b="0" strike="noStrike" spc="-1" dirty="0">
                <a:solidFill>
                  <a:srgbClr val="404040"/>
                </a:solidFill>
                <a:latin typeface="Calibri Light"/>
              </a:rPr>
              <a:t>.</a:t>
            </a:r>
            <a:endParaRPr lang="es-ES" sz="2000" b="0" strike="noStrike" spc="-1" dirty="0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0" strike="noStrike" spc="-1" dirty="0">
                <a:solidFill>
                  <a:srgbClr val="404040"/>
                </a:solidFill>
                <a:latin typeface="Calibri Light"/>
              </a:rPr>
              <a:t>Los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Calibri Light"/>
              </a:rPr>
              <a:t>metaobjetos</a:t>
            </a:r>
            <a:r>
              <a:rPr lang="es-ES" sz="2000" b="0" strike="noStrike" spc="-1" dirty="0">
                <a:solidFill>
                  <a:srgbClr val="404040"/>
                </a:solidFill>
                <a:latin typeface="Calibri Light"/>
              </a:rPr>
              <a:t> son objetos que proporcionan información de la base de datos</a:t>
            </a:r>
            <a:endParaRPr lang="es-ES" sz="2000" b="0" strike="noStrike" spc="-1" dirty="0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_tradnl" sz="2000" b="0" strike="noStrike" spc="-1" dirty="0">
                <a:solidFill>
                  <a:srgbClr val="404040"/>
                </a:solidFill>
                <a:latin typeface="Calibri Light"/>
              </a:rPr>
              <a:t>Los objetos que utilizaremos para la obtención de los metadatos</a:t>
            </a:r>
            <a:r>
              <a:rPr lang="es-ES" sz="2000" b="0" strike="noStrike" spc="-1" dirty="0">
                <a:solidFill>
                  <a:srgbClr val="404040"/>
                </a:solidFill>
                <a:latin typeface="Calibri Light"/>
              </a:rPr>
              <a:t>, utilizaremos los objetos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Calibri Light"/>
              </a:rPr>
              <a:t>DatabaseMetaData</a:t>
            </a:r>
            <a:r>
              <a:rPr lang="es-ES" sz="2000" b="0" strike="noStrike" spc="-1" dirty="0">
                <a:solidFill>
                  <a:srgbClr val="404040"/>
                </a:solidFill>
                <a:latin typeface="Calibri Light"/>
              </a:rPr>
              <a:t> y </a:t>
            </a:r>
            <a:r>
              <a:rPr lang="es-ES" sz="2000" b="0" strike="noStrike" spc="-1" dirty="0" err="1">
                <a:solidFill>
                  <a:srgbClr val="404040"/>
                </a:solidFill>
                <a:latin typeface="Calibri Light"/>
              </a:rPr>
              <a:t>ResultSetMetaData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DatabaseMetaData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El objeto DatabaseMetaData proporciona información sobre la base de datos a través de múltiples métodos</a:t>
            </a:r>
            <a:endParaRPr lang="es-ES" sz="24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getMetaData()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 devuelve un objeto DatabaseMetaData con el que se obtendrá la información de la base de datos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getDatabaseProductName()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getDriverName()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getURL()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getUserName()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getTables()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getColumns()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DatabaseMetaData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80280" y="1828800"/>
            <a:ext cx="1086408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Import java.sql.*;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public static void main(String[] args)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try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  {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Class.forName("com.mysql.jdbc.Driver"); //Cargar el driver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Connection conexion = DriverManager.getConnection ("jdbc:mysql://localhost/ejemplo","ejemplo", "ejemplo");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DatabaseMetaData dbmd = conexion.getMetaData();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//Creamos objeto DatabaseMetaData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ResultSet resul = null;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String nombre  = dbmd.getDatabaseProductName();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String driver  = dbmd.getDriverName();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String url     = dbmd.getURL();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String usuario = dbmd.getUserName() 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System.out.println("INFORMACIN SOBRE LA BASE DE DATOS:"+ nombre);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System.out.println("Driver : " + driver 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System.out.println("URL    : " + url 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System.out.println("Usuario: " + usuario 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resul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dbmd.getTables(null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"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ejemplo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null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s-ES" sz="12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null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);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		 		  	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8046720" y="3931920"/>
            <a:ext cx="4375440" cy="23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</a:tabLst>
            </a:pPr>
            <a:r>
              <a:rPr lang="es-ES" sz="1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resul</a:t>
            </a: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es un objeto ResultSet que proporciona información de las tablas y vistas de la base de datos.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Parámetros: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1) null - devuelve todas las tablas de la bd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2) Esquema de la base de datos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3) Patrón para introducir el nombre las tablas que queremos, “%de” devolvería todas las tablas que empiecen por </a:t>
            </a:r>
            <a:r>
              <a:rPr lang="es-ES" sz="1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de</a:t>
            </a: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</a:tabLst>
            </a:pPr>
            <a:r>
              <a:rPr lang="es-ES" sz="1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4)Tipo de tabla “TABLE” o “VIEW”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5098320" y="5656320"/>
            <a:ext cx="2947680" cy="522360"/>
          </a:xfrm>
          <a:prstGeom prst="bentConnector3">
            <a:avLst>
              <a:gd name="adj1" fmla="val 188"/>
            </a:avLst>
          </a:pr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5"/>
          <p:cNvSpPr/>
          <p:nvPr/>
        </p:nvSpPr>
        <p:spPr>
          <a:xfrm>
            <a:off x="4516560" y="5656320"/>
            <a:ext cx="3529440" cy="117000"/>
          </a:xfrm>
          <a:prstGeom prst="bentConnector3">
            <a:avLst>
              <a:gd name="adj1" fmla="val 157"/>
            </a:avLst>
          </a:pr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6"/>
          <p:cNvSpPr/>
          <p:nvPr/>
        </p:nvSpPr>
        <p:spPr>
          <a:xfrm flipV="1">
            <a:off x="3685320" y="5160600"/>
            <a:ext cx="4368240" cy="254520"/>
          </a:xfrm>
          <a:prstGeom prst="bentConnector3">
            <a:avLst>
              <a:gd name="adj1" fmla="val -105"/>
            </a:avLst>
          </a:pr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7"/>
          <p:cNvSpPr/>
          <p:nvPr/>
        </p:nvSpPr>
        <p:spPr>
          <a:xfrm flipV="1">
            <a:off x="2937240" y="4888440"/>
            <a:ext cx="5116320" cy="526320"/>
          </a:xfrm>
          <a:prstGeom prst="bentConnector3">
            <a:avLst>
              <a:gd name="adj1" fmla="val 181"/>
            </a:avLst>
          </a:prstGeom>
          <a:noFill/>
          <a:ln>
            <a:solidFill>
              <a:srgbClr val="E3800C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95560" y="19044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DatabaseMetaData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054800" y="1830600"/>
            <a:ext cx="10735560" cy="282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(resul.next()){			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String catalogo = resul.getString(1);//columna 1 que devuelve ResulSet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String esquema = resul.getString(2); //columna 2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String tabla = resul.getString(3);   //columna 3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String tipo = resul.getString(4);			    //columna 4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		System.out.println(tipo + " - Catalogo: " + catalogo +  ", Esquema : " + esquema  + ", Nombre : " + tabla);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} //Fin del while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conexion.close(); //Cerrar conexión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 //Fin del try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catch (ClassNotFoundException cn) {cn.printStackTrace();}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   catch (SQLException e) {e.printStackTrace();}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 //Fin del main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 //Fin de la clase</a:t>
            </a:r>
            <a:endParaRPr lang="es-ES" sz="1200" b="0" strike="noStrike" spc="-1">
              <a:latin typeface="Arial"/>
            </a:endParaRPr>
          </a:p>
        </p:txBody>
      </p:sp>
      <p:pic>
        <p:nvPicPr>
          <p:cNvPr id="320" name="Picture 1"/>
          <p:cNvPicPr/>
          <p:nvPr/>
        </p:nvPicPr>
        <p:blipFill>
          <a:blip r:embed="rId2"/>
          <a:stretch/>
        </p:blipFill>
        <p:spPr>
          <a:xfrm>
            <a:off x="4737960" y="4396680"/>
            <a:ext cx="6225840" cy="19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Actividad 8.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Prueba el programa anterior para visualizar información de las bases de datos de Oracle y SQLite con las que estás trabajando este tema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95560" y="19044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DatabaseMetaData - </a:t>
            </a:r>
            <a:endParaRPr lang="es-E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295560" y="17892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ResultSetMetaData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El objeto ResultSetMetaData proporciona información sobre las columnas de la base de datos a través de múltiples métodos</a:t>
            </a:r>
            <a:endParaRPr lang="es-ES" sz="24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getColumnCount():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getColumnName()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getColumnTypeName(índice)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isNullable(índice)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1199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getColumnDisplaySize()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95560" y="17892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ResultSetMetaData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075680" y="1828800"/>
            <a:ext cx="9963720" cy="338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System.out.println(“COLUMNAS TABLA DEPARTAMENTOS”);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System.out.println(“=============================================”);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 Resulset columnas=null;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 columnas =  dbmd.getColumns(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lang="es-ES" sz="1200" b="0" strike="noStrike" spc="-1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lang="es-ES" sz="1200" b="0" strike="noStrike" spc="-1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lang="es-ES" sz="1200" b="0" strike="noStrike" spc="-1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 while(columnas.next())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 {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	String nombCol=columnas.getString(“COLUMN_NAME”);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	String tipoCol=columnas.getString(“TYPE_NAME”);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	String tamCol=columnas.getString(“COLUMN_SIZE”);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	String nula=columnas.getString(“IS_NULLABLE”);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	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System.out.println(“Columna:%s, Tipo:%s, Tamaño: %s, ¿Puede ser nula?%s %n”, nombCol, tipoCol, 			tamCol, nula);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r>
              <a:rPr lang="es-ES_tradnl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 }</a:t>
            </a:r>
            <a:r>
              <a:rPr lang="es-ES" sz="1200" b="0" strike="noStrike" spc="-1">
                <a:solidFill>
                  <a:srgbClr val="000000"/>
                </a:solidFill>
                <a:latin typeface="Courier New"/>
                <a:ea typeface="Monaco"/>
              </a:rPr>
              <a:t>		 		  	  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  <a:tab pos="11231640" algn="l"/>
                <a:tab pos="11680920" algn="l"/>
              </a:tabLst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097280" y="1845720"/>
            <a:ext cx="10057680" cy="439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fontScale="91000"/>
          </a:bodyPr>
          <a:lstStyle/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</a:rPr>
              <a:t>Actividad 9.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</a:rPr>
              <a:t>Visualiza información sobre las columnas de la tabla empleados</a:t>
            </a:r>
            <a:endParaRPr lang="es-ES" sz="20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1600" b="0" strike="noStrike" spc="-1">
                <a:solidFill>
                  <a:srgbClr val="000000"/>
                </a:solidFill>
                <a:latin typeface="Courier New"/>
                <a:ea typeface="Monaco"/>
              </a:rPr>
              <a:t>columnas =  dbmd.getColumns(</a:t>
            </a:r>
            <a:r>
              <a:rPr lang="es-ES" sz="1600" b="0" strike="noStrike" spc="-1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lang="es-ES" sz="1600" b="0" strike="noStrike" spc="-1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lang="es-ES" sz="1600" b="0" strike="noStrike" spc="-1">
                <a:solidFill>
                  <a:srgbClr val="3933FF"/>
                </a:solidFill>
                <a:latin typeface="Courier New"/>
                <a:ea typeface="Monaco"/>
              </a:rPr>
              <a:t>"ejemplo"</a:t>
            </a:r>
            <a:r>
              <a:rPr lang="es-ES" sz="1600" b="0" strike="noStrike" spc="-1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lang="es-ES" sz="1600" b="0" strike="noStrike" spc="-1">
                <a:solidFill>
                  <a:srgbClr val="3933FF"/>
                </a:solidFill>
                <a:latin typeface="Courier New"/>
                <a:ea typeface="Monaco"/>
              </a:rPr>
              <a:t>"departamentos"</a:t>
            </a:r>
            <a:r>
              <a:rPr lang="es-ES" sz="1600" b="0" strike="noStrike" spc="-1">
                <a:solidFill>
                  <a:srgbClr val="000000"/>
                </a:solidFill>
                <a:latin typeface="Courier New"/>
                <a:ea typeface="Monaco"/>
              </a:rPr>
              <a:t>,</a:t>
            </a:r>
            <a:r>
              <a:rPr lang="es-ES" sz="1600" b="0" strike="noStrike" spc="-1">
                <a:solidFill>
                  <a:srgbClr val="931A68"/>
                </a:solidFill>
                <a:latin typeface="Courier New"/>
                <a:ea typeface="Monaco"/>
              </a:rPr>
              <a:t>null</a:t>
            </a:r>
            <a:r>
              <a:rPr lang="es-ES" sz="1600" b="0" strike="noStrike" spc="-1">
                <a:solidFill>
                  <a:srgbClr val="000000"/>
                </a:solidFill>
                <a:latin typeface="Courier New"/>
                <a:ea typeface="Monaco"/>
              </a:rPr>
              <a:t>);</a:t>
            </a:r>
            <a:endParaRPr lang="es-ES" sz="16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2401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" sz="2000" b="1" strike="noStrike" spc="-1">
                <a:solidFill>
                  <a:srgbClr val="404040"/>
                </a:solidFill>
                <a:latin typeface="Calibri Light"/>
                <a:ea typeface="Monaco"/>
              </a:rPr>
              <a:t>Actividad 10. </a:t>
            </a:r>
            <a:r>
              <a:rPr lang="es-ES" sz="2000" b="0" strike="noStrike" spc="-1">
                <a:solidFill>
                  <a:srgbClr val="404040"/>
                </a:solidFill>
                <a:latin typeface="Calibri Light"/>
                <a:ea typeface="Monaco"/>
              </a:rPr>
              <a:t>Crea un programa Java que inserte un empleado en la tabla empleados, el programa recibe desde la línea de argumentos de main() los valores a insertar. Los argumentos que recibe son los siguientes: EMP_NO, APELLIDO, OFICIO, DIR, SALARIO, COMISIÓN, DET_NO. Antes de insertar se deben realizar las siguientes comprobaciones:</a:t>
            </a:r>
            <a:endParaRPr lang="es-ES" sz="20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Que el departamento exista en la tabla departamentos, si no existe no se inserta.</a:t>
            </a:r>
            <a:endParaRPr lang="es-ES" sz="1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Que el número del empleado no exista, si existe no se inserta</a:t>
            </a:r>
            <a:endParaRPr lang="es-ES" sz="1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Que el salario sea &gt; que 0, si es &lt;=0, no se inserta</a:t>
            </a:r>
            <a:endParaRPr lang="es-ES" sz="1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Que el director (DIR, es el número de empleado de su director) exista en la tabla empleados, si no existe no se inserta.</a:t>
            </a:r>
            <a:endParaRPr lang="es-ES" sz="1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El APELLIDO y el OFICIO no pueden ser nulos</a:t>
            </a:r>
            <a:endParaRPr lang="es-ES" sz="1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La fecha de alta del empleado es la fecha actual</a:t>
            </a:r>
            <a:endParaRPr lang="es-ES" sz="18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Helvetica Light"/>
              <a:buChar char="•"/>
              <a:tabLst>
                <a:tab pos="0" algn="l"/>
              </a:tabLst>
            </a:pPr>
            <a:r>
              <a:rPr lang="es-ES_tradnl" sz="1800" b="0" strike="noStrike" spc="-1">
                <a:solidFill>
                  <a:srgbClr val="404040"/>
                </a:solidFill>
                <a:latin typeface="Calibri Light"/>
                <a:ea typeface="Monaco"/>
              </a:rPr>
              <a:t>Cuando se inserte la fila visualizar mensaje y si no se inserta visualizar el motivo (departamento inexistente, númeo de empleado duplicado, director inexistente, etc)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95560" y="17892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4. Ejecución de sentencias de  descripción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ResultSetMetaData - </a:t>
            </a:r>
            <a:endParaRPr lang="es-ES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95560" y="286560"/>
            <a:ext cx="1161936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1000"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5. Ejecución de sentencias de  manipulación de datos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Statement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097280" y="1887840"/>
            <a:ext cx="10188360" cy="429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Es necesario crear un objeto Statement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Al crearse el objeto Statement se crea un espacio de trabajo para crear consultas SQL, ejecutarlas y para recibir los resultados de las consultas. </a:t>
            </a:r>
            <a:endParaRPr lang="es-ES" sz="2400" b="0" strike="noStrike" spc="-1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400" b="0" strike="noStrike" spc="-1">
                <a:solidFill>
                  <a:srgbClr val="404040"/>
                </a:solidFill>
                <a:latin typeface="Calibri Light"/>
              </a:rPr>
              <a:t>Una vez creado se pueden usar los siguientes métodos:</a:t>
            </a:r>
            <a:endParaRPr lang="es-ES" sz="24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200" b="1" strike="noStrike" spc="-1">
                <a:solidFill>
                  <a:srgbClr val="404040"/>
                </a:solidFill>
                <a:latin typeface="Calibri Light"/>
              </a:rPr>
              <a:t>ResultSet executeQuery(String): </a:t>
            </a:r>
            <a:r>
              <a:rPr lang="es-ES" sz="2200" b="0" strike="noStrike" spc="-1">
                <a:solidFill>
                  <a:srgbClr val="404040"/>
                </a:solidFill>
                <a:latin typeface="Calibri Light"/>
              </a:rPr>
              <a:t>Se utiliza para sentencias SELECT</a:t>
            </a:r>
            <a:endParaRPr lang="es-ES" sz="22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601"/>
              </a:spcBef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200" b="1" strike="noStrike" spc="-1">
                <a:solidFill>
                  <a:srgbClr val="404040"/>
                </a:solidFill>
                <a:latin typeface="Calibri Light"/>
              </a:rPr>
              <a:t>Int executeUpdate(String): </a:t>
            </a:r>
            <a:r>
              <a:rPr lang="es-ES" sz="2200" b="0" strike="noStrike" spc="-1">
                <a:solidFill>
                  <a:srgbClr val="404040"/>
                </a:solidFill>
                <a:latin typeface="Calibri Light"/>
              </a:rPr>
              <a:t>Se utiliza para DML (insert, update, delete) y para DDL (create, drop y alter)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_tradnl" sz="4800" b="0" strike="noStrike" spc="-52">
                <a:solidFill>
                  <a:srgbClr val="404040"/>
                </a:solidFill>
                <a:latin typeface="Calibri Light"/>
              </a:rPr>
              <a:t>Esquema general del tema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288880" y="2574720"/>
            <a:ext cx="2288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BBDD Embebidas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450920" y="2587320"/>
            <a:ext cx="217908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Arquitectura C-S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 rot="16200000" flipH="1">
            <a:off x="5980680" y="27720"/>
            <a:ext cx="11880" cy="5105880"/>
          </a:xfrm>
          <a:prstGeom prst="bentConnector3">
            <a:avLst>
              <a:gd name="adj1" fmla="val -1800000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306320" y="3539880"/>
            <a:ext cx="114876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BBDD OO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744480" y="3539880"/>
            <a:ext cx="208296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BBDD Relacionales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 rot="5400000" flipH="1" flipV="1">
            <a:off x="3333240" y="1991880"/>
            <a:ext cx="11880" cy="3093840"/>
          </a:xfrm>
          <a:prstGeom prst="bentConnector3">
            <a:avLst>
              <a:gd name="adj1" fmla="val 2372732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6415560" y="3539880"/>
            <a:ext cx="7711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ODBC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8218800" y="3539880"/>
            <a:ext cx="68400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JDBC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10134000" y="3539880"/>
            <a:ext cx="135324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JDBC-ODBC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 rot="5400000" flipH="1" flipV="1">
            <a:off x="8539200" y="1534320"/>
            <a:ext cx="11880" cy="4008960"/>
          </a:xfrm>
          <a:prstGeom prst="bentConnector3">
            <a:avLst>
              <a:gd name="adj1" fmla="val 2300000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12"/>
          <p:cNvSpPr/>
          <p:nvPr/>
        </p:nvSpPr>
        <p:spPr>
          <a:xfrm flipV="1">
            <a:off x="8540280" y="3035880"/>
            <a:ext cx="0" cy="2134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13"/>
          <p:cNvSpPr/>
          <p:nvPr/>
        </p:nvSpPr>
        <p:spPr>
          <a:xfrm flipV="1">
            <a:off x="3454560" y="30394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7179480" y="4442760"/>
            <a:ext cx="40788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H2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7505640" y="4442760"/>
            <a:ext cx="8492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HSQLBD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8267760" y="4442760"/>
            <a:ext cx="7243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Access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09" name="CustomShape 17"/>
          <p:cNvSpPr/>
          <p:nvPr/>
        </p:nvSpPr>
        <p:spPr>
          <a:xfrm>
            <a:off x="8924040" y="4442760"/>
            <a:ext cx="70560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Oracle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10" name="CustomShape 18"/>
          <p:cNvSpPr/>
          <p:nvPr/>
        </p:nvSpPr>
        <p:spPr>
          <a:xfrm>
            <a:off x="9580680" y="4442760"/>
            <a:ext cx="7531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MySQL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11" name="CustomShape 19"/>
          <p:cNvSpPr/>
          <p:nvPr/>
        </p:nvSpPr>
        <p:spPr>
          <a:xfrm rot="16200000" flipH="1">
            <a:off x="8669880" y="3156120"/>
            <a:ext cx="360" cy="2573280"/>
          </a:xfrm>
          <a:prstGeom prst="bentConnector3">
            <a:avLst>
              <a:gd name="adj1" fmla="val 0"/>
            </a:avLst>
          </a:prstGeom>
          <a:noFill/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Line 20"/>
          <p:cNvSpPr/>
          <p:nvPr/>
        </p:nvSpPr>
        <p:spPr>
          <a:xfrm flipV="1">
            <a:off x="8563680" y="3997080"/>
            <a:ext cx="0" cy="2138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Line 21"/>
          <p:cNvSpPr/>
          <p:nvPr/>
        </p:nvSpPr>
        <p:spPr>
          <a:xfrm flipV="1">
            <a:off x="792648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2"/>
          <p:cNvSpPr/>
          <p:nvPr/>
        </p:nvSpPr>
        <p:spPr>
          <a:xfrm flipV="1">
            <a:off x="8563680" y="421596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Line 23"/>
          <p:cNvSpPr/>
          <p:nvPr/>
        </p:nvSpPr>
        <p:spPr>
          <a:xfrm flipV="1">
            <a:off x="9309960" y="4208040"/>
            <a:ext cx="0" cy="2343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24"/>
          <p:cNvSpPr/>
          <p:nvPr/>
        </p:nvSpPr>
        <p:spPr>
          <a:xfrm>
            <a:off x="6801120" y="5035320"/>
            <a:ext cx="3749040" cy="1836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5"/>
          <p:cNvSpPr/>
          <p:nvPr/>
        </p:nvSpPr>
        <p:spPr>
          <a:xfrm>
            <a:off x="7735680" y="5125680"/>
            <a:ext cx="209376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Datos y Metadatos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18" name="Line 26"/>
          <p:cNvSpPr/>
          <p:nvPr/>
        </p:nvSpPr>
        <p:spPr>
          <a:xfrm flipV="1">
            <a:off x="1801800" y="394056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27"/>
          <p:cNvSpPr/>
          <p:nvPr/>
        </p:nvSpPr>
        <p:spPr>
          <a:xfrm flipV="1">
            <a:off x="4887720" y="3947400"/>
            <a:ext cx="0" cy="2340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1368720" y="4189680"/>
            <a:ext cx="83484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SQLite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21" name="CustomShape 29"/>
          <p:cNvSpPr/>
          <p:nvPr/>
        </p:nvSpPr>
        <p:spPr>
          <a:xfrm>
            <a:off x="4489200" y="4181760"/>
            <a:ext cx="73116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20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DB4o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</a:t>
            </a:r>
            <a:r>
              <a:rPr lang="es-ES_tradnl" sz="4800" b="0" strike="noStrike" spc="-52">
                <a:solidFill>
                  <a:srgbClr val="404040"/>
                </a:solidFill>
                <a:latin typeface="Calibri Light"/>
              </a:rPr>
              <a:t>BBDD Relacionales vs OO-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061080" y="3124080"/>
            <a:ext cx="5332680" cy="194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lang="es-ES" sz="3600" b="1" strike="noStrike" spc="-1">
                <a:solidFill>
                  <a:srgbClr val="404040"/>
                </a:solidFill>
                <a:latin typeface="Calibri Light"/>
              </a:rPr>
              <a:t>BBDD Relacionales </a:t>
            </a:r>
            <a:endParaRPr lang="es-ES" sz="36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lang="es-ES" sz="3600" b="1" strike="noStrike" spc="-1">
                <a:solidFill>
                  <a:srgbClr val="404040"/>
                </a:solidFill>
                <a:latin typeface="Calibri Light"/>
              </a:rPr>
              <a:t>VS </a:t>
            </a:r>
            <a:endParaRPr lang="es-ES" sz="36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lang="es-ES" sz="3600" b="1" strike="noStrike" spc="-1">
                <a:solidFill>
                  <a:srgbClr val="404040"/>
                </a:solidFill>
                <a:latin typeface="Calibri Light"/>
              </a:rPr>
              <a:t>BBDD Orientadas a Objetos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003840" y="212004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Oracle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515120" y="213012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SQL Server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7561440" y="213876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B050"/>
                </a:solidFill>
                <a:latin typeface="Calibri"/>
                <a:ea typeface="DejaVu Sans"/>
              </a:rPr>
              <a:t>SQLite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6024600" y="212076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B0F0"/>
                </a:solidFill>
                <a:latin typeface="Calibri"/>
                <a:ea typeface="DejaVu Sans"/>
              </a:rPr>
              <a:t>MySQL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9095760" y="2131920"/>
            <a:ext cx="129384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FFC000"/>
                </a:solidFill>
                <a:latin typeface="Calibri"/>
                <a:ea typeface="DejaVu Sans"/>
              </a:rPr>
              <a:t>Derby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9" name="Line 8"/>
          <p:cNvSpPr/>
          <p:nvPr/>
        </p:nvSpPr>
        <p:spPr>
          <a:xfrm>
            <a:off x="9882360" y="408600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1476000" y="2117160"/>
            <a:ext cx="138996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BFC6B8"/>
                </a:solidFill>
                <a:latin typeface="Calibri"/>
                <a:ea typeface="DejaVu Sans"/>
              </a:rPr>
              <a:t>H2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4305960" y="5155200"/>
            <a:ext cx="1375560" cy="69912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Informix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>
            <a:off x="5920200" y="5155200"/>
            <a:ext cx="1451880" cy="69912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DB4o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</a:t>
            </a:r>
            <a:r>
              <a:rPr lang="es-ES_tradnl" sz="4800" b="0" strike="noStrike" spc="-52">
                <a:solidFill>
                  <a:srgbClr val="404040"/>
                </a:solidFill>
                <a:latin typeface="Calibri Light"/>
              </a:rPr>
              <a:t>BBDD C-S vs Embebidas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160000" y="3085200"/>
            <a:ext cx="7315560" cy="194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91440" indent="-9072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lang="es-ES_tradnl" sz="3200" b="1" strike="noStrike" spc="-1">
                <a:solidFill>
                  <a:srgbClr val="404040"/>
                </a:solidFill>
                <a:latin typeface="Calibri Light"/>
              </a:rPr>
              <a:t>BBDD con arquitectura Cliente-Servidor </a:t>
            </a:r>
            <a:endParaRPr lang="es-ES" sz="32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lang="es-ES_tradnl" sz="3200" b="1" strike="noStrike" spc="-1">
                <a:solidFill>
                  <a:srgbClr val="404040"/>
                </a:solidFill>
                <a:latin typeface="Calibri Light"/>
              </a:rPr>
              <a:t>VS</a:t>
            </a:r>
            <a:endParaRPr lang="es-ES" sz="3200" b="0" strike="noStrike" spc="-1">
              <a:latin typeface="Arial"/>
            </a:endParaRPr>
          </a:p>
          <a:p>
            <a:pPr marL="91440" indent="-90720" algn="ctr">
              <a:lnSpc>
                <a:spcPct val="90000"/>
              </a:lnSpc>
              <a:spcBef>
                <a:spcPts val="1800"/>
              </a:spcBef>
              <a:spcAft>
                <a:spcPts val="201"/>
              </a:spcAft>
              <a:buClr>
                <a:srgbClr val="404040"/>
              </a:buClr>
              <a:buSzPct val="75000"/>
              <a:buFont typeface="Calibri"/>
              <a:buChar char=" "/>
            </a:pPr>
            <a:r>
              <a:rPr lang="es-ES_tradnl" sz="3200" b="1" strike="noStrike" spc="-1">
                <a:solidFill>
                  <a:srgbClr val="404040"/>
                </a:solidFill>
                <a:latin typeface="Calibri Light"/>
              </a:rPr>
              <a:t>BBDD Embebidas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167920" y="208080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Oracle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679200" y="209088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SQL Server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6725520" y="209952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B050"/>
                </a:solidFill>
                <a:latin typeface="Calibri"/>
                <a:ea typeface="DejaVu Sans"/>
              </a:rPr>
              <a:t>DB2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5188320" y="208152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B0F0"/>
                </a:solidFill>
                <a:latin typeface="Calibri"/>
                <a:ea typeface="DejaVu Sans"/>
              </a:rPr>
              <a:t>MySQL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8259840" y="2092680"/>
            <a:ext cx="129384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FFC000"/>
                </a:solidFill>
                <a:latin typeface="Calibri"/>
                <a:ea typeface="DejaVu Sans"/>
              </a:rPr>
              <a:t>PostgreSQL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0" name="Line 8"/>
          <p:cNvSpPr/>
          <p:nvPr/>
        </p:nvSpPr>
        <p:spPr>
          <a:xfrm>
            <a:off x="9751680" y="5731920"/>
            <a:ext cx="70200" cy="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2947320" y="519840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Derby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4458600" y="520884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70C0"/>
                </a:solidFill>
                <a:latin typeface="Calibri"/>
                <a:ea typeface="DejaVu Sans"/>
              </a:rPr>
              <a:t>SQLite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7504920" y="5217480"/>
            <a:ext cx="1389960" cy="779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1" strike="noStrike" spc="-1">
                <a:solidFill>
                  <a:srgbClr val="00B050"/>
                </a:solidFill>
                <a:latin typeface="Calibri"/>
                <a:ea typeface="DejaVu Sans"/>
              </a:rPr>
              <a:t>H2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967720" y="5199120"/>
            <a:ext cx="1388880" cy="7808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B0F0"/>
                </a:solidFill>
                <a:latin typeface="Calibri"/>
                <a:ea typeface="DejaVu Sans"/>
              </a:rPr>
              <a:t>DB4o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1. Esquema general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</a:t>
            </a:r>
            <a:r>
              <a:rPr lang="es-ES_tradnl" sz="4800" b="0" strike="noStrike" spc="-52">
                <a:solidFill>
                  <a:srgbClr val="404040"/>
                </a:solidFill>
                <a:latin typeface="Calibri Light"/>
              </a:rPr>
              <a:t>Ejemplos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 algn="just">
              <a:lnSpc>
                <a:spcPct val="90000"/>
              </a:lnSpc>
              <a:spcBef>
                <a:spcPts val="4201"/>
              </a:spcBef>
              <a:spcAft>
                <a:spcPts val="201"/>
              </a:spcAft>
              <a:tabLst>
                <a:tab pos="0" algn="l"/>
              </a:tabLst>
            </a:pPr>
            <a:r>
              <a:rPr lang="es-ES" sz="2600" b="0" strike="noStrike" spc="-1">
                <a:solidFill>
                  <a:srgbClr val="000000"/>
                </a:solidFill>
                <a:latin typeface="Calibri Light"/>
              </a:rPr>
              <a:t>Por lo tanto, nos podemos encontrar:</a:t>
            </a:r>
            <a:endParaRPr lang="es-ES" sz="26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 </a:t>
            </a:r>
            <a:r>
              <a:rPr lang="es-ES_tradnl" sz="2600" b="0" strike="noStrike" spc="-1">
                <a:solidFill>
                  <a:srgbClr val="BFC6B8"/>
                </a:solidFill>
                <a:latin typeface="Calibri Light"/>
              </a:rPr>
              <a:t>BBDD Relacional con estructura C-S</a:t>
            </a: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: MySQL, Oracle, DB2…</a:t>
            </a:r>
            <a:endParaRPr lang="es-ES" sz="26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 </a:t>
            </a:r>
            <a:r>
              <a:rPr lang="es-ES_tradnl" sz="2600" b="0" strike="noStrike" spc="-1">
                <a:solidFill>
                  <a:srgbClr val="FF0000"/>
                </a:solidFill>
                <a:latin typeface="Calibri Light"/>
              </a:rPr>
              <a:t>BBDD Relacional y embebida</a:t>
            </a: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: SQLite, Derby, H2…</a:t>
            </a:r>
            <a:endParaRPr lang="es-ES" sz="26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 </a:t>
            </a:r>
            <a:r>
              <a:rPr lang="es-ES_tradnl" sz="2600" b="0" strike="noStrike" spc="-1">
                <a:solidFill>
                  <a:srgbClr val="00B050"/>
                </a:solidFill>
                <a:latin typeface="Calibri Light"/>
              </a:rPr>
              <a:t>BBDD OO con estructura C-S: </a:t>
            </a: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Informix</a:t>
            </a:r>
            <a:endParaRPr lang="es-ES" sz="2600" b="0" strike="noStrike" spc="-1">
              <a:latin typeface="Arial"/>
            </a:endParaRPr>
          </a:p>
          <a:p>
            <a:pPr marL="384120" lvl="1" indent="-182160" algn="just">
              <a:lnSpc>
                <a:spcPct val="90000"/>
              </a:lnSpc>
              <a:spcBef>
                <a:spcPts val="4201"/>
              </a:spcBef>
              <a:spcAft>
                <a:spcPts val="400"/>
              </a:spcAft>
              <a:buClr>
                <a:srgbClr val="E48312"/>
              </a:buClr>
              <a:buSzPct val="75000"/>
              <a:buFont typeface="Wingdings" charset="2"/>
              <a:buChar char=""/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 </a:t>
            </a:r>
            <a:r>
              <a:rPr lang="es-ES_tradnl" sz="2600" b="0" strike="noStrike" spc="-1">
                <a:solidFill>
                  <a:srgbClr val="00B0F0"/>
                </a:solidFill>
                <a:latin typeface="Calibri Light"/>
              </a:rPr>
              <a:t>BBDD OO y embebida: </a:t>
            </a:r>
            <a:r>
              <a:rPr lang="es-ES_tradnl" sz="2600" b="0" strike="noStrike" spc="-1">
                <a:solidFill>
                  <a:srgbClr val="000000"/>
                </a:solidFill>
                <a:latin typeface="Calibri Light"/>
              </a:rPr>
              <a:t>DB4o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  <a:tab pos="104760" algn="l"/>
                <a:tab pos="554040" algn="l"/>
                <a:tab pos="1003320" algn="l"/>
                <a:tab pos="1452600" algn="l"/>
                <a:tab pos="1901880" algn="l"/>
                <a:tab pos="2351160" algn="l"/>
                <a:tab pos="2800440" algn="l"/>
                <a:tab pos="3249720" algn="l"/>
                <a:tab pos="3699000" algn="l"/>
                <a:tab pos="4148280" algn="l"/>
                <a:tab pos="4597560" algn="l"/>
                <a:tab pos="5046840" algn="l"/>
                <a:tab pos="5495760" algn="l"/>
                <a:tab pos="5945040" algn="l"/>
                <a:tab pos="6394320" algn="l"/>
                <a:tab pos="6843600" algn="l"/>
                <a:tab pos="7292880" algn="l"/>
                <a:tab pos="7742160" algn="l"/>
                <a:tab pos="8191440" algn="l"/>
                <a:tab pos="8640720" algn="l"/>
                <a:tab pos="8985240" algn="l"/>
                <a:tab pos="9434520" algn="l"/>
                <a:tab pos="9883800" algn="l"/>
                <a:tab pos="10333080" algn="l"/>
                <a:tab pos="10782360" algn="l"/>
              </a:tabLst>
            </a:pPr>
            <a:endParaRPr lang="es-E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2. Bases de datos embebidas. </a:t>
            </a:r>
            <a:br/>
            <a:r>
              <a:rPr lang="es-ES" sz="4800" b="0" strike="noStrike" spc="-52">
                <a:solidFill>
                  <a:srgbClr val="404040"/>
                </a:solidFill>
                <a:latin typeface="Calibri Light"/>
              </a:rPr>
              <a:t>- Ejemplos - 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SQLite (relacional)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Apache Derby (relacional)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HSQLBD (relacional)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H2 (relacional)</a:t>
            </a:r>
            <a:endParaRPr lang="es-ES" sz="28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SzPct val="75000"/>
              <a:buFont typeface="Helvetica Light"/>
              <a:buChar char="•"/>
            </a:pPr>
            <a:r>
              <a:rPr lang="es-ES" sz="2800" b="0" strike="noStrike" spc="-1">
                <a:solidFill>
                  <a:srgbClr val="404040"/>
                </a:solidFill>
                <a:latin typeface="Calibri Light"/>
              </a:rPr>
              <a:t>Db4O (Orientado a Objetos)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6814</TotalTime>
  <Words>4566</Words>
  <Application>Microsoft Office PowerPoint</Application>
  <PresentationFormat>Panorámica</PresentationFormat>
  <Paragraphs>511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Helvetica Light</vt:lpstr>
      <vt:lpstr>Monaco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UD2 - Manejo de conectores</dc:title>
  <dc:subject/>
  <dc:creator>usuario</dc:creator>
  <dc:description/>
  <cp:lastModifiedBy>Tamsky IsHere</cp:lastModifiedBy>
  <cp:revision>64</cp:revision>
  <dcterms:created xsi:type="dcterms:W3CDTF">2020-09-14T15:40:59Z</dcterms:created>
  <dcterms:modified xsi:type="dcterms:W3CDTF">2020-10-26T14:14:44Z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48</vt:i4>
  </property>
</Properties>
</file>