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F5F2F-27AD-4EDD-A1E7-0A0483F146B2}"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BEE1D-832A-4CE2-AAD3-A5C42C3739DF}" type="slidenum">
              <a:rPr lang="en-US" smtClean="0"/>
              <a:t>‹#›</a:t>
            </a:fld>
            <a:endParaRPr lang="en-US"/>
          </a:p>
        </p:txBody>
      </p:sp>
    </p:spTree>
    <p:extLst>
      <p:ext uri="{BB962C8B-B14F-4D97-AF65-F5344CB8AC3E}">
        <p14:creationId xmlns:p14="http://schemas.microsoft.com/office/powerpoint/2010/main" val="138757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DBEE1D-832A-4CE2-AAD3-A5C42C3739DF}" type="slidenum">
              <a:rPr lang="en-US" smtClean="0"/>
              <a:t>4</a:t>
            </a:fld>
            <a:endParaRPr lang="en-US"/>
          </a:p>
        </p:txBody>
      </p:sp>
    </p:spTree>
    <p:extLst>
      <p:ext uri="{BB962C8B-B14F-4D97-AF65-F5344CB8AC3E}">
        <p14:creationId xmlns:p14="http://schemas.microsoft.com/office/powerpoint/2010/main" val="135624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C5F1FB-6A40-40CA-B453-A595B472DA50}"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15433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5F1FB-6A40-40CA-B453-A595B472DA50}"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51173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5F1FB-6A40-40CA-B453-A595B472DA50}"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19257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5F1FB-6A40-40CA-B453-A595B472DA50}"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26537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5F1FB-6A40-40CA-B453-A595B472DA50}"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34228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C5F1FB-6A40-40CA-B453-A595B472DA50}"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23760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C5F1FB-6A40-40CA-B453-A595B472DA50}" type="datetimeFigureOut">
              <a:rPr lang="en-US" smtClean="0"/>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270279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C5F1FB-6A40-40CA-B453-A595B472DA50}" type="datetimeFigureOut">
              <a:rPr lang="en-US" smtClean="0"/>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63034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F1FB-6A40-40CA-B453-A595B472DA50}" type="datetimeFigureOut">
              <a:rPr lang="en-US" smtClean="0"/>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90975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5F1FB-6A40-40CA-B453-A595B472DA50}"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103956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5F1FB-6A40-40CA-B453-A595B472DA50}"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755F2-6D4A-4332-BD7C-CB06495F30C4}" type="slidenum">
              <a:rPr lang="en-US" smtClean="0"/>
              <a:t>‹#›</a:t>
            </a:fld>
            <a:endParaRPr lang="en-US"/>
          </a:p>
        </p:txBody>
      </p:sp>
    </p:spTree>
    <p:extLst>
      <p:ext uri="{BB962C8B-B14F-4D97-AF65-F5344CB8AC3E}">
        <p14:creationId xmlns:p14="http://schemas.microsoft.com/office/powerpoint/2010/main" val="82536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5F1FB-6A40-40CA-B453-A595B472DA50}" type="datetimeFigureOut">
              <a:rPr lang="en-US" smtClean="0"/>
              <a:t>8/8/2020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755F2-6D4A-4332-BD7C-CB06495F30C4}" type="slidenum">
              <a:rPr lang="en-US" smtClean="0"/>
              <a:t>‹#›</a:t>
            </a:fld>
            <a:endParaRPr lang="en-US"/>
          </a:p>
        </p:txBody>
      </p:sp>
    </p:spTree>
    <p:extLst>
      <p:ext uri="{BB962C8B-B14F-4D97-AF65-F5344CB8AC3E}">
        <p14:creationId xmlns:p14="http://schemas.microsoft.com/office/powerpoint/2010/main" val="2239989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41" y="1122362"/>
            <a:ext cx="11016119" cy="2876431"/>
          </a:xfrm>
        </p:spPr>
        <p:txBody>
          <a:bodyPr/>
          <a:lstStyle/>
          <a:p>
            <a:r>
              <a:rPr lang="en-US" dirty="0" smtClean="0"/>
              <a:t>Big Mountain Resort - New Chairlift</a:t>
            </a:r>
            <a:endParaRPr lang="en-US" dirty="0"/>
          </a:p>
        </p:txBody>
      </p:sp>
      <p:sp>
        <p:nvSpPr>
          <p:cNvPr id="3" name="Subtitle 2"/>
          <p:cNvSpPr>
            <a:spLocks noGrp="1"/>
          </p:cNvSpPr>
          <p:nvPr>
            <p:ph type="subTitle" idx="1"/>
          </p:nvPr>
        </p:nvSpPr>
        <p:spPr>
          <a:xfrm>
            <a:off x="1524000" y="4025122"/>
            <a:ext cx="9144000" cy="1655762"/>
          </a:xfrm>
        </p:spPr>
        <p:txBody>
          <a:bodyPr/>
          <a:lstStyle/>
          <a:p>
            <a:r>
              <a:rPr lang="en-US" dirty="0" smtClean="0"/>
              <a:t>By: Daniel Timmermann</a:t>
            </a:r>
            <a:endParaRPr lang="en-US" dirty="0"/>
          </a:p>
        </p:txBody>
      </p:sp>
    </p:spTree>
    <p:extLst>
      <p:ext uri="{BB962C8B-B14F-4D97-AF65-F5344CB8AC3E}">
        <p14:creationId xmlns:p14="http://schemas.microsoft.com/office/powerpoint/2010/main" val="305546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Identification</a:t>
            </a:r>
            <a:endParaRPr lang="en-US" dirty="0"/>
          </a:p>
        </p:txBody>
      </p:sp>
      <p:sp>
        <p:nvSpPr>
          <p:cNvPr id="3" name="Content Placeholder 2"/>
          <p:cNvSpPr>
            <a:spLocks noGrp="1"/>
          </p:cNvSpPr>
          <p:nvPr>
            <p:ph idx="1"/>
          </p:nvPr>
        </p:nvSpPr>
        <p:spPr/>
        <p:txBody>
          <a:bodyPr/>
          <a:lstStyle/>
          <a:p>
            <a:r>
              <a:rPr lang="en-US" dirty="0" smtClean="0"/>
              <a:t>How much should Big Mountain Resort charge for chairlift tickets and should tickets cost more on the weekend or cost the same every day of the week in order to recoup the extra operational costs and maintain a profit margin of 9.2% for next year?</a:t>
            </a:r>
          </a:p>
          <a:p>
            <a:pPr marL="0" indent="0">
              <a:buNone/>
            </a:pPr>
            <a:endParaRPr lang="en-US" dirty="0" smtClean="0"/>
          </a:p>
          <a:p>
            <a:r>
              <a:rPr lang="en-US" dirty="0" smtClean="0"/>
              <a:t>Will higher ticket prices scare off potential customers?</a:t>
            </a:r>
            <a:endParaRPr lang="en-US" dirty="0"/>
          </a:p>
          <a:p>
            <a:pPr marL="0" indent="0">
              <a:buNone/>
            </a:pPr>
            <a:endParaRPr lang="en-US" sz="2000" dirty="0" smtClean="0"/>
          </a:p>
          <a:p>
            <a:pPr marL="0" indent="0">
              <a:buNone/>
            </a:pPr>
            <a:r>
              <a:rPr lang="en-US" sz="2000" dirty="0" smtClean="0"/>
              <a:t>Note: There are other factors that can be explored to increase revenue or reduce costs, but for this problem I have examined the cost of tickets.</a:t>
            </a:r>
            <a:endParaRPr lang="en-US" sz="2000" dirty="0"/>
          </a:p>
        </p:txBody>
      </p:sp>
    </p:spTree>
    <p:extLst>
      <p:ext uri="{BB962C8B-B14F-4D97-AF65-F5344CB8AC3E}">
        <p14:creationId xmlns:p14="http://schemas.microsoft.com/office/powerpoint/2010/main" val="315478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 and Key Findings</a:t>
            </a:r>
            <a:endParaRPr lang="en-US" dirty="0"/>
          </a:p>
        </p:txBody>
      </p:sp>
      <p:sp>
        <p:nvSpPr>
          <p:cNvPr id="3" name="Content Placeholder 2"/>
          <p:cNvSpPr>
            <a:spLocks noGrp="1"/>
          </p:cNvSpPr>
          <p:nvPr>
            <p:ph idx="1"/>
          </p:nvPr>
        </p:nvSpPr>
        <p:spPr/>
        <p:txBody>
          <a:bodyPr/>
          <a:lstStyle/>
          <a:p>
            <a:r>
              <a:rPr lang="en-US" dirty="0" smtClean="0"/>
              <a:t>Current adult </a:t>
            </a:r>
            <a:r>
              <a:rPr lang="en-US" dirty="0"/>
              <a:t>w</a:t>
            </a:r>
            <a:r>
              <a:rPr lang="en-US" dirty="0" smtClean="0"/>
              <a:t>eekend </a:t>
            </a:r>
            <a:r>
              <a:rPr lang="en-US" dirty="0"/>
              <a:t>t</a:t>
            </a:r>
            <a:r>
              <a:rPr lang="en-US" dirty="0" smtClean="0"/>
              <a:t>icket </a:t>
            </a:r>
            <a:r>
              <a:rPr lang="en-US" dirty="0"/>
              <a:t>p</a:t>
            </a:r>
            <a:r>
              <a:rPr lang="en-US" dirty="0" smtClean="0"/>
              <a:t>rice: $81</a:t>
            </a:r>
          </a:p>
          <a:p>
            <a:r>
              <a:rPr lang="en-US" dirty="0" smtClean="0"/>
              <a:t>Revised adult </a:t>
            </a:r>
            <a:r>
              <a:rPr lang="en-US" dirty="0"/>
              <a:t>w</a:t>
            </a:r>
            <a:r>
              <a:rPr lang="en-US" dirty="0" smtClean="0"/>
              <a:t>eekend </a:t>
            </a:r>
            <a:r>
              <a:rPr lang="en-US" dirty="0"/>
              <a:t>t</a:t>
            </a:r>
            <a:r>
              <a:rPr lang="en-US" dirty="0" smtClean="0"/>
              <a:t>icket </a:t>
            </a:r>
            <a:r>
              <a:rPr lang="en-US" dirty="0"/>
              <a:t>p</a:t>
            </a:r>
            <a:r>
              <a:rPr lang="en-US" dirty="0" smtClean="0"/>
              <a:t>rice: $82.39</a:t>
            </a:r>
          </a:p>
          <a:p>
            <a:r>
              <a:rPr lang="en-US" dirty="0" smtClean="0"/>
              <a:t>I focused in on the adult weekend ticket price, but after a quick analysis of adult weekday ticket price then we can decide if the price should be the same regardless of the day of the week.</a:t>
            </a:r>
            <a:endParaRPr lang="en-US" dirty="0"/>
          </a:p>
        </p:txBody>
      </p:sp>
    </p:spTree>
    <p:extLst>
      <p:ext uri="{BB962C8B-B14F-4D97-AF65-F5344CB8AC3E}">
        <p14:creationId xmlns:p14="http://schemas.microsoft.com/office/powerpoint/2010/main" val="351039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Results and Analysis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4230" y="1690688"/>
            <a:ext cx="5030346" cy="3531405"/>
          </a:xfrm>
        </p:spPr>
      </p:pic>
      <p:sp>
        <p:nvSpPr>
          <p:cNvPr id="6" name="TextBox 5"/>
          <p:cNvSpPr txBox="1"/>
          <p:nvPr/>
        </p:nvSpPr>
        <p:spPr>
          <a:xfrm>
            <a:off x="651669" y="1690688"/>
            <a:ext cx="633256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Note: Black dot is Big Mountain Resort and the three different color dots represent clusters.</a:t>
            </a:r>
          </a:p>
          <a:p>
            <a:endParaRPr lang="en-US" dirty="0" smtClean="0"/>
          </a:p>
          <a:p>
            <a:pPr marL="285750" indent="-285750">
              <a:buFont typeface="Arial" panose="020B0604020202020204" pitchFamily="34" charset="0"/>
              <a:buChar char="•"/>
            </a:pPr>
            <a:r>
              <a:rPr lang="en-US" dirty="0" smtClean="0"/>
              <a:t>First, I examined the relation between ticket prices and vertical drop for each resort in the dataset provided by Alesha. From the graph you can see there are other resorts with higher ticket prices, but they have less of a vertical drop.</a:t>
            </a:r>
            <a:endParaRPr lang="en-US" dirty="0"/>
          </a:p>
        </p:txBody>
      </p:sp>
    </p:spTree>
    <p:extLst>
      <p:ext uri="{BB962C8B-B14F-4D97-AF65-F5344CB8AC3E}">
        <p14:creationId xmlns:p14="http://schemas.microsoft.com/office/powerpoint/2010/main" val="138625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Results and Analysis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6798" y="1690688"/>
            <a:ext cx="4941426" cy="3531405"/>
          </a:xfrm>
        </p:spPr>
      </p:pic>
      <p:sp>
        <p:nvSpPr>
          <p:cNvPr id="6" name="TextBox 5"/>
          <p:cNvSpPr txBox="1"/>
          <p:nvPr/>
        </p:nvSpPr>
        <p:spPr>
          <a:xfrm>
            <a:off x="754237" y="1690688"/>
            <a:ext cx="63325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I examined the relation between ticket prices and the number of days each resort was open last year. From the graph you can see there are other resorts that were not open as many days and charged higher ticket prices.</a:t>
            </a:r>
            <a:endParaRPr lang="en-US" dirty="0"/>
          </a:p>
        </p:txBody>
      </p:sp>
    </p:spTree>
    <p:extLst>
      <p:ext uri="{BB962C8B-B14F-4D97-AF65-F5344CB8AC3E}">
        <p14:creationId xmlns:p14="http://schemas.microsoft.com/office/powerpoint/2010/main" val="43209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Results and Analysis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0588" y="1690688"/>
            <a:ext cx="5030346" cy="3531405"/>
          </a:xfrm>
        </p:spPr>
      </p:pic>
      <p:sp>
        <p:nvSpPr>
          <p:cNvPr id="5" name="TextBox 4"/>
          <p:cNvSpPr txBox="1"/>
          <p:nvPr/>
        </p:nvSpPr>
        <p:spPr>
          <a:xfrm>
            <a:off x="638027" y="1690688"/>
            <a:ext cx="633256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Lastly, I examined the relation between ticket prices and the square area of skiable terrain for each resort. From the graph you can see Big Mountain has a significant amount of skiable terrain compared to other resorts and some of the other resorts charge higher ticket prices.</a:t>
            </a:r>
            <a:endParaRPr lang="en-US" dirty="0"/>
          </a:p>
        </p:txBody>
      </p:sp>
    </p:spTree>
    <p:extLst>
      <p:ext uri="{BB962C8B-B14F-4D97-AF65-F5344CB8AC3E}">
        <p14:creationId xmlns:p14="http://schemas.microsoft.com/office/powerpoint/2010/main" val="215640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Big Mountain Resort is experiencing a problem with their profit margin due to a new chairlift increasing operating costs for the upcoming season.</a:t>
            </a:r>
          </a:p>
          <a:p>
            <a:r>
              <a:rPr lang="en-US" dirty="0" smtClean="0"/>
              <a:t>Based on the results from the analysis of the ticket price compared to other factors I recommend the price of adult weekend chairlift tickets should be raised from $81 to at least $82.39.</a:t>
            </a:r>
          </a:p>
          <a:p>
            <a:r>
              <a:rPr lang="en-US" dirty="0" smtClean="0"/>
              <a:t>Customers will not be scared off by the increase in price because other resorts offer less amenities to customers, but still charge more than $81.</a:t>
            </a:r>
          </a:p>
        </p:txBody>
      </p:sp>
    </p:spTree>
    <p:extLst>
      <p:ext uri="{BB962C8B-B14F-4D97-AF65-F5344CB8AC3E}">
        <p14:creationId xmlns:p14="http://schemas.microsoft.com/office/powerpoint/2010/main" val="1181458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421</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 Mountain Resort - New Chairlift</vt:lpstr>
      <vt:lpstr>Problem Identification</vt:lpstr>
      <vt:lpstr>Recommendation and Key Findings</vt:lpstr>
      <vt:lpstr>Modeling Results and Analysis</vt:lpstr>
      <vt:lpstr>Modeling Results and Analysis (cont.)</vt:lpstr>
      <vt:lpstr>Modeling Results and Analysis (cont.)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Project</dc:title>
  <dc:creator>Microsoft account</dc:creator>
  <cp:lastModifiedBy>Microsoft account</cp:lastModifiedBy>
  <cp:revision>8</cp:revision>
  <dcterms:created xsi:type="dcterms:W3CDTF">2020-08-08T14:58:38Z</dcterms:created>
  <dcterms:modified xsi:type="dcterms:W3CDTF">2020-08-08T16:21:49Z</dcterms:modified>
</cp:coreProperties>
</file>