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8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1A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F378-AD92-4565-8E04-5D288FA971E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F378-AD92-4565-8E04-5D288FA971E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1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F378-AD92-4565-8E04-5D288FA971E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92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F378-AD92-4565-8E04-5D288FA971E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18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F378-AD92-4565-8E04-5D288FA971E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9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F378-AD92-4565-8E04-5D288FA971E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96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F378-AD92-4565-8E04-5D288FA971E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29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F378-AD92-4565-8E04-5D288FA971E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26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F378-AD92-4565-8E04-5D288FA971E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F378-AD92-4565-8E04-5D288FA971E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5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F378-AD92-4565-8E04-5D288FA971E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7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F378-AD92-4565-8E04-5D288FA971E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1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F378-AD92-4565-8E04-5D288FA971E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4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F378-AD92-4565-8E04-5D288FA971E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37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F378-AD92-4565-8E04-5D288FA971E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F378-AD92-4565-8E04-5D288FA971E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3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F378-AD92-4565-8E04-5D288FA971E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6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1F378-AD92-4565-8E04-5D288FA971E6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FC497-84EB-4A8D-B8BE-78D29D2D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464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399D-C8A6-41AF-9390-10837FFC0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Credit Card 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9EB04-627D-463A-84B3-6F30A1716F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Century" panose="02040604050505020304" pitchFamily="18" charset="0"/>
            </a:endParaRPr>
          </a:p>
          <a:p>
            <a:r>
              <a:rPr lang="en-US" dirty="0">
                <a:latin typeface="Century" panose="02040604050505020304" pitchFamily="18" charset="0"/>
              </a:rPr>
              <a:t>By</a:t>
            </a:r>
          </a:p>
          <a:p>
            <a:r>
              <a:rPr lang="en-US" dirty="0">
                <a:latin typeface="Century" panose="02040604050505020304" pitchFamily="18" charset="0"/>
              </a:rPr>
              <a:t>Daniel Timmermann</a:t>
            </a:r>
          </a:p>
        </p:txBody>
      </p:sp>
    </p:spTree>
    <p:extLst>
      <p:ext uri="{BB962C8B-B14F-4D97-AF65-F5344CB8AC3E}">
        <p14:creationId xmlns:p14="http://schemas.microsoft.com/office/powerpoint/2010/main" val="3323908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F1703-47E7-45E9-8627-44E7BB7F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" panose="02040604050505020304" pitchFamily="18" charset="0"/>
              </a:rPr>
              <a:t>Takeaways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9FF74-0338-49EC-9DC0-1A5877FBA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solidFill>
                  <a:prstClr val="white"/>
                </a:solidFill>
                <a:latin typeface="Century" panose="02040604050505020304" pitchFamily="18" charset="0"/>
              </a:rPr>
              <a:t>Logistic Regression was the best model</a:t>
            </a:r>
            <a:endParaRPr lang="en-US"/>
          </a:p>
          <a:p>
            <a:r>
              <a:rPr lang="en-US">
                <a:latin typeface="Century" panose="02040604050505020304" pitchFamily="18" charset="0"/>
              </a:rPr>
              <a:t>19 features are not important</a:t>
            </a:r>
          </a:p>
          <a:p>
            <a:r>
              <a:rPr lang="en-US">
                <a:latin typeface="Century" panose="02040604050505020304" pitchFamily="18" charset="0"/>
              </a:rPr>
              <a:t>Different samples generate different results</a:t>
            </a:r>
            <a:endParaRPr lang="en-U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247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F1703-47E7-45E9-8627-44E7BB7F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9FF74-0338-49EC-9DC0-1A5877FBA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prstClr val="white"/>
                </a:solidFill>
                <a:latin typeface="Century" panose="02040604050505020304" pitchFamily="18" charset="0"/>
              </a:rPr>
              <a:t>Use different sampling methods</a:t>
            </a:r>
          </a:p>
          <a:p>
            <a:pPr lvl="1"/>
            <a:r>
              <a:rPr lang="en-US" dirty="0">
                <a:solidFill>
                  <a:prstClr val="white"/>
                </a:solidFill>
                <a:latin typeface="Century" panose="02040604050505020304" pitchFamily="18" charset="0"/>
              </a:rPr>
              <a:t>Random Oversampling</a:t>
            </a:r>
          </a:p>
          <a:p>
            <a:pPr lvl="1"/>
            <a:r>
              <a:rPr lang="en-US" dirty="0">
                <a:solidFill>
                  <a:prstClr val="white"/>
                </a:solidFill>
                <a:latin typeface="Century" panose="02040604050505020304" pitchFamily="18" charset="0"/>
              </a:rPr>
              <a:t>Synthetic Minority Oversampling Technique (SMOTE)</a:t>
            </a:r>
            <a:endParaRPr lang="en-US" dirty="0"/>
          </a:p>
          <a:p>
            <a:r>
              <a:rPr lang="en-US" dirty="0">
                <a:latin typeface="Century" panose="02040604050505020304" pitchFamily="18" charset="0"/>
              </a:rPr>
              <a:t>Re-train model with the more important features</a:t>
            </a:r>
          </a:p>
          <a:p>
            <a:r>
              <a:rPr lang="en-US" dirty="0">
                <a:latin typeface="Century" panose="02040604050505020304" pitchFamily="18" charset="0"/>
              </a:rPr>
              <a:t>Hyperparameter tuning for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905324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D447-7DB6-4DF8-AC3E-9B156D05E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20" y="2765840"/>
            <a:ext cx="10353761" cy="1326321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Century" panose="02040604050505020304" pitchFamily="18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2396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BDD9E-BB7A-4672-894E-7EAB757EA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>
                <a:latin typeface="Century" panose="02040604050505020304" pitchFamily="18" charset="0"/>
              </a:rPr>
              <a:t>The Problem: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600" dirty="0">
                <a:latin typeface="Century" panose="02040604050505020304" pitchFamily="18" charset="0"/>
              </a:rPr>
              <a:t>Credit card fraud continues to be a frequent type of identity theft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4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BDD9E-BB7A-4672-894E-7EAB757EA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>
                <a:latin typeface="Century" panose="02040604050505020304" pitchFamily="18" charset="0"/>
              </a:rPr>
              <a:t>The Solution: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600" dirty="0">
                <a:latin typeface="Century" panose="02040604050505020304" pitchFamily="18" charset="0"/>
              </a:rPr>
              <a:t>Decrease the amount of fraudulent credit card transactions that are not flagged as such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30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BAAEA-F769-4B92-B635-F1F666B42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312023"/>
            <a:ext cx="10353762" cy="47347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entury" panose="02040604050505020304" pitchFamily="18" charset="0"/>
              </a:rPr>
              <a:t>Data Source : </a:t>
            </a:r>
            <a:r>
              <a:rPr lang="en-US" dirty="0">
                <a:effectLst/>
                <a:latin typeface="Century" panose="02040604050505020304" pitchFamily="18" charset="0"/>
              </a:rPr>
              <a:t>http://www.kaggle.com/mlg-ulb/creditcardfraud</a:t>
            </a:r>
            <a:r>
              <a:rPr lang="en-US" dirty="0">
                <a:latin typeface="Century" panose="02040604050505020304" pitchFamily="18" charset="0"/>
              </a:rPr>
              <a:t> </a:t>
            </a:r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10AEE14B-13EE-4BE2-A2F5-32810EA41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6" y="910943"/>
            <a:ext cx="12005388" cy="511563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E4683B-75E0-40BA-A7E2-5C914FB1DA18}"/>
              </a:ext>
            </a:extLst>
          </p:cNvPr>
          <p:cNvSpPr txBox="1">
            <a:spLocks/>
          </p:cNvSpPr>
          <p:nvPr/>
        </p:nvSpPr>
        <p:spPr>
          <a:xfrm>
            <a:off x="835678" y="2852691"/>
            <a:ext cx="10520644" cy="11526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5400" dirty="0">
                <a:solidFill>
                  <a:srgbClr val="081A28"/>
                </a:solidFill>
                <a:latin typeface="Century" panose="02040604050505020304" pitchFamily="18" charset="0"/>
              </a:rPr>
              <a:t>The Data</a:t>
            </a:r>
          </a:p>
        </p:txBody>
      </p:sp>
    </p:spTree>
    <p:extLst>
      <p:ext uri="{BB962C8B-B14F-4D97-AF65-F5344CB8AC3E}">
        <p14:creationId xmlns:p14="http://schemas.microsoft.com/office/powerpoint/2010/main" val="417540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F1703-47E7-45E9-8627-44E7BB7F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9FF74-0338-49EC-9DC0-1A5877FBA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Century" panose="02040604050505020304" pitchFamily="18" charset="0"/>
              </a:rPr>
              <a:t>Original dataset had ~285,000 rows and 31 columns</a:t>
            </a:r>
          </a:p>
          <a:p>
            <a:endParaRPr lang="en-US" dirty="0">
              <a:latin typeface="Century" panose="02040604050505020304" pitchFamily="18" charset="0"/>
            </a:endParaRPr>
          </a:p>
          <a:p>
            <a:r>
              <a:rPr lang="en-US" dirty="0">
                <a:latin typeface="Century" panose="02040604050505020304" pitchFamily="18" charset="0"/>
              </a:rPr>
              <a:t>Removed 1081 duplicate rows</a:t>
            </a:r>
          </a:p>
        </p:txBody>
      </p:sp>
    </p:spTree>
    <p:extLst>
      <p:ext uri="{BB962C8B-B14F-4D97-AF65-F5344CB8AC3E}">
        <p14:creationId xmlns:p14="http://schemas.microsoft.com/office/powerpoint/2010/main" val="190966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8823C-C54E-4C80-A1DC-EA17FB7B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778" y="309803"/>
            <a:ext cx="8382444" cy="1393407"/>
          </a:xfrm>
        </p:spPr>
        <p:txBody>
          <a:bodyPr>
            <a:norm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19BD6-3A35-4F11-BF0A-4D2982BB4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62" y="1703210"/>
            <a:ext cx="466667" cy="2495238"/>
          </a:xfrm>
          <a:prstGeom prst="rect">
            <a:avLst/>
          </a:prstGeom>
          <a:ln>
            <a:solidFill>
              <a:srgbClr val="081A28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F5EAFC-9FE2-4D91-8EED-88B3DFC1E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34" y="1703210"/>
            <a:ext cx="2047619" cy="2495238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D9E253CF-4E0A-4104-9F46-0739D7BBA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076" y="1703210"/>
            <a:ext cx="6254852" cy="4586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D6FE46-196B-4CA6-8ECA-3DA1C2624B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7126" y="1703210"/>
            <a:ext cx="2047619" cy="358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73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279D-64FA-454B-A670-24787E7F2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3403" y="609600"/>
            <a:ext cx="5104801" cy="1326321"/>
          </a:xfrm>
        </p:spPr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Model 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9F172-7E50-4E9A-8EF4-34B2FA137E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Scaled variables</a:t>
            </a:r>
          </a:p>
          <a:p>
            <a:r>
              <a:rPr lang="en-US" dirty="0">
                <a:latin typeface="Century" panose="02040604050505020304" pitchFamily="18" charset="0"/>
              </a:rPr>
              <a:t>283,253 non fraudulent and 473 fraudulent (highly imbalanced)</a:t>
            </a:r>
          </a:p>
          <a:p>
            <a:r>
              <a:rPr lang="en-US" dirty="0">
                <a:latin typeface="Century" panose="02040604050505020304" pitchFamily="18" charset="0"/>
              </a:rPr>
              <a:t>After random </a:t>
            </a:r>
            <a:r>
              <a:rPr lang="en-US" dirty="0" err="1">
                <a:latin typeface="Century" panose="02040604050505020304" pitchFamily="18" charset="0"/>
              </a:rPr>
              <a:t>undersampling</a:t>
            </a:r>
            <a:r>
              <a:rPr lang="en-US" dirty="0">
                <a:latin typeface="Century" panose="02040604050505020304" pitchFamily="18" charset="0"/>
              </a:rPr>
              <a:t> there are 473 non fraudulent and 473 fraudulent</a:t>
            </a:r>
          </a:p>
          <a:p>
            <a:r>
              <a:rPr lang="en-US" dirty="0">
                <a:latin typeface="Century" panose="02040604050505020304" pitchFamily="18" charset="0"/>
              </a:rPr>
              <a:t>Collected 5 samples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B6F5E-8010-4BDE-A588-4EDE5D9857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latin typeface="Century" panose="02040604050505020304" pitchFamily="18" charset="0"/>
              </a:rPr>
              <a:t>Logistic Regression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Century" panose="02040604050505020304" pitchFamily="18" charset="0"/>
              </a:rPr>
              <a:t>Random Forest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Century" panose="02040604050505020304" pitchFamily="18" charset="0"/>
              </a:rPr>
              <a:t>Support Vector Machine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FCE209B-5A2F-4124-B8FC-22125AC4FC34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5116653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" panose="02040604050505020304" pitchFamily="18" charset="0"/>
              </a:rPr>
              <a:t>Data 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10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DDA2F-2875-4B82-AC69-D24BC839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16" y="2744756"/>
            <a:ext cx="4503386" cy="1368489"/>
          </a:xfrm>
        </p:spPr>
        <p:txBody>
          <a:bodyPr>
            <a:norm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Logistic Regression</a:t>
            </a:r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06B72516-090B-420B-A479-ACBF782C96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344" y="63142"/>
            <a:ext cx="3785168" cy="3182982"/>
          </a:xfrm>
        </p:spPr>
      </p:pic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7DA85DA4-917F-4396-A476-1E32D0E211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375" y="63141"/>
            <a:ext cx="3255142" cy="3182983"/>
          </a:xfrm>
        </p:spPr>
      </p:pic>
      <p:pic>
        <p:nvPicPr>
          <p:cNvPr id="10" name="Picture 9" descr="Chart, waterfall chart&#10;&#10;Description automatically generated">
            <a:extLst>
              <a:ext uri="{FF2B5EF4-FFF2-40B4-BE49-F238E27FC236}">
                <a16:creationId xmlns:a16="http://schemas.microsoft.com/office/drawing/2014/main" id="{260B6849-3432-4F92-BB6C-198A985C8D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344" y="3323932"/>
            <a:ext cx="7063173" cy="348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80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56ED-A8DC-474B-99D5-AD58EC7D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Decision Boundary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6FAA8541-67A2-403F-84DC-7AAFB3566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080" y="1921476"/>
            <a:ext cx="3590476" cy="3628571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65238E24-AC40-457B-A6DE-4FE194154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85" y="1921475"/>
            <a:ext cx="3647770" cy="3628571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085DD28B-D528-4D65-81D3-C465A8220A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322" y="2814714"/>
            <a:ext cx="3000000" cy="1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55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1194</TotalTime>
  <Words>160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Century</vt:lpstr>
      <vt:lpstr>Rockwell</vt:lpstr>
      <vt:lpstr>Damask</vt:lpstr>
      <vt:lpstr>Credit Card Fraud Detection</vt:lpstr>
      <vt:lpstr>PowerPoint Presentation</vt:lpstr>
      <vt:lpstr>PowerPoint Presentation</vt:lpstr>
      <vt:lpstr>PowerPoint Presentation</vt:lpstr>
      <vt:lpstr>Data Wrangling</vt:lpstr>
      <vt:lpstr>Exploratory Data Analysis</vt:lpstr>
      <vt:lpstr>Model Selection</vt:lpstr>
      <vt:lpstr>Logistic Regression</vt:lpstr>
      <vt:lpstr>Decision Boundary</vt:lpstr>
      <vt:lpstr>Takeaways</vt:lpstr>
      <vt:lpstr>Future Research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Timmermann, Daniel</dc:creator>
  <cp:lastModifiedBy>Timmermann, Daniel</cp:lastModifiedBy>
  <cp:revision>19</cp:revision>
  <dcterms:created xsi:type="dcterms:W3CDTF">2021-03-16T01:57:54Z</dcterms:created>
  <dcterms:modified xsi:type="dcterms:W3CDTF">2021-03-18T04:56:30Z</dcterms:modified>
</cp:coreProperties>
</file>