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9" r:id="rId3"/>
    <p:sldId id="271" r:id="rId4"/>
    <p:sldId id="272" r:id="rId5"/>
    <p:sldId id="268" r:id="rId6"/>
    <p:sldId id="273" r:id="rId7"/>
    <p:sldId id="280" r:id="rId8"/>
    <p:sldId id="274" r:id="rId9"/>
    <p:sldId id="279" r:id="rId10"/>
    <p:sldId id="267" r:id="rId11"/>
    <p:sldId id="263" r:id="rId12"/>
    <p:sldId id="261" r:id="rId13"/>
    <p:sldId id="265" r:id="rId14"/>
    <p:sldId id="262" r:id="rId15"/>
    <p:sldId id="276" r:id="rId16"/>
    <p:sldId id="260" r:id="rId17"/>
    <p:sldId id="266" r:id="rId18"/>
  </p:sldIdLst>
  <p:sldSz cx="12192000" cy="6858000"/>
  <p:notesSz cx="9144000" cy="6858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A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26622" autoAdjust="0"/>
  </p:normalViewPr>
  <p:slideViewPr>
    <p:cSldViewPr snapToGrid="0">
      <p:cViewPr varScale="1">
        <p:scale>
          <a:sx n="15" d="100"/>
          <a:sy n="15" d="100"/>
        </p:scale>
        <p:origin x="1848" y="12"/>
      </p:cViewPr>
      <p:guideLst/>
    </p:cSldViewPr>
  </p:slideViewPr>
  <p:notesTextViewPr>
    <p:cViewPr>
      <p:scale>
        <a:sx n="1" d="1"/>
        <a:sy n="1" d="1"/>
      </p:scale>
      <p:origin x="0" y="0"/>
    </p:cViewPr>
  </p:notesTextViewPr>
  <p:notesViewPr>
    <p:cSldViewPr snapToGrid="0">
      <p:cViewPr varScale="1">
        <p:scale>
          <a:sx n="103" d="100"/>
          <a:sy n="103" d="100"/>
        </p:scale>
        <p:origin x="268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cap="all" spc="50" baseline="0">
                <a:solidFill>
                  <a:schemeClr val="bg1"/>
                </a:solidFill>
                <a:latin typeface="+mn-lt"/>
                <a:ea typeface="+mn-ea"/>
                <a:cs typeface="+mn-cs"/>
              </a:defRPr>
            </a:pPr>
            <a:r>
              <a:rPr lang="en-US"/>
              <a:t>Spliting the data</a:t>
            </a:r>
          </a:p>
        </c:rich>
      </c:tx>
      <c:overlay val="0"/>
      <c:spPr>
        <a:noFill/>
        <a:ln>
          <a:noFill/>
        </a:ln>
        <a:effectLst/>
      </c:spPr>
      <c:txPr>
        <a:bodyPr rot="0" spcFirstLastPara="1" vertOverflow="ellipsis" vert="horz" wrap="square" anchor="ctr" anchorCtr="1"/>
        <a:lstStyle/>
        <a:p>
          <a:pPr>
            <a:defRPr sz="2160" b="1" i="0" u="none" strike="noStrike" kern="1200" cap="all" spc="50" baseline="0">
              <a:solidFill>
                <a:schemeClr val="bg1"/>
              </a:solidFill>
              <a:latin typeface="+mn-lt"/>
              <a:ea typeface="+mn-ea"/>
              <a:cs typeface="+mn-cs"/>
            </a:defRPr>
          </a:pPr>
          <a:endParaRPr lang="he-IL"/>
        </a:p>
      </c:txPr>
    </c:title>
    <c:autoTitleDeleted val="0"/>
    <c:plotArea>
      <c:layout/>
      <c:pieChart>
        <c:varyColors val="1"/>
        <c:ser>
          <c:idx val="0"/>
          <c:order val="0"/>
          <c:tx>
            <c:strRef>
              <c:f>גיליון1!$B$1</c:f>
              <c:strCache>
                <c:ptCount val="1"/>
                <c:pt idx="0">
                  <c:v>מכירות</c:v>
                </c:pt>
              </c:strCache>
            </c:strRef>
          </c:tx>
          <c:explosion val="8"/>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D456-4655-A084-DBCB2ECE321E}"/>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D456-4655-A084-DBCB2ECE321E}"/>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D456-4655-A084-DBCB2ECE321E}"/>
              </c:ext>
            </c:extLst>
          </c:dPt>
          <c:dLbls>
            <c:spPr>
              <a:noFill/>
              <a:ln>
                <a:noFill/>
              </a:ln>
              <a:effectLst/>
            </c:spPr>
            <c:txPr>
              <a:bodyPr rot="0" spcFirstLastPara="1" vertOverflow="ellipsis" vert="horz" wrap="square" anchor="ctr" anchorCtr="1"/>
              <a:lstStyle/>
              <a:p>
                <a:pPr>
                  <a:defRPr sz="1800" b="1" i="0" u="none" strike="noStrike" kern="1200" baseline="0">
                    <a:solidFill>
                      <a:schemeClr val="bg1"/>
                    </a:solidFill>
                    <a:latin typeface="+mn-lt"/>
                    <a:ea typeface="+mn-ea"/>
                    <a:cs typeface="+mn-cs"/>
                  </a:defRPr>
                </a:pPr>
                <a:endParaRPr lang="he-IL"/>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גיליון1!$A$2:$A$4</c:f>
              <c:strCache>
                <c:ptCount val="3"/>
                <c:pt idx="0">
                  <c:v>Training set</c:v>
                </c:pt>
                <c:pt idx="1">
                  <c:v>Validation  set</c:v>
                </c:pt>
                <c:pt idx="2">
                  <c:v>Test set</c:v>
                </c:pt>
              </c:strCache>
            </c:strRef>
          </c:cat>
          <c:val>
            <c:numRef>
              <c:f>גיליון1!$B$2:$B$4</c:f>
              <c:numCache>
                <c:formatCode>0%</c:formatCode>
                <c:ptCount val="3"/>
                <c:pt idx="0">
                  <c:v>0.9</c:v>
                </c:pt>
                <c:pt idx="1">
                  <c:v>0.05</c:v>
                </c:pt>
                <c:pt idx="2">
                  <c:v>0.05</c:v>
                </c:pt>
              </c:numCache>
            </c:numRef>
          </c:val>
          <c:extLst>
            <c:ext xmlns:c16="http://schemas.microsoft.com/office/drawing/2014/chart" uri="{C3380CC4-5D6E-409C-BE32-E72D297353CC}">
              <c16:uniqueId val="{00000000-6C31-47B1-BB96-8A358D5548CE}"/>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bg1"/>
          </a:solidFill>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5181600" y="0"/>
            <a:ext cx="3962400" cy="344091"/>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2117" y="0"/>
            <a:ext cx="3962400" cy="344091"/>
          </a:xfrm>
          <a:prstGeom prst="rect">
            <a:avLst/>
          </a:prstGeom>
        </p:spPr>
        <p:txBody>
          <a:bodyPr vert="horz" lIns="91440" tIns="45720" rIns="91440" bIns="45720" rtlCol="1"/>
          <a:lstStyle>
            <a:lvl1pPr algn="l">
              <a:defRPr sz="1200"/>
            </a:lvl1pPr>
          </a:lstStyle>
          <a:p>
            <a:fld id="{8B0E8F29-E1B6-481D-8B6B-0FC17FE996DC}" type="datetimeFigureOut">
              <a:rPr lang="he-IL" smtClean="0"/>
              <a:t>כ"ה/תשרי/תשפ"ה</a:t>
            </a:fld>
            <a:endParaRPr lang="he-IL"/>
          </a:p>
        </p:txBody>
      </p:sp>
      <p:sp>
        <p:nvSpPr>
          <p:cNvPr id="4" name="מציין מיקום של תמונת שקופית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914400" y="3300412"/>
            <a:ext cx="7315200" cy="2700338"/>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5181600" y="6513910"/>
            <a:ext cx="3962400" cy="34409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2117" y="6513910"/>
            <a:ext cx="3962400" cy="344090"/>
          </a:xfrm>
          <a:prstGeom prst="rect">
            <a:avLst/>
          </a:prstGeom>
        </p:spPr>
        <p:txBody>
          <a:bodyPr vert="horz" lIns="91440" tIns="45720" rIns="91440" bIns="45720" rtlCol="1" anchor="b"/>
          <a:lstStyle>
            <a:lvl1pPr algn="l">
              <a:defRPr sz="1200"/>
            </a:lvl1pPr>
          </a:lstStyle>
          <a:p>
            <a:fld id="{E4F70245-AD84-456E-B027-58A7478B8968}" type="slidenum">
              <a:rPr lang="he-IL" smtClean="0"/>
              <a:t>‹#›</a:t>
            </a:fld>
            <a:endParaRPr lang="he-IL"/>
          </a:p>
        </p:txBody>
      </p:sp>
    </p:spTree>
    <p:extLst>
      <p:ext uri="{BB962C8B-B14F-4D97-AF65-F5344CB8AC3E}">
        <p14:creationId xmlns:p14="http://schemas.microsoft.com/office/powerpoint/2010/main" val="2941523112"/>
      </p:ext>
    </p:extLst>
  </p:cSld>
  <p:clrMap bg1="dk1" tx1="lt1" bg2="dk2" tx2="lt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E4F70245-AD84-456E-B027-58A7478B8968}" type="slidenum">
              <a:rPr lang="he-IL" smtClean="0"/>
              <a:t>5</a:t>
            </a:fld>
            <a:endParaRPr lang="he-IL"/>
          </a:p>
        </p:txBody>
      </p:sp>
    </p:spTree>
    <p:extLst>
      <p:ext uri="{BB962C8B-B14F-4D97-AF65-F5344CB8AC3E}">
        <p14:creationId xmlns:p14="http://schemas.microsoft.com/office/powerpoint/2010/main" val="991951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עכשיו, בואו נעבור על האופן שבו ביצענו אימון ו </a:t>
            </a:r>
            <a:r>
              <a:rPr lang="en-US" dirty="0"/>
              <a:t>EVALUATION</a:t>
            </a:r>
            <a:r>
              <a:rPr lang="he-IL" dirty="0"/>
              <a:t> על המודל במטרה לסווג קטעי אודיו כמה שיותר מדויק.</a:t>
            </a:r>
          </a:p>
          <a:p>
            <a:r>
              <a:rPr lang="he-IL" dirty="0"/>
              <a:t>ראשית, בתהליך האימון, אנו משתמשים בלולאה שעוברת דרך כל </a:t>
            </a:r>
            <a:r>
              <a:rPr lang="he-IL" dirty="0" err="1"/>
              <a:t>ספקטרוגרמה</a:t>
            </a:r>
            <a:r>
              <a:rPr lang="he-IL" dirty="0"/>
              <a:t> של שמע, מחשבת את ההפסד באמצעות </a:t>
            </a:r>
            <a:r>
              <a:rPr lang="en-US" dirty="0"/>
              <a:t> Cross Entropy Loss, </a:t>
            </a:r>
            <a:r>
              <a:rPr lang="he-IL" dirty="0"/>
              <a:t>ומבצעת </a:t>
            </a:r>
            <a:r>
              <a:rPr lang="en-US" dirty="0"/>
              <a:t>backpropagation</a:t>
            </a:r>
            <a:r>
              <a:rPr lang="he-IL" dirty="0"/>
              <a:t> לעדכון המשקלים. אימנו את המודל במספר </a:t>
            </a:r>
            <a:r>
              <a:rPr lang="he-IL" dirty="0" err="1"/>
              <a:t>אפוקים</a:t>
            </a:r>
            <a:r>
              <a:rPr lang="he-IL" dirty="0"/>
              <a:t> (התחלנו מ 3 והגענו גם ל 10), תוך כדי מעקב אחרי </a:t>
            </a:r>
            <a:r>
              <a:rPr lang="en-US" dirty="0"/>
              <a:t>training and validation losses</a:t>
            </a:r>
            <a:r>
              <a:rPr lang="he-IL" dirty="0"/>
              <a:t>. </a:t>
            </a:r>
          </a:p>
          <a:p>
            <a:r>
              <a:rPr lang="he-IL" dirty="0"/>
              <a:t>המפתח כאן היה להבטיח שהמודל למד את ה</a:t>
            </a:r>
            <a:r>
              <a:rPr lang="en-US" dirty="0" err="1"/>
              <a:t>patternes</a:t>
            </a:r>
            <a:r>
              <a:rPr lang="he-IL" dirty="0"/>
              <a:t> הנכונים מבלי להתאים יותר מדי לנתוני האימון.</a:t>
            </a:r>
          </a:p>
          <a:p>
            <a:r>
              <a:rPr lang="he-IL" dirty="0"/>
              <a:t>באופן אידיאלי, אנחנו רוצים שה </a:t>
            </a:r>
            <a:r>
              <a:rPr lang="en-US" dirty="0"/>
              <a:t>training loss</a:t>
            </a:r>
            <a:r>
              <a:rPr lang="he-IL" dirty="0"/>
              <a:t> יקטן בעקביות, ה </a:t>
            </a:r>
            <a:r>
              <a:rPr lang="en-US" dirty="0"/>
              <a:t>validation loss</a:t>
            </a:r>
            <a:r>
              <a:rPr lang="he-IL" dirty="0"/>
              <a:t> יתיישר או יקטן גם כן. </a:t>
            </a:r>
          </a:p>
          <a:p>
            <a:r>
              <a:rPr lang="he-IL" dirty="0"/>
              <a:t>אם ה </a:t>
            </a:r>
            <a:r>
              <a:rPr lang="en-US" dirty="0"/>
              <a:t>validation loss</a:t>
            </a:r>
            <a:r>
              <a:rPr lang="he-IL" dirty="0"/>
              <a:t> גדל בעוד ה </a:t>
            </a:r>
            <a:r>
              <a:rPr lang="en-US" dirty="0"/>
              <a:t>training loss</a:t>
            </a:r>
            <a:r>
              <a:rPr lang="he-IL" dirty="0"/>
              <a:t> פוחת, זה סימן ל </a:t>
            </a:r>
            <a:r>
              <a:rPr lang="en-US" dirty="0"/>
              <a:t>overfitting</a:t>
            </a:r>
            <a:r>
              <a:rPr lang="he-IL" dirty="0"/>
              <a:t>. </a:t>
            </a:r>
          </a:p>
          <a:p>
            <a:r>
              <a:rPr lang="he-IL" dirty="0"/>
              <a:t>ל </a:t>
            </a:r>
            <a:r>
              <a:rPr lang="en-US" dirty="0"/>
              <a:t>evaluation</a:t>
            </a:r>
            <a:r>
              <a:rPr lang="he-IL" dirty="0"/>
              <a:t>, אנו משתמשים ב </a:t>
            </a:r>
            <a:r>
              <a:rPr lang="en-US" dirty="0"/>
              <a:t>confusion matrix</a:t>
            </a:r>
            <a:r>
              <a:rPr lang="he-IL" dirty="0"/>
              <a:t> כדי לראות עד כמה המודל מבחין בין צלילים 'נורמליים' ו'לא נורמליים'. </a:t>
            </a:r>
          </a:p>
          <a:p>
            <a:r>
              <a:rPr lang="he-IL" dirty="0"/>
              <a:t>המטריצה ​​מראה איפה המודל עושה ניבויים נכונים ושגויים.</a:t>
            </a:r>
          </a:p>
          <a:p>
            <a:r>
              <a:rPr lang="he-IL" dirty="0"/>
              <a:t> ל </a:t>
            </a:r>
            <a:r>
              <a:rPr lang="en-US" dirty="0"/>
              <a:t>confusion matrix</a:t>
            </a:r>
            <a:r>
              <a:rPr lang="he-IL" dirty="0"/>
              <a:t> טוב יהיו רוב הערכים לאורך האלכסון, כלומר תחזיות מדויקות. כל ערכים מחוץ לאלכסון מציגים סיווגים שגויים, ועוזרים לנו לזהות אזורים שבהם המודל עדיין זקוק לשיפור.</a:t>
            </a:r>
          </a:p>
          <a:p>
            <a:r>
              <a:rPr lang="he-IL" dirty="0"/>
              <a:t>לבסוף, אנו בודקים את המודל על נתונים שהוא לא מכיר על ידי העברת קובץ שמע חדש דרך אותו </a:t>
            </a:r>
            <a:r>
              <a:rPr lang="en-US" dirty="0"/>
              <a:t>pipeline</a:t>
            </a:r>
            <a:r>
              <a:rPr lang="he-IL" dirty="0"/>
              <a:t> מקדים. אם התחזיות של המודל תואמות עם </a:t>
            </a:r>
            <a:r>
              <a:rPr lang="en-US" dirty="0" err="1"/>
              <a:t>labals</a:t>
            </a:r>
            <a:r>
              <a:rPr lang="he-IL" dirty="0"/>
              <a:t> ידועים, זה מאשר שהוא למד דפוסים משמעותיים מה </a:t>
            </a:r>
            <a:r>
              <a:rPr lang="en-US" dirty="0"/>
              <a:t>training data</a:t>
            </a:r>
            <a:r>
              <a:rPr lang="he-IL" dirty="0"/>
              <a:t> שלנו.</a:t>
            </a:r>
          </a:p>
          <a:p>
            <a:r>
              <a:rPr lang="he-IL" dirty="0"/>
              <a:t>המודל הזה עוזר לנו להשיג מודל חזק, כללי המסוגל לסווג נתוני אודיו מהעולם האמיתי במדויק."</a:t>
            </a:r>
          </a:p>
          <a:p>
            <a:pPr algn="l" rtl="0"/>
            <a:endParaRPr lang="he-IL" dirty="0"/>
          </a:p>
          <a:p>
            <a:pPr algn="r" rtl="1"/>
            <a:r>
              <a:rPr lang="en-US" dirty="0"/>
              <a:t>cross-entropy loss</a:t>
            </a:r>
            <a:r>
              <a:rPr lang="he-IL" dirty="0"/>
              <a:t> - </a:t>
            </a:r>
            <a:r>
              <a:rPr lang="he-IL" b="1" dirty="0"/>
              <a:t>מספר לנו עד כמה קרובות (או רחוקות) התחזיות של המודל מהתשובות האמיתיות</a:t>
            </a:r>
          </a:p>
          <a:p>
            <a:pPr algn="r" rtl="1"/>
            <a:endParaRPr lang="he-IL" b="1" dirty="0"/>
          </a:p>
          <a:p>
            <a:pPr algn="r" rtl="1"/>
            <a:r>
              <a:rPr lang="en-US" b="1" dirty="0"/>
              <a:t>ADAM</a:t>
            </a:r>
            <a:r>
              <a:rPr lang="he-IL" b="1" dirty="0"/>
              <a:t> - פופולרי מכיוון שהוא מתאים את קצב הלמידה (</a:t>
            </a:r>
            <a:r>
              <a:rPr lang="en-US" b="1" dirty="0"/>
              <a:t>learning rate </a:t>
            </a:r>
            <a:r>
              <a:rPr lang="he-IL" b="1" dirty="0"/>
              <a:t>) במהלך האימון, מה שהופך אותו למהיר ויעיל יותר.</a:t>
            </a:r>
          </a:p>
          <a:p>
            <a:pPr algn="r" rtl="1"/>
            <a:endParaRPr lang="en-US" b="1" dirty="0"/>
          </a:p>
          <a:p>
            <a:pPr algn="l" rtl="0"/>
            <a:r>
              <a:rPr lang="en-US" b="1" dirty="0"/>
              <a:t>Accuracy</a:t>
            </a:r>
            <a:r>
              <a:rPr lang="en-US" dirty="0"/>
              <a:t>: (TP+TN)/total predictions(TP + TN)– overall correctness.</a:t>
            </a:r>
          </a:p>
          <a:p>
            <a:pPr algn="l" rtl="0"/>
            <a:r>
              <a:rPr lang="en-US" b="1" dirty="0"/>
              <a:t>Precision</a:t>
            </a:r>
            <a:r>
              <a:rPr lang="en-US" dirty="0"/>
              <a:t>: TP/(TP+FP)TP / (TP + FP)TP/(TP+FP) – correctness of positive predictions.</a:t>
            </a:r>
          </a:p>
          <a:p>
            <a:pPr algn="l" rtl="0"/>
            <a:r>
              <a:rPr lang="en-US" b="1" dirty="0"/>
              <a:t>Recall</a:t>
            </a:r>
            <a:r>
              <a:rPr lang="en-US" dirty="0"/>
              <a:t>: TP/(TP+FN)TP / (TP + FN)TP/(TP+FN) – sensitivity, or the ability to find all actual positives.</a:t>
            </a:r>
          </a:p>
          <a:p>
            <a:pPr algn="l" rtl="0"/>
            <a:r>
              <a:rPr lang="en-US" b="1" dirty="0"/>
              <a:t>F1 Score</a:t>
            </a:r>
            <a:r>
              <a:rPr lang="en-US" dirty="0"/>
              <a:t>: 2×(</a:t>
            </a:r>
            <a:r>
              <a:rPr lang="en-US" dirty="0" err="1"/>
              <a:t>Precision×Recall</a:t>
            </a:r>
            <a:r>
              <a:rPr lang="en-US" dirty="0"/>
              <a:t>)/(</a:t>
            </a:r>
            <a:r>
              <a:rPr lang="en-US" dirty="0" err="1"/>
              <a:t>Precision+Recall</a:t>
            </a:r>
            <a:r>
              <a:rPr lang="en-US" dirty="0"/>
              <a:t>)– balance between precision and recall.</a:t>
            </a:r>
            <a:endParaRPr lang="he-IL" dirty="0"/>
          </a:p>
        </p:txBody>
      </p:sp>
      <p:sp>
        <p:nvSpPr>
          <p:cNvPr id="4" name="מציין מיקום של מספר שקופית 3"/>
          <p:cNvSpPr>
            <a:spLocks noGrp="1"/>
          </p:cNvSpPr>
          <p:nvPr>
            <p:ph type="sldNum" sz="quarter" idx="5"/>
          </p:nvPr>
        </p:nvSpPr>
        <p:spPr/>
        <p:txBody>
          <a:bodyPr/>
          <a:lstStyle/>
          <a:p>
            <a:fld id="{E4F70245-AD84-456E-B027-58A7478B8968}" type="slidenum">
              <a:rPr lang="he-IL" smtClean="0"/>
              <a:t>9</a:t>
            </a:fld>
            <a:endParaRPr lang="he-IL"/>
          </a:p>
        </p:txBody>
      </p:sp>
    </p:spTree>
    <p:extLst>
      <p:ext uri="{BB962C8B-B14F-4D97-AF65-F5344CB8AC3E}">
        <p14:creationId xmlns:p14="http://schemas.microsoft.com/office/powerpoint/2010/main" val="1993545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b="1" dirty="0"/>
              <a:t>Future Work</a:t>
            </a:r>
          </a:p>
          <a:p>
            <a:pPr algn="l" rtl="0">
              <a:buFont typeface="Arial" panose="020B0604020202020204" pitchFamily="34" charset="0"/>
              <a:buChar char="•"/>
            </a:pPr>
            <a:r>
              <a:rPr lang="en-US" b="1" dirty="0"/>
              <a:t>Examine Vibration Data</a:t>
            </a:r>
            <a:r>
              <a:rPr lang="en-US" dirty="0"/>
              <a:t>:</a:t>
            </a:r>
          </a:p>
          <a:p>
            <a:pPr marL="742950" lvl="1" indent="-285750" algn="l" rtl="0">
              <a:buFont typeface="Arial" panose="020B0604020202020204" pitchFamily="34" charset="0"/>
              <a:buChar char="•"/>
            </a:pPr>
            <a:r>
              <a:rPr lang="en-US" dirty="0"/>
              <a:t>Explore time-series algorithms (e.g., ARIMA, LSTM) for in-depth vibration analysis</a:t>
            </a:r>
          </a:p>
          <a:p>
            <a:pPr marL="742950" lvl="1" indent="-285750" algn="l" rtl="0">
              <a:buFont typeface="Arial" panose="020B0604020202020204" pitchFamily="34" charset="0"/>
              <a:buChar char="•"/>
            </a:pPr>
            <a:r>
              <a:rPr lang="en-US" dirty="0"/>
              <a:t>Integrate vibration features to enhance fault detection accuracy</a:t>
            </a:r>
          </a:p>
          <a:p>
            <a:pPr algn="l" rtl="0">
              <a:buFont typeface="Arial" panose="020B0604020202020204" pitchFamily="34" charset="0"/>
              <a:buChar char="•"/>
            </a:pPr>
            <a:r>
              <a:rPr lang="en-US" b="1" dirty="0"/>
              <a:t>Expected Benefits</a:t>
            </a:r>
            <a:r>
              <a:rPr lang="en-US" dirty="0"/>
              <a:t>:</a:t>
            </a:r>
          </a:p>
          <a:p>
            <a:pPr marL="742950" lvl="1" indent="-285750" algn="l" rtl="0">
              <a:buFont typeface="Arial" panose="020B0604020202020204" pitchFamily="34" charset="0"/>
              <a:buChar char="•"/>
            </a:pPr>
            <a:r>
              <a:rPr lang="en-US" b="1" dirty="0"/>
              <a:t>Richer Feature Set</a:t>
            </a:r>
            <a:r>
              <a:rPr lang="en-US" dirty="0"/>
              <a:t>: Adds complementary data to improve model reliability</a:t>
            </a:r>
          </a:p>
          <a:p>
            <a:pPr marL="742950" lvl="1" indent="-285750" algn="l" rtl="0">
              <a:buFont typeface="Arial" panose="020B0604020202020204" pitchFamily="34" charset="0"/>
              <a:buChar char="•"/>
            </a:pPr>
            <a:r>
              <a:rPr lang="en-US" b="1" dirty="0"/>
              <a:t>Potential for Early Detection</a:t>
            </a:r>
            <a:r>
              <a:rPr lang="en-US" dirty="0"/>
              <a:t>: Could capture issues not evident in audio alone</a:t>
            </a:r>
          </a:p>
          <a:p>
            <a:pPr algn="l" rtl="0"/>
            <a:endParaRPr lang="he-IL" dirty="0"/>
          </a:p>
        </p:txBody>
      </p:sp>
      <p:sp>
        <p:nvSpPr>
          <p:cNvPr id="4" name="מציין מיקום של מספר שקופית 3"/>
          <p:cNvSpPr>
            <a:spLocks noGrp="1"/>
          </p:cNvSpPr>
          <p:nvPr>
            <p:ph type="sldNum" sz="quarter" idx="5"/>
          </p:nvPr>
        </p:nvSpPr>
        <p:spPr/>
        <p:txBody>
          <a:bodyPr/>
          <a:lstStyle/>
          <a:p>
            <a:fld id="{E4F70245-AD84-456E-B027-58A7478B8968}" type="slidenum">
              <a:rPr lang="he-IL" smtClean="0"/>
              <a:t>16</a:t>
            </a:fld>
            <a:endParaRPr lang="he-IL"/>
          </a:p>
        </p:txBody>
      </p:sp>
    </p:spTree>
    <p:extLst>
      <p:ext uri="{BB962C8B-B14F-4D97-AF65-F5344CB8AC3E}">
        <p14:creationId xmlns:p14="http://schemas.microsoft.com/office/powerpoint/2010/main" val="338529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8FFF-9E99-51D1-98D2-9DD06EAB44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072E33F7-9094-4E2F-F128-E061619002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6C01F80A-EC9C-543A-A922-C4207CD5EDEE}"/>
              </a:ext>
            </a:extLst>
          </p:cNvPr>
          <p:cNvSpPr>
            <a:spLocks noGrp="1"/>
          </p:cNvSpPr>
          <p:nvPr>
            <p:ph type="dt" sz="half" idx="10"/>
          </p:nvPr>
        </p:nvSpPr>
        <p:spPr/>
        <p:txBody>
          <a:bodyPr/>
          <a:lstStyle/>
          <a:p>
            <a:fld id="{55E79FB1-7717-4157-BC37-443EA4BB3550}" type="datetimeFigureOut">
              <a:rPr lang="he-IL" smtClean="0"/>
              <a:t>כ"ה/תשרי/תשפ"ה</a:t>
            </a:fld>
            <a:endParaRPr lang="he-IL"/>
          </a:p>
        </p:txBody>
      </p:sp>
      <p:sp>
        <p:nvSpPr>
          <p:cNvPr id="5" name="Footer Placeholder 4">
            <a:extLst>
              <a:ext uri="{FF2B5EF4-FFF2-40B4-BE49-F238E27FC236}">
                <a16:creationId xmlns:a16="http://schemas.microsoft.com/office/drawing/2014/main" id="{2F4074F7-03CF-C42A-0360-8D5F5FFBF51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85DDE8E-1821-C50A-5A47-D27B24B172CF}"/>
              </a:ext>
            </a:extLst>
          </p:cNvPr>
          <p:cNvSpPr>
            <a:spLocks noGrp="1"/>
          </p:cNvSpPr>
          <p:nvPr>
            <p:ph type="sldNum" sz="quarter" idx="12"/>
          </p:nvPr>
        </p:nvSpPr>
        <p:spPr/>
        <p:txBody>
          <a:bodyPr/>
          <a:lstStyle/>
          <a:p>
            <a:fld id="{AEC6ABC7-B97D-4737-8FC5-F4B9EBF4848B}" type="slidenum">
              <a:rPr lang="he-IL" smtClean="0"/>
              <a:t>‹#›</a:t>
            </a:fld>
            <a:endParaRPr lang="he-IL"/>
          </a:p>
        </p:txBody>
      </p:sp>
    </p:spTree>
    <p:extLst>
      <p:ext uri="{BB962C8B-B14F-4D97-AF65-F5344CB8AC3E}">
        <p14:creationId xmlns:p14="http://schemas.microsoft.com/office/powerpoint/2010/main" val="231712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EF63-8A78-1F21-A264-A4CFE39DFC6A}"/>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2E6F0A4-1C55-E614-9BE8-2A48A9857B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D0C913C-9E58-EAA3-2298-FB049E01707C}"/>
              </a:ext>
            </a:extLst>
          </p:cNvPr>
          <p:cNvSpPr>
            <a:spLocks noGrp="1"/>
          </p:cNvSpPr>
          <p:nvPr>
            <p:ph type="dt" sz="half" idx="10"/>
          </p:nvPr>
        </p:nvSpPr>
        <p:spPr/>
        <p:txBody>
          <a:bodyPr/>
          <a:lstStyle/>
          <a:p>
            <a:fld id="{55E79FB1-7717-4157-BC37-443EA4BB3550}" type="datetimeFigureOut">
              <a:rPr lang="he-IL" smtClean="0"/>
              <a:t>כ"ה/תשרי/תשפ"ה</a:t>
            </a:fld>
            <a:endParaRPr lang="he-IL"/>
          </a:p>
        </p:txBody>
      </p:sp>
      <p:sp>
        <p:nvSpPr>
          <p:cNvPr id="5" name="Footer Placeholder 4">
            <a:extLst>
              <a:ext uri="{FF2B5EF4-FFF2-40B4-BE49-F238E27FC236}">
                <a16:creationId xmlns:a16="http://schemas.microsoft.com/office/drawing/2014/main" id="{A4DEF662-1D73-8235-A742-ABF7250D536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4701AE9-CCE7-A911-E9DE-16067A0B580C}"/>
              </a:ext>
            </a:extLst>
          </p:cNvPr>
          <p:cNvSpPr>
            <a:spLocks noGrp="1"/>
          </p:cNvSpPr>
          <p:nvPr>
            <p:ph type="sldNum" sz="quarter" idx="12"/>
          </p:nvPr>
        </p:nvSpPr>
        <p:spPr/>
        <p:txBody>
          <a:bodyPr/>
          <a:lstStyle/>
          <a:p>
            <a:fld id="{AEC6ABC7-B97D-4737-8FC5-F4B9EBF4848B}" type="slidenum">
              <a:rPr lang="he-IL" smtClean="0"/>
              <a:t>‹#›</a:t>
            </a:fld>
            <a:endParaRPr lang="he-IL"/>
          </a:p>
        </p:txBody>
      </p:sp>
    </p:spTree>
    <p:extLst>
      <p:ext uri="{BB962C8B-B14F-4D97-AF65-F5344CB8AC3E}">
        <p14:creationId xmlns:p14="http://schemas.microsoft.com/office/powerpoint/2010/main" val="3473746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9A0A28-7557-C802-1F7E-F0FB65C8A0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EF8AD9C5-FA03-A98F-75C0-11EBA365B8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C427224-8AAC-ABD8-E632-B3A34C489B82}"/>
              </a:ext>
            </a:extLst>
          </p:cNvPr>
          <p:cNvSpPr>
            <a:spLocks noGrp="1"/>
          </p:cNvSpPr>
          <p:nvPr>
            <p:ph type="dt" sz="half" idx="10"/>
          </p:nvPr>
        </p:nvSpPr>
        <p:spPr/>
        <p:txBody>
          <a:bodyPr/>
          <a:lstStyle/>
          <a:p>
            <a:fld id="{55E79FB1-7717-4157-BC37-443EA4BB3550}" type="datetimeFigureOut">
              <a:rPr lang="he-IL" smtClean="0"/>
              <a:t>כ"ה/תשרי/תשפ"ה</a:t>
            </a:fld>
            <a:endParaRPr lang="he-IL"/>
          </a:p>
        </p:txBody>
      </p:sp>
      <p:sp>
        <p:nvSpPr>
          <p:cNvPr id="5" name="Footer Placeholder 4">
            <a:extLst>
              <a:ext uri="{FF2B5EF4-FFF2-40B4-BE49-F238E27FC236}">
                <a16:creationId xmlns:a16="http://schemas.microsoft.com/office/drawing/2014/main" id="{184049A0-9F05-9551-559E-50432A1A723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C2CBAB0-A5C7-D801-5476-D65E68DE5956}"/>
              </a:ext>
            </a:extLst>
          </p:cNvPr>
          <p:cNvSpPr>
            <a:spLocks noGrp="1"/>
          </p:cNvSpPr>
          <p:nvPr>
            <p:ph type="sldNum" sz="quarter" idx="12"/>
          </p:nvPr>
        </p:nvSpPr>
        <p:spPr/>
        <p:txBody>
          <a:bodyPr/>
          <a:lstStyle/>
          <a:p>
            <a:fld id="{AEC6ABC7-B97D-4737-8FC5-F4B9EBF4848B}" type="slidenum">
              <a:rPr lang="he-IL" smtClean="0"/>
              <a:t>‹#›</a:t>
            </a:fld>
            <a:endParaRPr lang="he-IL"/>
          </a:p>
        </p:txBody>
      </p:sp>
    </p:spTree>
    <p:extLst>
      <p:ext uri="{BB962C8B-B14F-4D97-AF65-F5344CB8AC3E}">
        <p14:creationId xmlns:p14="http://schemas.microsoft.com/office/powerpoint/2010/main" val="2351458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B02E4-D140-2651-713B-E0261E6B616B}"/>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9BCF7020-DFE9-C49A-BC10-D1CB7DB634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7562CD99-A55E-AD9C-BCC6-B882DB7FB20E}"/>
              </a:ext>
            </a:extLst>
          </p:cNvPr>
          <p:cNvSpPr>
            <a:spLocks noGrp="1"/>
          </p:cNvSpPr>
          <p:nvPr>
            <p:ph type="dt" sz="half" idx="10"/>
          </p:nvPr>
        </p:nvSpPr>
        <p:spPr/>
        <p:txBody>
          <a:bodyPr/>
          <a:lstStyle/>
          <a:p>
            <a:fld id="{55E79FB1-7717-4157-BC37-443EA4BB3550}" type="datetimeFigureOut">
              <a:rPr lang="he-IL" smtClean="0"/>
              <a:t>כ"ה/תשרי/תשפ"ה</a:t>
            </a:fld>
            <a:endParaRPr lang="he-IL"/>
          </a:p>
        </p:txBody>
      </p:sp>
      <p:sp>
        <p:nvSpPr>
          <p:cNvPr id="5" name="Footer Placeholder 4">
            <a:extLst>
              <a:ext uri="{FF2B5EF4-FFF2-40B4-BE49-F238E27FC236}">
                <a16:creationId xmlns:a16="http://schemas.microsoft.com/office/drawing/2014/main" id="{87E45D39-201C-F72A-49B2-D9227D13F42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55394C4-46DE-71A1-42A9-3B7474B3F067}"/>
              </a:ext>
            </a:extLst>
          </p:cNvPr>
          <p:cNvSpPr>
            <a:spLocks noGrp="1"/>
          </p:cNvSpPr>
          <p:nvPr>
            <p:ph type="sldNum" sz="quarter" idx="12"/>
          </p:nvPr>
        </p:nvSpPr>
        <p:spPr/>
        <p:txBody>
          <a:bodyPr/>
          <a:lstStyle/>
          <a:p>
            <a:fld id="{AEC6ABC7-B97D-4737-8FC5-F4B9EBF4848B}" type="slidenum">
              <a:rPr lang="he-IL" smtClean="0"/>
              <a:t>‹#›</a:t>
            </a:fld>
            <a:endParaRPr lang="he-IL"/>
          </a:p>
        </p:txBody>
      </p:sp>
    </p:spTree>
    <p:extLst>
      <p:ext uri="{BB962C8B-B14F-4D97-AF65-F5344CB8AC3E}">
        <p14:creationId xmlns:p14="http://schemas.microsoft.com/office/powerpoint/2010/main" val="259989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01F6-F6A2-EA5A-B891-8EB18D37D8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7F1BE54F-8503-E629-FE85-92D673C9FF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51D9E-7E7C-0931-F7B3-DABF30D25AF2}"/>
              </a:ext>
            </a:extLst>
          </p:cNvPr>
          <p:cNvSpPr>
            <a:spLocks noGrp="1"/>
          </p:cNvSpPr>
          <p:nvPr>
            <p:ph type="dt" sz="half" idx="10"/>
          </p:nvPr>
        </p:nvSpPr>
        <p:spPr/>
        <p:txBody>
          <a:bodyPr/>
          <a:lstStyle/>
          <a:p>
            <a:fld id="{55E79FB1-7717-4157-BC37-443EA4BB3550}" type="datetimeFigureOut">
              <a:rPr lang="he-IL" smtClean="0"/>
              <a:t>כ"ה/תשרי/תשפ"ה</a:t>
            </a:fld>
            <a:endParaRPr lang="he-IL"/>
          </a:p>
        </p:txBody>
      </p:sp>
      <p:sp>
        <p:nvSpPr>
          <p:cNvPr id="5" name="Footer Placeholder 4">
            <a:extLst>
              <a:ext uri="{FF2B5EF4-FFF2-40B4-BE49-F238E27FC236}">
                <a16:creationId xmlns:a16="http://schemas.microsoft.com/office/drawing/2014/main" id="{99060336-B221-C6F0-45F5-51CCEA0D4E9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0479787-9633-16B3-F06B-4FC540F7A86B}"/>
              </a:ext>
            </a:extLst>
          </p:cNvPr>
          <p:cNvSpPr>
            <a:spLocks noGrp="1"/>
          </p:cNvSpPr>
          <p:nvPr>
            <p:ph type="sldNum" sz="quarter" idx="12"/>
          </p:nvPr>
        </p:nvSpPr>
        <p:spPr/>
        <p:txBody>
          <a:bodyPr/>
          <a:lstStyle/>
          <a:p>
            <a:fld id="{AEC6ABC7-B97D-4737-8FC5-F4B9EBF4848B}" type="slidenum">
              <a:rPr lang="he-IL" smtClean="0"/>
              <a:t>‹#›</a:t>
            </a:fld>
            <a:endParaRPr lang="he-IL"/>
          </a:p>
        </p:txBody>
      </p:sp>
    </p:spTree>
    <p:extLst>
      <p:ext uri="{BB962C8B-B14F-4D97-AF65-F5344CB8AC3E}">
        <p14:creationId xmlns:p14="http://schemas.microsoft.com/office/powerpoint/2010/main" val="253939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CBB8-49EB-B86C-A3E9-80DB50A5F710}"/>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3425016A-8040-9E0E-8CDE-44F7C27640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F647ECA7-8682-1226-1753-CF334CE2BE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BD26A02E-0686-E273-CFB1-712AC456360B}"/>
              </a:ext>
            </a:extLst>
          </p:cNvPr>
          <p:cNvSpPr>
            <a:spLocks noGrp="1"/>
          </p:cNvSpPr>
          <p:nvPr>
            <p:ph type="dt" sz="half" idx="10"/>
          </p:nvPr>
        </p:nvSpPr>
        <p:spPr/>
        <p:txBody>
          <a:bodyPr/>
          <a:lstStyle/>
          <a:p>
            <a:fld id="{55E79FB1-7717-4157-BC37-443EA4BB3550}" type="datetimeFigureOut">
              <a:rPr lang="he-IL" smtClean="0"/>
              <a:t>כ"ה/תשרי/תשפ"ה</a:t>
            </a:fld>
            <a:endParaRPr lang="he-IL"/>
          </a:p>
        </p:txBody>
      </p:sp>
      <p:sp>
        <p:nvSpPr>
          <p:cNvPr id="6" name="Footer Placeholder 5">
            <a:extLst>
              <a:ext uri="{FF2B5EF4-FFF2-40B4-BE49-F238E27FC236}">
                <a16:creationId xmlns:a16="http://schemas.microsoft.com/office/drawing/2014/main" id="{DC731485-4CC8-6FCB-D4A7-465B12A8918A}"/>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1B8804F-3DC3-C254-05BB-326F84890BBD}"/>
              </a:ext>
            </a:extLst>
          </p:cNvPr>
          <p:cNvSpPr>
            <a:spLocks noGrp="1"/>
          </p:cNvSpPr>
          <p:nvPr>
            <p:ph type="sldNum" sz="quarter" idx="12"/>
          </p:nvPr>
        </p:nvSpPr>
        <p:spPr/>
        <p:txBody>
          <a:bodyPr/>
          <a:lstStyle/>
          <a:p>
            <a:fld id="{AEC6ABC7-B97D-4737-8FC5-F4B9EBF4848B}" type="slidenum">
              <a:rPr lang="he-IL" smtClean="0"/>
              <a:t>‹#›</a:t>
            </a:fld>
            <a:endParaRPr lang="he-IL"/>
          </a:p>
        </p:txBody>
      </p:sp>
    </p:spTree>
    <p:extLst>
      <p:ext uri="{BB962C8B-B14F-4D97-AF65-F5344CB8AC3E}">
        <p14:creationId xmlns:p14="http://schemas.microsoft.com/office/powerpoint/2010/main" val="1804557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4EDE-FE78-9143-4534-A88A2440BE4B}"/>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43DC75AA-F5FE-AAC5-B5C9-E90A990FA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454133-5D16-9D2C-251E-14B15DAE34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1038A5C7-CC3C-E175-9FA3-37F144775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D732F2-6031-0D2D-2140-6B94F2D9B5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363C64A7-7BFC-47C0-F3D7-CEEA588C7DCD}"/>
              </a:ext>
            </a:extLst>
          </p:cNvPr>
          <p:cNvSpPr>
            <a:spLocks noGrp="1"/>
          </p:cNvSpPr>
          <p:nvPr>
            <p:ph type="dt" sz="half" idx="10"/>
          </p:nvPr>
        </p:nvSpPr>
        <p:spPr/>
        <p:txBody>
          <a:bodyPr/>
          <a:lstStyle/>
          <a:p>
            <a:fld id="{55E79FB1-7717-4157-BC37-443EA4BB3550}" type="datetimeFigureOut">
              <a:rPr lang="he-IL" smtClean="0"/>
              <a:t>כ"ה/תשרי/תשפ"ה</a:t>
            </a:fld>
            <a:endParaRPr lang="he-IL"/>
          </a:p>
        </p:txBody>
      </p:sp>
      <p:sp>
        <p:nvSpPr>
          <p:cNvPr id="8" name="Footer Placeholder 7">
            <a:extLst>
              <a:ext uri="{FF2B5EF4-FFF2-40B4-BE49-F238E27FC236}">
                <a16:creationId xmlns:a16="http://schemas.microsoft.com/office/drawing/2014/main" id="{C15B553D-2E6C-6C81-AA3A-88A6B7BE7245}"/>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A51C7236-6735-9B98-625B-5B2E4287015C}"/>
              </a:ext>
            </a:extLst>
          </p:cNvPr>
          <p:cNvSpPr>
            <a:spLocks noGrp="1"/>
          </p:cNvSpPr>
          <p:nvPr>
            <p:ph type="sldNum" sz="quarter" idx="12"/>
          </p:nvPr>
        </p:nvSpPr>
        <p:spPr/>
        <p:txBody>
          <a:bodyPr/>
          <a:lstStyle/>
          <a:p>
            <a:fld id="{AEC6ABC7-B97D-4737-8FC5-F4B9EBF4848B}" type="slidenum">
              <a:rPr lang="he-IL" smtClean="0"/>
              <a:t>‹#›</a:t>
            </a:fld>
            <a:endParaRPr lang="he-IL"/>
          </a:p>
        </p:txBody>
      </p:sp>
    </p:spTree>
    <p:extLst>
      <p:ext uri="{BB962C8B-B14F-4D97-AF65-F5344CB8AC3E}">
        <p14:creationId xmlns:p14="http://schemas.microsoft.com/office/powerpoint/2010/main" val="1832662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64F2-BF93-55AE-DD39-2A6F67647619}"/>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5ECE55F8-1082-2EC3-68B9-A2FB1E7774E8}"/>
              </a:ext>
            </a:extLst>
          </p:cNvPr>
          <p:cNvSpPr>
            <a:spLocks noGrp="1"/>
          </p:cNvSpPr>
          <p:nvPr>
            <p:ph type="dt" sz="half" idx="10"/>
          </p:nvPr>
        </p:nvSpPr>
        <p:spPr/>
        <p:txBody>
          <a:bodyPr/>
          <a:lstStyle/>
          <a:p>
            <a:fld id="{55E79FB1-7717-4157-BC37-443EA4BB3550}" type="datetimeFigureOut">
              <a:rPr lang="he-IL" smtClean="0"/>
              <a:t>כ"ה/תשרי/תשפ"ה</a:t>
            </a:fld>
            <a:endParaRPr lang="he-IL"/>
          </a:p>
        </p:txBody>
      </p:sp>
      <p:sp>
        <p:nvSpPr>
          <p:cNvPr id="4" name="Footer Placeholder 3">
            <a:extLst>
              <a:ext uri="{FF2B5EF4-FFF2-40B4-BE49-F238E27FC236}">
                <a16:creationId xmlns:a16="http://schemas.microsoft.com/office/drawing/2014/main" id="{C548D9D2-CCC0-5F81-B4F1-A8EC240049F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41AEE001-BA1F-C9B7-890B-F4FC463C309E}"/>
              </a:ext>
            </a:extLst>
          </p:cNvPr>
          <p:cNvSpPr>
            <a:spLocks noGrp="1"/>
          </p:cNvSpPr>
          <p:nvPr>
            <p:ph type="sldNum" sz="quarter" idx="12"/>
          </p:nvPr>
        </p:nvSpPr>
        <p:spPr/>
        <p:txBody>
          <a:bodyPr/>
          <a:lstStyle/>
          <a:p>
            <a:fld id="{AEC6ABC7-B97D-4737-8FC5-F4B9EBF4848B}" type="slidenum">
              <a:rPr lang="he-IL" smtClean="0"/>
              <a:t>‹#›</a:t>
            </a:fld>
            <a:endParaRPr lang="he-IL"/>
          </a:p>
        </p:txBody>
      </p:sp>
    </p:spTree>
    <p:extLst>
      <p:ext uri="{BB962C8B-B14F-4D97-AF65-F5344CB8AC3E}">
        <p14:creationId xmlns:p14="http://schemas.microsoft.com/office/powerpoint/2010/main" val="3242865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FE6A04-31D2-E776-FE80-D36FBDD54E9F}"/>
              </a:ext>
            </a:extLst>
          </p:cNvPr>
          <p:cNvSpPr>
            <a:spLocks noGrp="1"/>
          </p:cNvSpPr>
          <p:nvPr>
            <p:ph type="dt" sz="half" idx="10"/>
          </p:nvPr>
        </p:nvSpPr>
        <p:spPr/>
        <p:txBody>
          <a:bodyPr/>
          <a:lstStyle/>
          <a:p>
            <a:fld id="{55E79FB1-7717-4157-BC37-443EA4BB3550}" type="datetimeFigureOut">
              <a:rPr lang="he-IL" smtClean="0"/>
              <a:t>כ"ה/תשרי/תשפ"ה</a:t>
            </a:fld>
            <a:endParaRPr lang="he-IL"/>
          </a:p>
        </p:txBody>
      </p:sp>
      <p:sp>
        <p:nvSpPr>
          <p:cNvPr id="3" name="Footer Placeholder 2">
            <a:extLst>
              <a:ext uri="{FF2B5EF4-FFF2-40B4-BE49-F238E27FC236}">
                <a16:creationId xmlns:a16="http://schemas.microsoft.com/office/drawing/2014/main" id="{7073615C-A8FA-83DC-AA8D-AB4C416C356C}"/>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0E9CAFF9-F0E9-933F-DF65-0AA321C89CC4}"/>
              </a:ext>
            </a:extLst>
          </p:cNvPr>
          <p:cNvSpPr>
            <a:spLocks noGrp="1"/>
          </p:cNvSpPr>
          <p:nvPr>
            <p:ph type="sldNum" sz="quarter" idx="12"/>
          </p:nvPr>
        </p:nvSpPr>
        <p:spPr/>
        <p:txBody>
          <a:bodyPr/>
          <a:lstStyle/>
          <a:p>
            <a:fld id="{AEC6ABC7-B97D-4737-8FC5-F4B9EBF4848B}" type="slidenum">
              <a:rPr lang="he-IL" smtClean="0"/>
              <a:t>‹#›</a:t>
            </a:fld>
            <a:endParaRPr lang="he-IL"/>
          </a:p>
        </p:txBody>
      </p:sp>
    </p:spTree>
    <p:extLst>
      <p:ext uri="{BB962C8B-B14F-4D97-AF65-F5344CB8AC3E}">
        <p14:creationId xmlns:p14="http://schemas.microsoft.com/office/powerpoint/2010/main" val="229797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9D46-75F2-2A8F-05B0-7844942EA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001EBF39-8EEB-F1E8-3BAE-5E367FE46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3F0F1050-A855-ED90-E7B4-3712C68DA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1C1DA2-5FA8-32C3-6801-F7915D5DE502}"/>
              </a:ext>
            </a:extLst>
          </p:cNvPr>
          <p:cNvSpPr>
            <a:spLocks noGrp="1"/>
          </p:cNvSpPr>
          <p:nvPr>
            <p:ph type="dt" sz="half" idx="10"/>
          </p:nvPr>
        </p:nvSpPr>
        <p:spPr/>
        <p:txBody>
          <a:bodyPr/>
          <a:lstStyle/>
          <a:p>
            <a:fld id="{55E79FB1-7717-4157-BC37-443EA4BB3550}" type="datetimeFigureOut">
              <a:rPr lang="he-IL" smtClean="0"/>
              <a:t>כ"ה/תשרי/תשפ"ה</a:t>
            </a:fld>
            <a:endParaRPr lang="he-IL"/>
          </a:p>
        </p:txBody>
      </p:sp>
      <p:sp>
        <p:nvSpPr>
          <p:cNvPr id="6" name="Footer Placeholder 5">
            <a:extLst>
              <a:ext uri="{FF2B5EF4-FFF2-40B4-BE49-F238E27FC236}">
                <a16:creationId xmlns:a16="http://schemas.microsoft.com/office/drawing/2014/main" id="{D36B5A57-FE64-33B5-FA8E-8F7FD857415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FE117B1E-B17E-D2EF-17D3-82390F589B7F}"/>
              </a:ext>
            </a:extLst>
          </p:cNvPr>
          <p:cNvSpPr>
            <a:spLocks noGrp="1"/>
          </p:cNvSpPr>
          <p:nvPr>
            <p:ph type="sldNum" sz="quarter" idx="12"/>
          </p:nvPr>
        </p:nvSpPr>
        <p:spPr/>
        <p:txBody>
          <a:bodyPr/>
          <a:lstStyle/>
          <a:p>
            <a:fld id="{AEC6ABC7-B97D-4737-8FC5-F4B9EBF4848B}" type="slidenum">
              <a:rPr lang="he-IL" smtClean="0"/>
              <a:t>‹#›</a:t>
            </a:fld>
            <a:endParaRPr lang="he-IL"/>
          </a:p>
        </p:txBody>
      </p:sp>
    </p:spTree>
    <p:extLst>
      <p:ext uri="{BB962C8B-B14F-4D97-AF65-F5344CB8AC3E}">
        <p14:creationId xmlns:p14="http://schemas.microsoft.com/office/powerpoint/2010/main" val="1491756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DBB93-4310-666D-962E-5D275E483D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66078461-35C2-0211-9B7C-F3654039F3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413CA927-D6A5-1AA6-89A3-CC37EB5D2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F7C75-E8A0-538E-047C-7004D6AFF27B}"/>
              </a:ext>
            </a:extLst>
          </p:cNvPr>
          <p:cNvSpPr>
            <a:spLocks noGrp="1"/>
          </p:cNvSpPr>
          <p:nvPr>
            <p:ph type="dt" sz="half" idx="10"/>
          </p:nvPr>
        </p:nvSpPr>
        <p:spPr/>
        <p:txBody>
          <a:bodyPr/>
          <a:lstStyle/>
          <a:p>
            <a:fld id="{55E79FB1-7717-4157-BC37-443EA4BB3550}" type="datetimeFigureOut">
              <a:rPr lang="he-IL" smtClean="0"/>
              <a:t>כ"ה/תשרי/תשפ"ה</a:t>
            </a:fld>
            <a:endParaRPr lang="he-IL"/>
          </a:p>
        </p:txBody>
      </p:sp>
      <p:sp>
        <p:nvSpPr>
          <p:cNvPr id="6" name="Footer Placeholder 5">
            <a:extLst>
              <a:ext uri="{FF2B5EF4-FFF2-40B4-BE49-F238E27FC236}">
                <a16:creationId xmlns:a16="http://schemas.microsoft.com/office/drawing/2014/main" id="{8DB52005-ADB5-C40A-9FC5-8320B1AE58EC}"/>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7544AD38-B876-1DA4-FD81-3077E51BAB9C}"/>
              </a:ext>
            </a:extLst>
          </p:cNvPr>
          <p:cNvSpPr>
            <a:spLocks noGrp="1"/>
          </p:cNvSpPr>
          <p:nvPr>
            <p:ph type="sldNum" sz="quarter" idx="12"/>
          </p:nvPr>
        </p:nvSpPr>
        <p:spPr/>
        <p:txBody>
          <a:bodyPr/>
          <a:lstStyle/>
          <a:p>
            <a:fld id="{AEC6ABC7-B97D-4737-8FC5-F4B9EBF4848B}" type="slidenum">
              <a:rPr lang="he-IL" smtClean="0"/>
              <a:t>‹#›</a:t>
            </a:fld>
            <a:endParaRPr lang="he-IL"/>
          </a:p>
        </p:txBody>
      </p:sp>
    </p:spTree>
    <p:extLst>
      <p:ext uri="{BB962C8B-B14F-4D97-AF65-F5344CB8AC3E}">
        <p14:creationId xmlns:p14="http://schemas.microsoft.com/office/powerpoint/2010/main" val="693814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A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B7CDB0-14D5-FE27-3E99-B95DA69156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F711C4C3-7AA3-61A4-509D-3DB7AA172E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B9DF5B13-E158-17F2-9B48-CB7C297FD8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E79FB1-7717-4157-BC37-443EA4BB3550}" type="datetimeFigureOut">
              <a:rPr lang="he-IL" smtClean="0"/>
              <a:t>כ"ה/תשרי/תשפ"ה</a:t>
            </a:fld>
            <a:endParaRPr lang="he-IL"/>
          </a:p>
        </p:txBody>
      </p:sp>
      <p:sp>
        <p:nvSpPr>
          <p:cNvPr id="5" name="Footer Placeholder 4">
            <a:extLst>
              <a:ext uri="{FF2B5EF4-FFF2-40B4-BE49-F238E27FC236}">
                <a16:creationId xmlns:a16="http://schemas.microsoft.com/office/drawing/2014/main" id="{A8A7E46F-1406-DC24-E436-8BE6B5B175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e-IL"/>
          </a:p>
        </p:txBody>
      </p:sp>
      <p:sp>
        <p:nvSpPr>
          <p:cNvPr id="6" name="Slide Number Placeholder 5">
            <a:extLst>
              <a:ext uri="{FF2B5EF4-FFF2-40B4-BE49-F238E27FC236}">
                <a16:creationId xmlns:a16="http://schemas.microsoft.com/office/drawing/2014/main" id="{776F0381-C488-E58D-CC7B-18401460DC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C6ABC7-B97D-4737-8FC5-F4B9EBF4848B}" type="slidenum">
              <a:rPr lang="he-IL" smtClean="0"/>
              <a:t>‹#›</a:t>
            </a:fld>
            <a:endParaRPr lang="he-IL"/>
          </a:p>
        </p:txBody>
      </p:sp>
    </p:spTree>
    <p:extLst>
      <p:ext uri="{BB962C8B-B14F-4D97-AF65-F5344CB8AC3E}">
        <p14:creationId xmlns:p14="http://schemas.microsoft.com/office/powerpoint/2010/main" val="3888811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9.png"/><Relationship Id="rId7" Type="http://schemas.microsoft.com/office/2007/relationships/hdphoto" Target="../media/hdphoto3.wdp"/><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3.png"/><Relationship Id="rId5" Type="http://schemas.microsoft.com/office/2007/relationships/hdphoto" Target="../media/hdphoto2.wdp"/><Relationship Id="rId10" Type="http://schemas.openxmlformats.org/officeDocument/2006/relationships/image" Target="../media/image12.png"/><Relationship Id="rId4" Type="http://schemas.openxmlformats.org/officeDocument/2006/relationships/image" Target="../media/image10.png"/><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1" name="Rectangle 1032">
            <a:extLst>
              <a:ext uri="{FF2B5EF4-FFF2-40B4-BE49-F238E27FC236}">
                <a16:creationId xmlns:a16="http://schemas.microsoft.com/office/drawing/2014/main" id="{DC35A348-C5D6-4112-9FDD-93A493B01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D6B452-2BD6-6ABC-8A2B-B7DFF10CE312}"/>
              </a:ext>
            </a:extLst>
          </p:cNvPr>
          <p:cNvSpPr>
            <a:spLocks noGrp="1"/>
          </p:cNvSpPr>
          <p:nvPr>
            <p:ph type="ctrTitle"/>
          </p:nvPr>
        </p:nvSpPr>
        <p:spPr>
          <a:xfrm>
            <a:off x="239662" y="5038555"/>
            <a:ext cx="9032157" cy="1306369"/>
          </a:xfrm>
        </p:spPr>
        <p:txBody>
          <a:bodyPr wrap="square" anchor="b">
            <a:noAutofit/>
          </a:bodyPr>
          <a:lstStyle/>
          <a:p>
            <a:pPr algn="l">
              <a:lnSpc>
                <a:spcPct val="150000"/>
              </a:lnSpc>
            </a:pPr>
            <a:r>
              <a:rPr lang="en-US" sz="4800" dirty="0">
                <a:solidFill>
                  <a:schemeClr val="bg1"/>
                </a:solidFill>
                <a:latin typeface="Bernard MT Condensed" panose="02050806060905020404" pitchFamily="18" charset="0"/>
                <a:ea typeface="Calibri" panose="020F0502020204030204" pitchFamily="34" charset="0"/>
                <a:cs typeface="Calibri" panose="020F0502020204030204" pitchFamily="34" charset="0"/>
              </a:rPr>
              <a:t>"The Sound of Trouble: </a:t>
            </a:r>
            <a:br>
              <a:rPr lang="en-US" sz="4400" dirty="0">
                <a:solidFill>
                  <a:schemeClr val="bg1"/>
                </a:solidFill>
                <a:latin typeface="Bernard MT Condensed" panose="02050806060905020404" pitchFamily="18" charset="0"/>
                <a:ea typeface="Calibri" panose="020F0502020204030204" pitchFamily="34" charset="0"/>
                <a:cs typeface="Calibri" panose="020F0502020204030204" pitchFamily="34" charset="0"/>
              </a:rPr>
            </a:br>
            <a:r>
              <a:rPr lang="en-US" sz="4400" dirty="0">
                <a:solidFill>
                  <a:schemeClr val="bg1"/>
                </a:solidFill>
                <a:latin typeface="Bernard MT Condensed" panose="02050806060905020404" pitchFamily="18" charset="0"/>
                <a:ea typeface="Calibri" panose="020F0502020204030204" pitchFamily="34" charset="0"/>
                <a:cs typeface="Calibri" panose="020F0502020204030204" pitchFamily="34" charset="0"/>
              </a:rPr>
              <a:t>        </a:t>
            </a:r>
            <a:r>
              <a:rPr lang="en-US" sz="3600" dirty="0">
                <a:solidFill>
                  <a:schemeClr val="bg1"/>
                </a:solidFill>
                <a:latin typeface="Bernard MT Condensed" panose="02050806060905020404" pitchFamily="18" charset="0"/>
                <a:ea typeface="Calibri" panose="020F0502020204030204" pitchFamily="34" charset="0"/>
                <a:cs typeface="Calibri" panose="020F0502020204030204" pitchFamily="34" charset="0"/>
              </a:rPr>
              <a:t>Diagnosing Generator Issues by Ear</a:t>
            </a:r>
            <a:r>
              <a:rPr lang="en-US" sz="4400" dirty="0">
                <a:solidFill>
                  <a:schemeClr val="bg1"/>
                </a:solidFill>
                <a:latin typeface="Bernard MT Condensed" panose="02050806060905020404" pitchFamily="18" charset="0"/>
                <a:ea typeface="Calibri" panose="020F0502020204030204" pitchFamily="34" charset="0"/>
                <a:cs typeface="Calibri" panose="020F0502020204030204" pitchFamily="34" charset="0"/>
              </a:rPr>
              <a:t>"</a:t>
            </a:r>
            <a:endParaRPr lang="he-IL" sz="4400" dirty="0">
              <a:solidFill>
                <a:schemeClr val="bg1"/>
              </a:solidFill>
              <a:latin typeface="Bernard MT Condensed" panose="02050806060905020404" pitchFamily="18"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298CB069-E3E1-B778-6597-6B9B68FBA0FA}"/>
              </a:ext>
            </a:extLst>
          </p:cNvPr>
          <p:cNvSpPr>
            <a:spLocks noGrp="1"/>
          </p:cNvSpPr>
          <p:nvPr>
            <p:ph type="subTitle" idx="1"/>
          </p:nvPr>
        </p:nvSpPr>
        <p:spPr>
          <a:xfrm>
            <a:off x="9134168" y="5840094"/>
            <a:ext cx="2780046" cy="1017896"/>
          </a:xfrm>
        </p:spPr>
        <p:txBody>
          <a:bodyPr anchor="b">
            <a:normAutofit fontScale="77500" lnSpcReduction="20000"/>
          </a:bodyPr>
          <a:lstStyle/>
          <a:p>
            <a:pPr algn="r"/>
            <a:r>
              <a:rPr lang="he-IL" sz="3100" dirty="0">
                <a:solidFill>
                  <a:schemeClr val="bg1"/>
                </a:solidFill>
                <a:latin typeface="Guttman Kav-Light" panose="02010401010101010101" pitchFamily="2" charset="-79"/>
                <a:ea typeface="Calibri" panose="020F0502020204030204" pitchFamily="34" charset="0"/>
                <a:cs typeface="Guttman Kav-Light" panose="02010401010101010101" pitchFamily="2" charset="-79"/>
              </a:rPr>
              <a:t>מגישים</a:t>
            </a:r>
            <a:r>
              <a:rPr lang="he-IL" dirty="0">
                <a:solidFill>
                  <a:schemeClr val="bg1"/>
                </a:solidFill>
                <a:latin typeface="Guttman Kav-Light" panose="02010401010101010101" pitchFamily="2" charset="-79"/>
                <a:ea typeface="Calibri" panose="020F0502020204030204" pitchFamily="34" charset="0"/>
                <a:cs typeface="Guttman Kav-Light" panose="02010401010101010101" pitchFamily="2" charset="-79"/>
              </a:rPr>
              <a:t>: </a:t>
            </a:r>
          </a:p>
          <a:p>
            <a:pPr algn="r"/>
            <a:r>
              <a:rPr lang="he-IL" dirty="0">
                <a:solidFill>
                  <a:schemeClr val="bg1"/>
                </a:solidFill>
                <a:latin typeface="Guttman Kav-Light" panose="02010401010101010101" pitchFamily="2" charset="-79"/>
                <a:ea typeface="Calibri" panose="020F0502020204030204" pitchFamily="34" charset="0"/>
                <a:cs typeface="Guttman Kav-Light" panose="02010401010101010101" pitchFamily="2" charset="-79"/>
              </a:rPr>
              <a:t>דניאל צפריר</a:t>
            </a:r>
          </a:p>
          <a:p>
            <a:pPr algn="r"/>
            <a:r>
              <a:rPr lang="he-IL" dirty="0">
                <a:solidFill>
                  <a:schemeClr val="bg1"/>
                </a:solidFill>
                <a:latin typeface="Guttman Kav-Light" panose="02010401010101010101" pitchFamily="2" charset="-79"/>
                <a:ea typeface="Calibri" panose="020F0502020204030204" pitchFamily="34" charset="0"/>
                <a:cs typeface="Guttman Kav-Light" panose="02010401010101010101" pitchFamily="2" charset="-79"/>
              </a:rPr>
              <a:t>יוליה וכניש</a:t>
            </a:r>
            <a:endParaRPr lang="en-US" dirty="0">
              <a:solidFill>
                <a:schemeClr val="bg1"/>
              </a:solidFill>
              <a:latin typeface="Calibri" panose="020F0502020204030204" pitchFamily="34" charset="0"/>
              <a:ea typeface="Calibri" panose="020F0502020204030204" pitchFamily="34" charset="0"/>
              <a:cs typeface="Guttman Kav-Light" panose="02010401010101010101" pitchFamily="2" charset="-79"/>
            </a:endParaRPr>
          </a:p>
          <a:p>
            <a:pPr algn="r"/>
            <a:endParaRPr lang="he-IL" dirty="0">
              <a:solidFill>
                <a:schemeClr val="bg1"/>
              </a:solidFill>
              <a:latin typeface="Guttman Kav-Light" panose="02010401010101010101" pitchFamily="2" charset="-79"/>
              <a:ea typeface="Calibri" panose="020F0502020204030204" pitchFamily="34" charset="0"/>
              <a:cs typeface="Guttman Kav-Light" panose="02010401010101010101" pitchFamily="2" charset="-79"/>
            </a:endParaRPr>
          </a:p>
        </p:txBody>
      </p:sp>
      <p:pic>
        <p:nvPicPr>
          <p:cNvPr id="1026" name="Picture 2" descr="איך עובדת כיפת ברזל? - מדע וטבע">
            <a:extLst>
              <a:ext uri="{FF2B5EF4-FFF2-40B4-BE49-F238E27FC236}">
                <a16:creationId xmlns:a16="http://schemas.microsoft.com/office/drawing/2014/main" id="{30F22F2F-CC9E-EB46-102E-78DBB0E51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342" r="11519" b="-1"/>
          <a:stretch/>
        </p:blipFill>
        <p:spPr bwMode="auto">
          <a:xfrm>
            <a:off x="20" y="10"/>
            <a:ext cx="4000480" cy="4005933"/>
          </a:xfrm>
          <a:custGeom>
            <a:avLst/>
            <a:gdLst/>
            <a:ahLst/>
            <a:cxnLst/>
            <a:rect l="l" t="t" r="r" b="b"/>
            <a:pathLst>
              <a:path w="4000500" h="4005943">
                <a:moveTo>
                  <a:pt x="0" y="0"/>
                </a:moveTo>
                <a:lnTo>
                  <a:pt x="4000500" y="0"/>
                </a:lnTo>
                <a:lnTo>
                  <a:pt x="4000500" y="3936797"/>
                </a:lnTo>
                <a:lnTo>
                  <a:pt x="3316514" y="4005943"/>
                </a:lnTo>
                <a:lnTo>
                  <a:pt x="0" y="3964175"/>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Thinking DEEP to ensure AI delivers the greatest impact | United Nations  Development Programme">
            <a:extLst>
              <a:ext uri="{FF2B5EF4-FFF2-40B4-BE49-F238E27FC236}">
                <a16:creationId xmlns:a16="http://schemas.microsoft.com/office/drawing/2014/main" id="{60CDD5DE-333E-730A-9157-BAF019722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701" r="3380" b="-3"/>
          <a:stretch/>
        </p:blipFill>
        <p:spPr bwMode="auto">
          <a:xfrm>
            <a:off x="4191002" y="10"/>
            <a:ext cx="3809998" cy="3917529"/>
          </a:xfrm>
          <a:custGeom>
            <a:avLst/>
            <a:gdLst/>
            <a:ahLst/>
            <a:cxnLst/>
            <a:rect l="l" t="t" r="r" b="b"/>
            <a:pathLst>
              <a:path w="3809998" h="3917539">
                <a:moveTo>
                  <a:pt x="0" y="0"/>
                </a:moveTo>
                <a:lnTo>
                  <a:pt x="3809998" y="0"/>
                </a:lnTo>
                <a:lnTo>
                  <a:pt x="3809998" y="3909212"/>
                </a:lnTo>
                <a:lnTo>
                  <a:pt x="1781628" y="3737429"/>
                </a:lnTo>
                <a:lnTo>
                  <a:pt x="0" y="3917539"/>
                </a:lnTo>
                <a:close/>
              </a:path>
            </a:pathLst>
          </a:custGeom>
          <a:noFill/>
          <a:extLst>
            <a:ext uri="{909E8E84-426E-40DD-AFC4-6F175D3DCCD1}">
              <a14:hiddenFill xmlns:a14="http://schemas.microsoft.com/office/drawing/2010/main">
                <a:solidFill>
                  <a:srgbClr val="FFFFFF"/>
                </a:solidFill>
              </a14:hiddenFill>
            </a:ext>
          </a:extLst>
        </p:spPr>
      </p:pic>
      <p:pic>
        <p:nvPicPr>
          <p:cNvPr id="4" name="Picture 2" descr="גנרטור בנזין עם מייצב מתח TRUPER PRETUL 2600W | מולטיטול">
            <a:extLst>
              <a:ext uri="{FF2B5EF4-FFF2-40B4-BE49-F238E27FC236}">
                <a16:creationId xmlns:a16="http://schemas.microsoft.com/office/drawing/2014/main" id="{86BBB9FF-D468-F12D-A2FC-4D5B6E48548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4000" b="94667" l="3500" r="96167">
                        <a14:foregroundMark x1="91500" y1="40333" x2="91500" y2="40333"/>
                        <a14:foregroundMark x1="96167" y1="24500" x2="96167" y2="24500"/>
                        <a14:foregroundMark x1="72000" y1="9167" x2="72000" y2="9167"/>
                        <a14:foregroundMark x1="56000" y1="4000" x2="56000" y2="4000"/>
                        <a14:foregroundMark x1="48500" y1="16667" x2="48500" y2="16667"/>
                        <a14:foregroundMark x1="48500" y1="15000" x2="48500" y2="15000"/>
                        <a14:foregroundMark x1="7667" y1="29167" x2="7667" y2="29167"/>
                        <a14:foregroundMark x1="3500" y1="35333" x2="3500" y2="35333"/>
                        <a14:foregroundMark x1="53167" y1="94667" x2="53167" y2="94667"/>
                      </a14:backgroundRemoval>
                    </a14:imgEffect>
                  </a14:imgLayer>
                </a14:imgProps>
              </a:ext>
              <a:ext uri="{28A0092B-C50C-407E-A947-70E740481C1C}">
                <a14:useLocalDpi xmlns:a14="http://schemas.microsoft.com/office/drawing/2010/main" val="0"/>
              </a:ext>
            </a:extLst>
          </a:blip>
          <a:srcRect r="-2" b="1034"/>
          <a:stretch/>
        </p:blipFill>
        <p:spPr bwMode="auto">
          <a:xfrm>
            <a:off x="8191500" y="10"/>
            <a:ext cx="4000500" cy="3959022"/>
          </a:xfrm>
          <a:custGeom>
            <a:avLst/>
            <a:gdLst/>
            <a:ahLst/>
            <a:cxnLst/>
            <a:rect l="l" t="t" r="r" b="b"/>
            <a:pathLst>
              <a:path w="4000500" h="3959032">
                <a:moveTo>
                  <a:pt x="0" y="0"/>
                </a:moveTo>
                <a:lnTo>
                  <a:pt x="4000500" y="0"/>
                </a:lnTo>
                <a:lnTo>
                  <a:pt x="4000500" y="3959032"/>
                </a:lnTo>
                <a:lnTo>
                  <a:pt x="9072" y="3926114"/>
                </a:lnTo>
                <a:lnTo>
                  <a:pt x="0" y="3925346"/>
                </a:lnTo>
                <a:close/>
              </a:path>
            </a:pathLst>
          </a:custGeom>
          <a:noFill/>
          <a:extLst>
            <a:ext uri="{909E8E84-426E-40DD-AFC4-6F175D3DCCD1}">
              <a14:hiddenFill xmlns:a14="http://schemas.microsoft.com/office/drawing/2010/main">
                <a:solidFill>
                  <a:srgbClr val="FFFFFF"/>
                </a:solidFill>
              </a14:hiddenFill>
            </a:ext>
          </a:extLst>
        </p:spPr>
      </p:pic>
      <p:grpSp>
        <p:nvGrpSpPr>
          <p:cNvPr id="1035" name="Group 1034">
            <a:extLst>
              <a:ext uri="{FF2B5EF4-FFF2-40B4-BE49-F238E27FC236}">
                <a16:creationId xmlns:a16="http://schemas.microsoft.com/office/drawing/2014/main" id="{AC0B7807-0C83-4963-821A-69B172722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036" name="Freeform: Shape 1035">
              <a:extLst>
                <a:ext uri="{FF2B5EF4-FFF2-40B4-BE49-F238E27FC236}">
                  <a16:creationId xmlns:a16="http://schemas.microsoft.com/office/drawing/2014/main" id="{BB027EC7-3252-48A2-A7A4-1741F72E4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4EBC51E4-7477-4290-BBD0-18AD942C3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6">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16883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544E7C8-1A59-F31C-79F6-EE429F835027}"/>
              </a:ext>
            </a:extLst>
          </p:cNvPr>
          <p:cNvSpPr txBox="1">
            <a:spLocks/>
          </p:cNvSpPr>
          <p:nvPr/>
        </p:nvSpPr>
        <p:spPr>
          <a:xfrm>
            <a:off x="208312" y="-102060"/>
            <a:ext cx="117753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6000" b="0" i="0" u="none" strike="noStrike" cap="none" normalizeH="0" baseline="0" dirty="0">
                <a:ln>
                  <a:noFill/>
                </a:ln>
                <a:solidFill>
                  <a:srgbClr val="E8EAED"/>
                </a:solidFill>
                <a:effectLst/>
                <a:latin typeface="inherit"/>
              </a:rPr>
              <a:t>Experiment</a:t>
            </a:r>
            <a:endParaRPr kumimoji="0" lang="he-IL" altLang="he-IL" sz="4800" b="0" i="0" u="none" strike="noStrike" cap="none" normalizeH="0" baseline="0" dirty="0">
              <a:ln>
                <a:noFill/>
              </a:ln>
              <a:solidFill>
                <a:schemeClr val="tx1"/>
              </a:solidFill>
              <a:effectLst/>
              <a:latin typeface="Arial" panose="020B0604020202020204" pitchFamily="34" charset="0"/>
            </a:endParaRPr>
          </a:p>
        </p:txBody>
      </p:sp>
      <p:cxnSp>
        <p:nvCxnSpPr>
          <p:cNvPr id="4" name="מחבר ישר 3">
            <a:extLst>
              <a:ext uri="{FF2B5EF4-FFF2-40B4-BE49-F238E27FC236}">
                <a16:creationId xmlns:a16="http://schemas.microsoft.com/office/drawing/2014/main" id="{10C69CC1-E958-7BC0-4A57-42E0F217F683}"/>
              </a:ext>
            </a:extLst>
          </p:cNvPr>
          <p:cNvCxnSpPr/>
          <p:nvPr/>
        </p:nvCxnSpPr>
        <p:spPr>
          <a:xfrm>
            <a:off x="0" y="1011241"/>
            <a:ext cx="6379923" cy="0"/>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9" name="תיבת טקסט 8">
            <a:extLst>
              <a:ext uri="{FF2B5EF4-FFF2-40B4-BE49-F238E27FC236}">
                <a16:creationId xmlns:a16="http://schemas.microsoft.com/office/drawing/2014/main" id="{2D4943E8-D641-1736-C352-4414D4603FC4}"/>
              </a:ext>
            </a:extLst>
          </p:cNvPr>
          <p:cNvSpPr txBox="1"/>
          <p:nvPr/>
        </p:nvSpPr>
        <p:spPr>
          <a:xfrm>
            <a:off x="914400" y="1445342"/>
            <a:ext cx="9832258" cy="4550605"/>
          </a:xfrm>
          <a:prstGeom prst="rect">
            <a:avLst/>
          </a:prstGeom>
          <a:noFill/>
        </p:spPr>
        <p:txBody>
          <a:bodyPr wrap="square" rtlCol="1">
            <a:spAutoFit/>
          </a:bodyPr>
          <a:lstStyle/>
          <a:p>
            <a:pPr>
              <a:lnSpc>
                <a:spcPct val="150000"/>
              </a:lnSpc>
            </a:pPr>
            <a:r>
              <a:rPr lang="en-US" sz="2800" dirty="0">
                <a:solidFill>
                  <a:schemeClr val="bg1"/>
                </a:solidFill>
              </a:rPr>
              <a:t>After using a reduced VGG16 model adapted to our experiment (based on a similar study done at Ariel University on noise anomaly detection in drones) we first got "too good" results which was suspicious and we tried to think what could have caused it.</a:t>
            </a:r>
          </a:p>
          <a:p>
            <a:pPr>
              <a:lnSpc>
                <a:spcPct val="150000"/>
              </a:lnSpc>
            </a:pPr>
            <a:r>
              <a:rPr lang="en-US" sz="2800" dirty="0">
                <a:solidFill>
                  <a:schemeClr val="bg1"/>
                </a:solidFill>
              </a:rPr>
              <a:t>In the first experiment we wanted to test the effect of the different types of recordings we have without adding noise.</a:t>
            </a:r>
            <a:endParaRPr lang="he-IL" sz="2800" dirty="0">
              <a:solidFill>
                <a:schemeClr val="bg1"/>
              </a:solidFill>
            </a:endParaRPr>
          </a:p>
        </p:txBody>
      </p:sp>
    </p:spTree>
    <p:extLst>
      <p:ext uri="{BB962C8B-B14F-4D97-AF65-F5344CB8AC3E}">
        <p14:creationId xmlns:p14="http://schemas.microsoft.com/office/powerpoint/2010/main" val="2102514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18841C6-F4AA-B359-DF7B-0ABBAFDC2AC2}"/>
              </a:ext>
            </a:extLst>
          </p:cNvPr>
          <p:cNvSpPr>
            <a:spLocks noGrp="1"/>
          </p:cNvSpPr>
          <p:nvPr>
            <p:ph idx="1"/>
          </p:nvPr>
        </p:nvSpPr>
        <p:spPr>
          <a:xfrm>
            <a:off x="838200" y="1825625"/>
            <a:ext cx="10515600" cy="4351338"/>
          </a:xfrm>
        </p:spPr>
        <p:txBody>
          <a:bodyPr/>
          <a:lstStyle/>
          <a:p>
            <a:pPr marL="0" indent="0" algn="r" rtl="1">
              <a:buNone/>
            </a:pPr>
            <a:r>
              <a:rPr lang="he-IL" sz="2400" dirty="0">
                <a:solidFill>
                  <a:schemeClr val="bg1"/>
                </a:solidFill>
                <a:latin typeface="Calibri" panose="020F0502020204030204" pitchFamily="34" charset="0"/>
                <a:ea typeface="Calibri" panose="020F0502020204030204" pitchFamily="34" charset="0"/>
                <a:cs typeface="Calibri" panose="020F0502020204030204" pitchFamily="34" charset="0"/>
              </a:rPr>
              <a:t>ניקח הקלטות של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S1</a:t>
            </a:r>
            <a:r>
              <a:rPr lang="he-IL"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he-IL" sz="2400" u="sng" dirty="0">
                <a:solidFill>
                  <a:schemeClr val="bg1"/>
                </a:solidFill>
                <a:latin typeface="Calibri" panose="020F0502020204030204" pitchFamily="34" charset="0"/>
                <a:ea typeface="Calibri" panose="020F0502020204030204" pitchFamily="34" charset="0"/>
                <a:cs typeface="Calibri" panose="020F0502020204030204" pitchFamily="34" charset="0"/>
              </a:rPr>
              <a:t>מיקום קבוע</a:t>
            </a:r>
            <a:r>
              <a:rPr lang="he-IL"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0" indent="0" algn="r" rtl="1">
              <a:buNone/>
            </a:pPr>
            <a:endParaRPr lang="he-IL"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lgn="r" rtl="1">
              <a:buNone/>
            </a:pPr>
            <a:endParaRPr lang="he-IL"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תיבת טקסט 2">
            <a:extLst>
              <a:ext uri="{FF2B5EF4-FFF2-40B4-BE49-F238E27FC236}">
                <a16:creationId xmlns:a16="http://schemas.microsoft.com/office/drawing/2014/main" id="{D4D147DF-7004-E3CC-4E60-E071442223A0}"/>
              </a:ext>
            </a:extLst>
          </p:cNvPr>
          <p:cNvSpPr txBox="1"/>
          <p:nvPr/>
        </p:nvSpPr>
        <p:spPr>
          <a:xfrm>
            <a:off x="7158037" y="3721609"/>
            <a:ext cx="4285130" cy="2599686"/>
          </a:xfrm>
          <a:prstGeom prst="rect">
            <a:avLst/>
          </a:prstGeom>
          <a:noFill/>
        </p:spPr>
        <p:txBody>
          <a:bodyPr wrap="square" rtlCol="1">
            <a:spAutoFit/>
          </a:bodyPr>
          <a:lstStyle/>
          <a:p>
            <a:pPr algn="r" rtl="1">
              <a:lnSpc>
                <a:spcPct val="90000"/>
              </a:lnSpc>
              <a:spcBef>
                <a:spcPts val="1000"/>
              </a:spcBef>
            </a:pPr>
            <a:r>
              <a:rPr lang="he-IL" sz="2400" dirty="0">
                <a:solidFill>
                  <a:schemeClr val="bg1"/>
                </a:solidFill>
                <a:latin typeface="Calibri" panose="020F0502020204030204" pitchFamily="34" charset="0"/>
                <a:ea typeface="Calibri" panose="020F0502020204030204" pitchFamily="34" charset="0"/>
                <a:cs typeface="Calibri" panose="020F0502020204030204" pitchFamily="34" charset="0"/>
              </a:rPr>
              <a:t>עכשיו נסתכל על הקלטות של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S2</a:t>
            </a:r>
            <a:r>
              <a:rPr lang="he-IL"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he-IL" sz="2400" u="sng" dirty="0">
                <a:solidFill>
                  <a:schemeClr val="bg1"/>
                </a:solidFill>
                <a:latin typeface="Calibri" panose="020F0502020204030204" pitchFamily="34" charset="0"/>
                <a:ea typeface="Calibri" panose="020F0502020204030204" pitchFamily="34" charset="0"/>
                <a:cs typeface="Calibri" panose="020F0502020204030204" pitchFamily="34" charset="0"/>
              </a:rPr>
              <a:t>(מיקום משתנה)</a:t>
            </a:r>
          </a:p>
          <a:p>
            <a:pPr algn="r" rtl="1">
              <a:lnSpc>
                <a:spcPct val="90000"/>
              </a:lnSpc>
              <a:spcBef>
                <a:spcPts val="1000"/>
              </a:spcBef>
            </a:pPr>
            <a:endParaRPr lang="he-IL" sz="2400" u="sng"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Bef>
                <a:spcPts val="1000"/>
              </a:spcBef>
            </a:pPr>
            <a:endParaRPr lang="he-IL" sz="2400" u="sng"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Bef>
                <a:spcPts val="1000"/>
              </a:spcBef>
            </a:pPr>
            <a:endParaRPr lang="he-IL" sz="2400" u="sng"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Bef>
                <a:spcPts val="1000"/>
              </a:spcBef>
            </a:pPr>
            <a:r>
              <a:rPr lang="he-IL" sz="2400" dirty="0">
                <a:solidFill>
                  <a:schemeClr val="bg1"/>
                </a:solidFill>
                <a:latin typeface="Calibri" panose="020F0502020204030204" pitchFamily="34" charset="0"/>
                <a:ea typeface="Calibri" panose="020F0502020204030204" pitchFamily="34" charset="0"/>
                <a:cs typeface="Calibri" panose="020F0502020204030204" pitchFamily="34" charset="0"/>
              </a:rPr>
              <a:t>בלי רעש</a:t>
            </a:r>
          </a:p>
        </p:txBody>
      </p:sp>
      <p:pic>
        <p:nvPicPr>
          <p:cNvPr id="2" name="Picture 2">
            <a:extLst>
              <a:ext uri="{FF2B5EF4-FFF2-40B4-BE49-F238E27FC236}">
                <a16:creationId xmlns:a16="http://schemas.microsoft.com/office/drawing/2014/main" id="{31C0D5E1-B0D5-C76E-5C17-D31DFCA48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1080088"/>
            <a:ext cx="3409671" cy="2752267"/>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a:extLst>
              <a:ext uri="{FF2B5EF4-FFF2-40B4-BE49-F238E27FC236}">
                <a16:creationId xmlns:a16="http://schemas.microsoft.com/office/drawing/2014/main" id="{852B9B21-D847-B11E-DC91-9B7B074BC8B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9" name="תמונה 8">
            <a:extLst>
              <a:ext uri="{FF2B5EF4-FFF2-40B4-BE49-F238E27FC236}">
                <a16:creationId xmlns:a16="http://schemas.microsoft.com/office/drawing/2014/main" id="{9D538A20-8949-8113-36AB-27D67FE8EA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917666"/>
            <a:ext cx="3580270" cy="2881313"/>
          </a:xfrm>
          <a:prstGeom prst="rect">
            <a:avLst/>
          </a:prstGeom>
        </p:spPr>
      </p:pic>
      <p:sp>
        <p:nvSpPr>
          <p:cNvPr id="5" name="Title 1">
            <a:extLst>
              <a:ext uri="{FF2B5EF4-FFF2-40B4-BE49-F238E27FC236}">
                <a16:creationId xmlns:a16="http://schemas.microsoft.com/office/drawing/2014/main" id="{DCA0230A-8CA1-4180-B4AF-CABD29F99454}"/>
              </a:ext>
            </a:extLst>
          </p:cNvPr>
          <p:cNvSpPr txBox="1">
            <a:spLocks/>
          </p:cNvSpPr>
          <p:nvPr/>
        </p:nvSpPr>
        <p:spPr>
          <a:xfrm>
            <a:off x="208312" y="-102060"/>
            <a:ext cx="117753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6000" b="0" i="0" u="none" strike="noStrike" cap="none" normalizeH="0" baseline="0" dirty="0">
                <a:ln>
                  <a:noFill/>
                </a:ln>
                <a:solidFill>
                  <a:srgbClr val="E8EAED"/>
                </a:solidFill>
                <a:effectLst/>
                <a:latin typeface="inherit"/>
              </a:rPr>
              <a:t>Experiment</a:t>
            </a:r>
            <a:endParaRPr kumimoji="0" lang="he-IL" altLang="he-IL" sz="4800" b="0" i="0" u="none" strike="noStrike" cap="none" normalizeH="0" baseline="0" dirty="0">
              <a:ln>
                <a:noFill/>
              </a:ln>
              <a:solidFill>
                <a:schemeClr val="tx1"/>
              </a:solidFill>
              <a:effectLst/>
              <a:latin typeface="Arial" panose="020B0604020202020204" pitchFamily="34" charset="0"/>
            </a:endParaRPr>
          </a:p>
        </p:txBody>
      </p:sp>
      <p:cxnSp>
        <p:nvCxnSpPr>
          <p:cNvPr id="6" name="מחבר ישר 5">
            <a:extLst>
              <a:ext uri="{FF2B5EF4-FFF2-40B4-BE49-F238E27FC236}">
                <a16:creationId xmlns:a16="http://schemas.microsoft.com/office/drawing/2014/main" id="{89009F44-AF07-CE92-8DBA-85B9962C2775}"/>
              </a:ext>
            </a:extLst>
          </p:cNvPr>
          <p:cNvCxnSpPr/>
          <p:nvPr/>
        </p:nvCxnSpPr>
        <p:spPr>
          <a:xfrm>
            <a:off x="0" y="1011241"/>
            <a:ext cx="6379923" cy="0"/>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29335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18841C6-F4AA-B359-DF7B-0ABBAFDC2AC2}"/>
              </a:ext>
            </a:extLst>
          </p:cNvPr>
          <p:cNvSpPr>
            <a:spLocks noGrp="1"/>
          </p:cNvSpPr>
          <p:nvPr>
            <p:ph idx="1"/>
          </p:nvPr>
        </p:nvSpPr>
        <p:spPr>
          <a:xfrm>
            <a:off x="334297" y="1361564"/>
            <a:ext cx="11470956" cy="4485196"/>
          </a:xfrm>
        </p:spPr>
        <p:txBody>
          <a:bodyPr>
            <a:noAutofit/>
          </a:bodyPr>
          <a:lstStyle/>
          <a:p>
            <a:pPr marL="0" indent="0">
              <a:buNone/>
            </a:pPr>
            <a:r>
              <a:rPr lang="en-US" dirty="0">
                <a:solidFill>
                  <a:schemeClr val="bg1"/>
                </a:solidFill>
              </a:rPr>
              <a:t>During our initial experiment, we found that the model was trained on overly simplistic data. To enhance its robustness, we used corrupted 50% of the training data </a:t>
            </a:r>
            <a:r>
              <a:rPr lang="en-US" dirty="0" err="1">
                <a:solidFill>
                  <a:schemeClr val="bg1"/>
                </a:solidFill>
              </a:rPr>
              <a:t>randomaly</a:t>
            </a:r>
            <a:r>
              <a:rPr lang="en-US" dirty="0">
                <a:solidFill>
                  <a:schemeClr val="bg1"/>
                </a:solidFill>
              </a:rPr>
              <a:t>. The added noises included:</a:t>
            </a:r>
          </a:p>
          <a:p>
            <a:pPr marL="354013" indent="-354013">
              <a:buFont typeface="Aptos" panose="020B0004020202020204" pitchFamily="34" charset="0"/>
              <a:buChar char="+"/>
            </a:pPr>
            <a:r>
              <a:rPr lang="en-US" dirty="0">
                <a:solidFill>
                  <a:schemeClr val="bg1"/>
                </a:solidFill>
              </a:rPr>
              <a:t>Salt pepper noise</a:t>
            </a:r>
          </a:p>
          <a:p>
            <a:pPr marL="354013" indent="-354013">
              <a:buFont typeface="Aptos" panose="020B0004020202020204" pitchFamily="34" charset="0"/>
              <a:buChar char="+"/>
            </a:pPr>
            <a:r>
              <a:rPr lang="en-US" dirty="0">
                <a:solidFill>
                  <a:schemeClr val="bg1"/>
                </a:solidFill>
              </a:rPr>
              <a:t>Gaussian noise</a:t>
            </a:r>
          </a:p>
          <a:p>
            <a:pPr marL="354013" indent="-354013">
              <a:buFont typeface="Aptos" panose="020B0004020202020204" pitchFamily="34" charset="0"/>
              <a:buChar char="+"/>
            </a:pPr>
            <a:r>
              <a:rPr lang="en-US" dirty="0">
                <a:solidFill>
                  <a:schemeClr val="bg1"/>
                </a:solidFill>
              </a:rPr>
              <a:t>Speckle noise</a:t>
            </a:r>
          </a:p>
          <a:p>
            <a:pPr marL="354013" indent="-354013">
              <a:buFont typeface="Aptos" panose="020B0004020202020204" pitchFamily="34" charset="0"/>
              <a:buChar char="+"/>
            </a:pPr>
            <a:r>
              <a:rPr lang="en-US" dirty="0">
                <a:solidFill>
                  <a:schemeClr val="bg1"/>
                </a:solidFill>
              </a:rPr>
              <a:t>Uniform noise</a:t>
            </a:r>
          </a:p>
          <a:p>
            <a:pPr marL="0" indent="0" algn="r" rtl="1">
              <a:buNone/>
            </a:pPr>
            <a:endParaRPr lang="he-IL"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lgn="r" rtl="1">
              <a:buNone/>
            </a:pPr>
            <a:endParaRPr lang="he-IL"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64DE365F-6648-D53C-7619-E88C8F1BCBDA}"/>
              </a:ext>
            </a:extLst>
          </p:cNvPr>
          <p:cNvSpPr txBox="1">
            <a:spLocks/>
          </p:cNvSpPr>
          <p:nvPr/>
        </p:nvSpPr>
        <p:spPr>
          <a:xfrm>
            <a:off x="208312" y="-102060"/>
            <a:ext cx="117753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6000" b="0" i="0" u="none" strike="noStrike" cap="none" normalizeH="0" baseline="0" dirty="0">
                <a:ln>
                  <a:noFill/>
                </a:ln>
                <a:solidFill>
                  <a:srgbClr val="E8EAED"/>
                </a:solidFill>
                <a:effectLst/>
                <a:latin typeface="inherit"/>
              </a:rPr>
              <a:t>Experiment</a:t>
            </a:r>
            <a:endParaRPr kumimoji="0" lang="he-IL" altLang="he-IL" sz="4800" b="0" i="0" u="none" strike="noStrike" cap="none" normalizeH="0" baseline="0" dirty="0">
              <a:ln>
                <a:noFill/>
              </a:ln>
              <a:solidFill>
                <a:schemeClr val="tx1"/>
              </a:solidFill>
              <a:effectLst/>
              <a:latin typeface="Arial" panose="020B0604020202020204" pitchFamily="34" charset="0"/>
            </a:endParaRPr>
          </a:p>
        </p:txBody>
      </p:sp>
      <p:cxnSp>
        <p:nvCxnSpPr>
          <p:cNvPr id="5" name="מחבר ישר 4">
            <a:extLst>
              <a:ext uri="{FF2B5EF4-FFF2-40B4-BE49-F238E27FC236}">
                <a16:creationId xmlns:a16="http://schemas.microsoft.com/office/drawing/2014/main" id="{F2431D61-14C3-18FD-1D36-103510EF5F85}"/>
              </a:ext>
            </a:extLst>
          </p:cNvPr>
          <p:cNvCxnSpPr/>
          <p:nvPr/>
        </p:nvCxnSpPr>
        <p:spPr>
          <a:xfrm>
            <a:off x="0" y="1011241"/>
            <a:ext cx="6379923" cy="0"/>
          </a:xfrm>
          <a:prstGeom prst="line">
            <a:avLst/>
          </a:prstGeom>
          <a:ln w="57150"/>
        </p:spPr>
        <p:style>
          <a:lnRef idx="3">
            <a:schemeClr val="accent2"/>
          </a:lnRef>
          <a:fillRef idx="0">
            <a:schemeClr val="accent2"/>
          </a:fillRef>
          <a:effectRef idx="2">
            <a:schemeClr val="accent2"/>
          </a:effectRef>
          <a:fontRef idx="minor">
            <a:schemeClr val="tx1"/>
          </a:fontRef>
        </p:style>
      </p:cxnSp>
      <p:pic>
        <p:nvPicPr>
          <p:cNvPr id="12290" name="Picture 2" descr="MAZTR: Free Online Audio File Denoiser">
            <a:extLst>
              <a:ext uri="{FF2B5EF4-FFF2-40B4-BE49-F238E27FC236}">
                <a16:creationId xmlns:a16="http://schemas.microsoft.com/office/drawing/2014/main" id="{97434A85-6E93-A4B4-A28D-28773D118595}"/>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5594554" y="3254477"/>
            <a:ext cx="3678041" cy="2339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69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5EEB8A18-B989-9781-F410-3E4462C99F05}"/>
              </a:ext>
            </a:extLst>
          </p:cNvPr>
          <p:cNvPicPr>
            <a:picLocks noChangeAspect="1"/>
          </p:cNvPicPr>
          <p:nvPr/>
        </p:nvPicPr>
        <p:blipFill>
          <a:blip r:embed="rId2"/>
          <a:stretch>
            <a:fillRect/>
          </a:stretch>
        </p:blipFill>
        <p:spPr>
          <a:xfrm>
            <a:off x="242047" y="2644589"/>
            <a:ext cx="6080064" cy="1434353"/>
          </a:xfrm>
          <a:prstGeom prst="rect">
            <a:avLst/>
          </a:prstGeom>
        </p:spPr>
      </p:pic>
      <p:pic>
        <p:nvPicPr>
          <p:cNvPr id="6" name="תמונה 5">
            <a:extLst>
              <a:ext uri="{FF2B5EF4-FFF2-40B4-BE49-F238E27FC236}">
                <a16:creationId xmlns:a16="http://schemas.microsoft.com/office/drawing/2014/main" id="{A7E64678-1E69-CB4F-F43E-466EDAAB16B9}"/>
              </a:ext>
            </a:extLst>
          </p:cNvPr>
          <p:cNvPicPr>
            <a:picLocks noChangeAspect="1"/>
          </p:cNvPicPr>
          <p:nvPr/>
        </p:nvPicPr>
        <p:blipFill rotWithShape="1">
          <a:blip r:embed="rId3"/>
          <a:srcRect l="1683" t="2455" r="4592" b="3441"/>
          <a:stretch/>
        </p:blipFill>
        <p:spPr>
          <a:xfrm>
            <a:off x="6607674" y="2644589"/>
            <a:ext cx="5198751" cy="4034118"/>
          </a:xfrm>
          <a:prstGeom prst="rect">
            <a:avLst/>
          </a:prstGeom>
        </p:spPr>
      </p:pic>
      <p:sp>
        <p:nvSpPr>
          <p:cNvPr id="8" name="Content Placeholder 2">
            <a:extLst>
              <a:ext uri="{FF2B5EF4-FFF2-40B4-BE49-F238E27FC236}">
                <a16:creationId xmlns:a16="http://schemas.microsoft.com/office/drawing/2014/main" id="{618841C6-F4AA-B359-DF7B-0ABBAFDC2AC2}"/>
              </a:ext>
            </a:extLst>
          </p:cNvPr>
          <p:cNvSpPr>
            <a:spLocks noGrp="1"/>
          </p:cNvSpPr>
          <p:nvPr>
            <p:ph idx="1"/>
          </p:nvPr>
        </p:nvSpPr>
        <p:spPr>
          <a:xfrm>
            <a:off x="242047" y="1520825"/>
            <a:ext cx="10515600" cy="4351338"/>
          </a:xfrm>
        </p:spPr>
        <p:txBody>
          <a:bodyPr>
            <a:normAutofit/>
          </a:bodyPr>
          <a:lstStyle/>
          <a:p>
            <a:pPr marL="0" indent="0" algn="just">
              <a:buNone/>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After the adjustments of adding the noise we got the following results:</a:t>
            </a:r>
            <a:endParaRPr lang="he-IL" sz="3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lgn="r" rtl="1">
              <a:buNone/>
            </a:pPr>
            <a:endParaRPr lang="he-IL" sz="3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EF70DC64-2654-FD73-CAAC-9D3838B2F16E}"/>
              </a:ext>
            </a:extLst>
          </p:cNvPr>
          <p:cNvSpPr txBox="1">
            <a:spLocks/>
          </p:cNvSpPr>
          <p:nvPr/>
        </p:nvSpPr>
        <p:spPr>
          <a:xfrm>
            <a:off x="242047" y="-98013"/>
            <a:ext cx="117753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6000" b="0" i="0" u="none" strike="noStrike" cap="none" normalizeH="0" baseline="0" dirty="0">
                <a:ln>
                  <a:noFill/>
                </a:ln>
                <a:solidFill>
                  <a:srgbClr val="E8EAED"/>
                </a:solidFill>
                <a:effectLst/>
                <a:latin typeface="inherit"/>
              </a:rPr>
              <a:t>Results</a:t>
            </a:r>
            <a:endParaRPr kumimoji="0" lang="he-IL" altLang="he-IL" sz="4800" b="0" i="0" u="none" strike="noStrike" cap="none" normalizeH="0" baseline="0" dirty="0">
              <a:ln>
                <a:noFill/>
              </a:ln>
              <a:solidFill>
                <a:schemeClr val="tx1"/>
              </a:solidFill>
              <a:effectLst/>
              <a:latin typeface="Arial" panose="020B0604020202020204" pitchFamily="34" charset="0"/>
            </a:endParaRPr>
          </a:p>
        </p:txBody>
      </p:sp>
      <p:cxnSp>
        <p:nvCxnSpPr>
          <p:cNvPr id="12" name="מחבר ישר 11">
            <a:extLst>
              <a:ext uri="{FF2B5EF4-FFF2-40B4-BE49-F238E27FC236}">
                <a16:creationId xmlns:a16="http://schemas.microsoft.com/office/drawing/2014/main" id="{5870DF53-861B-3601-6BA7-A78D87084DC7}"/>
              </a:ext>
            </a:extLst>
          </p:cNvPr>
          <p:cNvCxnSpPr/>
          <p:nvPr/>
        </p:nvCxnSpPr>
        <p:spPr>
          <a:xfrm>
            <a:off x="0" y="1011241"/>
            <a:ext cx="6379923" cy="0"/>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631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18841C6-F4AA-B359-DF7B-0ABBAFDC2AC2}"/>
              </a:ext>
            </a:extLst>
          </p:cNvPr>
          <p:cNvSpPr>
            <a:spLocks noGrp="1"/>
          </p:cNvSpPr>
          <p:nvPr>
            <p:ph idx="1"/>
          </p:nvPr>
        </p:nvSpPr>
        <p:spPr>
          <a:xfrm>
            <a:off x="6744928" y="1461674"/>
            <a:ext cx="5285275" cy="4351338"/>
          </a:xfrm>
        </p:spPr>
        <p:txBody>
          <a:bodyPr/>
          <a:lstStyle/>
          <a:p>
            <a:pPr marL="0" indent="0" rtl="1">
              <a:buNone/>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Final results of the model in reference to all</a:t>
            </a:r>
          </a:p>
          <a:p>
            <a:pPr marL="0" indent="0" rtl="1">
              <a:buNone/>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The information with the noise:</a:t>
            </a:r>
            <a:endParaRPr lang="he-IL"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rtl="1">
              <a:buNone/>
            </a:pPr>
            <a:endParaRPr lang="he-IL"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31C0D5E1-B0D5-C76E-5C17-D31DFCA48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9531"/>
            <a:ext cx="6619875" cy="53435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0085B81F-9FE7-B971-8A26-FA10E622ED3F}"/>
              </a:ext>
            </a:extLst>
          </p:cNvPr>
          <p:cNvSpPr txBox="1">
            <a:spLocks/>
          </p:cNvSpPr>
          <p:nvPr/>
        </p:nvSpPr>
        <p:spPr>
          <a:xfrm>
            <a:off x="242047" y="-98013"/>
            <a:ext cx="117753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6000" b="0" i="0" u="none" strike="noStrike" cap="none" normalizeH="0" baseline="0" dirty="0">
                <a:ln>
                  <a:noFill/>
                </a:ln>
                <a:solidFill>
                  <a:srgbClr val="E8EAED"/>
                </a:solidFill>
                <a:effectLst/>
                <a:latin typeface="inherit"/>
              </a:rPr>
              <a:t>Results</a:t>
            </a:r>
            <a:endParaRPr kumimoji="0" lang="he-IL" altLang="he-IL" sz="4800" b="0" i="0" u="none" strike="noStrike" cap="none" normalizeH="0" baseline="0" dirty="0">
              <a:ln>
                <a:noFill/>
              </a:ln>
              <a:solidFill>
                <a:schemeClr val="tx1"/>
              </a:solidFill>
              <a:effectLst/>
              <a:latin typeface="Arial" panose="020B0604020202020204" pitchFamily="34" charset="0"/>
            </a:endParaRPr>
          </a:p>
        </p:txBody>
      </p:sp>
      <p:cxnSp>
        <p:nvCxnSpPr>
          <p:cNvPr id="5" name="מחבר ישר 4">
            <a:extLst>
              <a:ext uri="{FF2B5EF4-FFF2-40B4-BE49-F238E27FC236}">
                <a16:creationId xmlns:a16="http://schemas.microsoft.com/office/drawing/2014/main" id="{00B4C28C-5DDA-9D46-2FCB-A1494F8A9D2B}"/>
              </a:ext>
            </a:extLst>
          </p:cNvPr>
          <p:cNvCxnSpPr/>
          <p:nvPr/>
        </p:nvCxnSpPr>
        <p:spPr>
          <a:xfrm>
            <a:off x="0" y="1011241"/>
            <a:ext cx="6379923" cy="0"/>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42762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77DDCA-FE68-4458-B05E-C871A6B99299}"/>
              </a:ext>
            </a:extLst>
          </p:cNvPr>
          <p:cNvSpPr>
            <a:spLocks noGrp="1"/>
          </p:cNvSpPr>
          <p:nvPr>
            <p:ph type="title"/>
          </p:nvPr>
        </p:nvSpPr>
        <p:spPr>
          <a:xfrm>
            <a:off x="-816315" y="104057"/>
            <a:ext cx="7196238" cy="1325563"/>
          </a:xfrm>
        </p:spPr>
        <p:txBody>
          <a:bodyPr>
            <a:normAutofit/>
          </a:bodyPr>
          <a:lstStyle/>
          <a:p>
            <a:pPr algn="ctr"/>
            <a:r>
              <a:rPr lang="en-US" sz="6000" b="0" i="0" u="none" strike="noStrike" baseline="0" dirty="0">
                <a:solidFill>
                  <a:schemeClr val="bg1"/>
                </a:solidFill>
                <a:latin typeface="NimbusRomNo9L-Regu"/>
              </a:rPr>
              <a:t>Conclusion</a:t>
            </a:r>
            <a:endParaRPr lang="he-IL" sz="96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cxnSp>
        <p:nvCxnSpPr>
          <p:cNvPr id="5" name="מחבר ישר 4">
            <a:extLst>
              <a:ext uri="{FF2B5EF4-FFF2-40B4-BE49-F238E27FC236}">
                <a16:creationId xmlns:a16="http://schemas.microsoft.com/office/drawing/2014/main" id="{E2406CBD-13EB-B5C2-4DC0-CD825659743A}"/>
              </a:ext>
            </a:extLst>
          </p:cNvPr>
          <p:cNvCxnSpPr/>
          <p:nvPr/>
        </p:nvCxnSpPr>
        <p:spPr>
          <a:xfrm>
            <a:off x="0" y="1178388"/>
            <a:ext cx="6379923" cy="0"/>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16" name="תיבת טקסט 15">
            <a:extLst>
              <a:ext uri="{FF2B5EF4-FFF2-40B4-BE49-F238E27FC236}">
                <a16:creationId xmlns:a16="http://schemas.microsoft.com/office/drawing/2014/main" id="{B092EA09-9BE6-57D5-3D54-E68DC71C2500}"/>
              </a:ext>
            </a:extLst>
          </p:cNvPr>
          <p:cNvSpPr txBox="1"/>
          <p:nvPr/>
        </p:nvSpPr>
        <p:spPr>
          <a:xfrm>
            <a:off x="835742" y="1360794"/>
            <a:ext cx="10137058" cy="6370975"/>
          </a:xfrm>
          <a:prstGeom prst="rect">
            <a:avLst/>
          </a:prstGeom>
          <a:noFill/>
        </p:spPr>
        <p:txBody>
          <a:bodyPr wrap="square" rtlCol="1">
            <a:spAutoFit/>
          </a:bodyPr>
          <a:lstStyle/>
          <a:p>
            <a:endParaRPr lang="en-US" sz="2400" dirty="0">
              <a:solidFill>
                <a:schemeClr val="bg1"/>
              </a:solidFill>
            </a:endParaRPr>
          </a:p>
          <a:p>
            <a:r>
              <a:rPr lang="en-US" sz="2400" b="1" dirty="0">
                <a:solidFill>
                  <a:schemeClr val="bg1"/>
                </a:solidFill>
              </a:rPr>
              <a:t>Study Outcome: </a:t>
            </a:r>
            <a:r>
              <a:rPr lang="en-US" sz="2400" dirty="0">
                <a:solidFill>
                  <a:schemeClr val="bg1"/>
                </a:solidFill>
              </a:rPr>
              <a:t>Developed and evaluated a neural network model for anomaly detection using audio data with high performance (95% accuracy, 94% precision, 93% recall, 93.5% F1-score).</a:t>
            </a:r>
          </a:p>
          <a:p>
            <a:r>
              <a:rPr lang="en-US" sz="2400" dirty="0">
                <a:solidFill>
                  <a:schemeClr val="bg1"/>
                </a:solidFill>
              </a:rPr>
              <a:t>  </a:t>
            </a:r>
          </a:p>
          <a:p>
            <a:r>
              <a:rPr lang="en-US" sz="2400" b="1" dirty="0">
                <a:solidFill>
                  <a:schemeClr val="bg1"/>
                </a:solidFill>
              </a:rPr>
              <a:t>Key Process: </a:t>
            </a:r>
            <a:r>
              <a:rPr lang="en-US" sz="2400" dirty="0">
                <a:solidFill>
                  <a:schemeClr val="bg1"/>
                </a:solidFill>
              </a:rPr>
              <a:t>Audio converted to Mel spectrograms and processed through a convolutional neural network to capture essential features. The primary challenge lies in collecting audio data from malfunctioning generators for effective model training.  </a:t>
            </a:r>
          </a:p>
          <a:p>
            <a:endParaRPr lang="en-US" sz="2400" dirty="0">
              <a:solidFill>
                <a:schemeClr val="bg1"/>
              </a:solidFill>
            </a:endParaRPr>
          </a:p>
          <a:p>
            <a:r>
              <a:rPr lang="en-US" sz="2400" b="1" dirty="0">
                <a:solidFill>
                  <a:schemeClr val="bg1"/>
                </a:solidFill>
              </a:rPr>
              <a:t>Practical Applications</a:t>
            </a:r>
            <a:r>
              <a:rPr lang="en-US" sz="2400" dirty="0">
                <a:solidFill>
                  <a:schemeClr val="bg1"/>
                </a:solidFill>
              </a:rPr>
              <a:t>: Automates generator diagnostics and maintenance, enhancing operational efficiency, safety, and fault detection by accurately identifying anomalies and assigning feedback to the correct personnel.  </a:t>
            </a:r>
          </a:p>
          <a:p>
            <a:endParaRPr lang="en-US" sz="2400" dirty="0">
              <a:solidFill>
                <a:schemeClr val="bg1"/>
              </a:solidFill>
            </a:endParaRPr>
          </a:p>
          <a:p>
            <a:endParaRPr lang="en-US" sz="2400" dirty="0">
              <a:solidFill>
                <a:schemeClr val="bg1"/>
              </a:solidFill>
            </a:endParaRPr>
          </a:p>
          <a:p>
            <a:endParaRPr lang="he-IL" sz="2400" dirty="0">
              <a:solidFill>
                <a:schemeClr val="bg1"/>
              </a:solidFill>
            </a:endParaRPr>
          </a:p>
        </p:txBody>
      </p:sp>
    </p:spTree>
    <p:extLst>
      <p:ext uri="{BB962C8B-B14F-4D97-AF65-F5344CB8AC3E}">
        <p14:creationId xmlns:p14="http://schemas.microsoft.com/office/powerpoint/2010/main" val="3615627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תיבת טקסט 6">
            <a:extLst>
              <a:ext uri="{FF2B5EF4-FFF2-40B4-BE49-F238E27FC236}">
                <a16:creationId xmlns:a16="http://schemas.microsoft.com/office/drawing/2014/main" id="{E901726E-1E66-D4B7-10A7-C5249A51A782}"/>
              </a:ext>
            </a:extLst>
          </p:cNvPr>
          <p:cNvSpPr txBox="1"/>
          <p:nvPr/>
        </p:nvSpPr>
        <p:spPr>
          <a:xfrm>
            <a:off x="1548581" y="2898009"/>
            <a:ext cx="9094839" cy="1200329"/>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1">
            <a:spAutoFit/>
          </a:bodyPr>
          <a:lstStyle/>
          <a:p>
            <a:r>
              <a:rPr lang="en-US" sz="2400" dirty="0">
                <a:solidFill>
                  <a:schemeClr val="bg1"/>
                </a:solidFill>
                <a:latin typeface="Abadi" panose="020B0604020104020204" pitchFamily="34" charset="0"/>
              </a:rPr>
              <a:t>Reference to the vibration files: examination of </a:t>
            </a:r>
            <a:r>
              <a:rPr lang="en-US" sz="2400" dirty="0">
                <a:latin typeface="Abadi" panose="020B0604020104020204" pitchFamily="34" charset="0"/>
              </a:rPr>
              <a:t>time series algorithms</a:t>
            </a:r>
            <a:r>
              <a:rPr lang="en-US" sz="2400" dirty="0">
                <a:solidFill>
                  <a:schemeClr val="bg1"/>
                </a:solidFill>
                <a:latin typeface="Abadi" panose="020B0604020104020204" pitchFamily="34" charset="0"/>
              </a:rPr>
              <a:t> for the purpose of analyzing the vibration files (provides additional value as a feature for the model)</a:t>
            </a:r>
            <a:endParaRPr lang="he-IL" sz="2400" dirty="0">
              <a:solidFill>
                <a:schemeClr val="bg1"/>
              </a:solidFill>
              <a:latin typeface="Abadi" panose="020B0604020104020204" pitchFamily="34" charset="0"/>
            </a:endParaRPr>
          </a:p>
        </p:txBody>
      </p:sp>
      <p:sp>
        <p:nvSpPr>
          <p:cNvPr id="10" name="תיבת טקסט 9">
            <a:extLst>
              <a:ext uri="{FF2B5EF4-FFF2-40B4-BE49-F238E27FC236}">
                <a16:creationId xmlns:a16="http://schemas.microsoft.com/office/drawing/2014/main" id="{19C1E6EA-80A2-1E32-E513-545D9002060E}"/>
              </a:ext>
            </a:extLst>
          </p:cNvPr>
          <p:cNvSpPr txBox="1"/>
          <p:nvPr/>
        </p:nvSpPr>
        <p:spPr>
          <a:xfrm>
            <a:off x="1548579" y="1930507"/>
            <a:ext cx="9094839" cy="830997"/>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1">
            <a:spAutoFit/>
          </a:bodyPr>
          <a:lstStyle>
            <a:defPPr>
              <a:defRPr lang="he-IL"/>
            </a:defPPr>
            <a:lvl1pPr>
              <a:defRPr>
                <a:solidFill>
                  <a:schemeClr val="bg1"/>
                </a:solidFill>
                <a:latin typeface="Abadi" panose="020B0604020104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vl6pPr>
              <a:defRPr>
                <a:solidFill>
                  <a:schemeClr val="accent2"/>
                </a:solidFill>
              </a:defRPr>
            </a:lvl6pPr>
            <a:lvl7pPr>
              <a:defRPr>
                <a:solidFill>
                  <a:schemeClr val="accent2"/>
                </a:solidFill>
              </a:defRPr>
            </a:lvl7pPr>
            <a:lvl8pPr>
              <a:defRPr>
                <a:solidFill>
                  <a:schemeClr val="accent2"/>
                </a:solidFill>
              </a:defRPr>
            </a:lvl8pPr>
            <a:lvl9pPr>
              <a:defRPr>
                <a:solidFill>
                  <a:schemeClr val="accent2"/>
                </a:solidFill>
              </a:defRPr>
            </a:lvl9pPr>
          </a:lstStyle>
          <a:p>
            <a:r>
              <a:rPr lang="en-US" sz="2400" dirty="0"/>
              <a:t>Converting a car engine noise simulator as a </a:t>
            </a:r>
            <a:r>
              <a:rPr lang="en-US" sz="2400" dirty="0">
                <a:solidFill>
                  <a:schemeClr val="accent2"/>
                </a:solidFill>
              </a:rPr>
              <a:t>digital twin </a:t>
            </a:r>
            <a:r>
              <a:rPr lang="en-US" sz="2400" dirty="0"/>
              <a:t>to the generator noises</a:t>
            </a:r>
            <a:endParaRPr lang="he-IL" sz="2400" dirty="0"/>
          </a:p>
        </p:txBody>
      </p:sp>
      <p:sp>
        <p:nvSpPr>
          <p:cNvPr id="16" name="תיבת טקסט 15">
            <a:extLst>
              <a:ext uri="{FF2B5EF4-FFF2-40B4-BE49-F238E27FC236}">
                <a16:creationId xmlns:a16="http://schemas.microsoft.com/office/drawing/2014/main" id="{B6606B9C-4AEB-AD34-451E-7017E882C2C2}"/>
              </a:ext>
            </a:extLst>
          </p:cNvPr>
          <p:cNvSpPr txBox="1"/>
          <p:nvPr/>
        </p:nvSpPr>
        <p:spPr>
          <a:xfrm>
            <a:off x="1548580" y="4214605"/>
            <a:ext cx="9094839" cy="830997"/>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1">
            <a:spAutoFit/>
          </a:bodyPr>
          <a:lstStyle>
            <a:defPPr>
              <a:defRPr lang="he-IL"/>
            </a:defPPr>
            <a:lvl1pPr>
              <a:defRPr>
                <a:solidFill>
                  <a:schemeClr val="bg1"/>
                </a:solidFill>
                <a:latin typeface="Abadi" panose="020B0604020104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vl6pPr>
              <a:defRPr>
                <a:solidFill>
                  <a:schemeClr val="accent2"/>
                </a:solidFill>
              </a:defRPr>
            </a:lvl6pPr>
            <a:lvl7pPr>
              <a:defRPr>
                <a:solidFill>
                  <a:schemeClr val="accent2"/>
                </a:solidFill>
              </a:defRPr>
            </a:lvl7pPr>
            <a:lvl8pPr>
              <a:defRPr>
                <a:solidFill>
                  <a:schemeClr val="accent2"/>
                </a:solidFill>
              </a:defRPr>
            </a:lvl8pPr>
            <a:lvl9pPr>
              <a:defRPr>
                <a:solidFill>
                  <a:schemeClr val="accent2"/>
                </a:solidFill>
              </a:defRPr>
            </a:lvl9pPr>
          </a:lstStyle>
          <a:p>
            <a:r>
              <a:rPr lang="en-US" sz="2400" dirty="0"/>
              <a:t>Adapting the existing model to multiclass problem areas (reference to the types of faults)</a:t>
            </a:r>
            <a:endParaRPr lang="he-IL" sz="2400" dirty="0"/>
          </a:p>
        </p:txBody>
      </p:sp>
      <p:sp>
        <p:nvSpPr>
          <p:cNvPr id="17" name="Title 1">
            <a:extLst>
              <a:ext uri="{FF2B5EF4-FFF2-40B4-BE49-F238E27FC236}">
                <a16:creationId xmlns:a16="http://schemas.microsoft.com/office/drawing/2014/main" id="{51719E23-DD5B-FF61-67CA-A6BB520CAEAD}"/>
              </a:ext>
            </a:extLst>
          </p:cNvPr>
          <p:cNvSpPr>
            <a:spLocks noGrp="1"/>
          </p:cNvSpPr>
          <p:nvPr>
            <p:ph type="title"/>
          </p:nvPr>
        </p:nvSpPr>
        <p:spPr>
          <a:xfrm>
            <a:off x="-816315" y="104057"/>
            <a:ext cx="7196238" cy="1325563"/>
          </a:xfrm>
        </p:spPr>
        <p:txBody>
          <a:bodyPr>
            <a:normAutofit/>
          </a:bodyPr>
          <a:lstStyle/>
          <a:p>
            <a:pPr algn="ctr"/>
            <a:r>
              <a:rPr lang="en-US" sz="6000" b="0" i="0" u="none" strike="noStrike" baseline="0" dirty="0">
                <a:solidFill>
                  <a:schemeClr val="bg1"/>
                </a:solidFill>
                <a:latin typeface="NimbusRomNo9L-Regu"/>
              </a:rPr>
              <a:t>Future Work</a:t>
            </a:r>
            <a:endParaRPr lang="he-IL" sz="96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cxnSp>
        <p:nvCxnSpPr>
          <p:cNvPr id="18" name="מחבר ישר 17">
            <a:extLst>
              <a:ext uri="{FF2B5EF4-FFF2-40B4-BE49-F238E27FC236}">
                <a16:creationId xmlns:a16="http://schemas.microsoft.com/office/drawing/2014/main" id="{0F92BDDC-4689-C097-A475-36114FDAAE12}"/>
              </a:ext>
            </a:extLst>
          </p:cNvPr>
          <p:cNvCxnSpPr/>
          <p:nvPr/>
        </p:nvCxnSpPr>
        <p:spPr>
          <a:xfrm>
            <a:off x="0" y="1178388"/>
            <a:ext cx="6379923" cy="0"/>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5668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653AE21-AAB8-24A1-C852-04041E4FFC43}"/>
              </a:ext>
            </a:extLst>
          </p:cNvPr>
          <p:cNvSpPr>
            <a:spLocks noGrp="1"/>
          </p:cNvSpPr>
          <p:nvPr>
            <p:ph type="title"/>
          </p:nvPr>
        </p:nvSpPr>
        <p:spPr>
          <a:xfrm>
            <a:off x="350454" y="634916"/>
            <a:ext cx="7555572" cy="3566160"/>
          </a:xfrm>
        </p:spPr>
        <p:txBody>
          <a:bodyPr vert="horz" lIns="91440" tIns="45720" rIns="91440" bIns="45720" rtlCol="0" anchor="b">
            <a:noAutofit/>
          </a:bodyPr>
          <a:lstStyle/>
          <a:p>
            <a:r>
              <a:rPr lang="en-US" sz="8000" dirty="0">
                <a:latin typeface="Amasis MT Pro Black" panose="02040A04050005020304" pitchFamily="18" charset="0"/>
              </a:rPr>
              <a:t>Thank You For Listening</a:t>
            </a:r>
          </a:p>
        </p:txBody>
      </p:sp>
      <p:sp>
        <p:nvSpPr>
          <p:cNvPr id="2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גנרטור בנזין עם מייצב מתח TRUPER PRETUL 2600W | מולטיטול">
            <a:extLst>
              <a:ext uri="{FF2B5EF4-FFF2-40B4-BE49-F238E27FC236}">
                <a16:creationId xmlns:a16="http://schemas.microsoft.com/office/drawing/2014/main" id="{637F5DC2-74BE-2AC3-16A1-A16C391BED0D}"/>
              </a:ext>
            </a:extLst>
          </p:cNvPr>
          <p:cNvPicPr>
            <a:picLocks noChangeAspect="1" noChangeArrowheads="1"/>
          </p:cNvPicPr>
          <p:nvPr/>
        </p:nvPicPr>
        <p:blipFill>
          <a:blip r:embed="rId2">
            <a:alphaModFix amt="35000"/>
            <a:extLst>
              <a:ext uri="{BEBA8EAE-BF5A-486C-A8C5-ECC9F3942E4B}">
                <a14:imgProps xmlns:a14="http://schemas.microsoft.com/office/drawing/2010/main">
                  <a14:imgLayer r:embed="rId3">
                    <a14:imgEffect>
                      <a14:backgroundRemoval t="4000" b="94667" l="3500" r="96167">
                        <a14:foregroundMark x1="91500" y1="40333" x2="91500" y2="40333"/>
                        <a14:foregroundMark x1="96167" y1="24500" x2="96167" y2="24500"/>
                        <a14:foregroundMark x1="72000" y1="9167" x2="72000" y2="9167"/>
                        <a14:foregroundMark x1="56000" y1="4000" x2="56000" y2="4000"/>
                        <a14:foregroundMark x1="48500" y1="16667" x2="48500" y2="16667"/>
                        <a14:foregroundMark x1="48500" y1="15000" x2="48500" y2="15000"/>
                        <a14:foregroundMark x1="7667" y1="29167" x2="7667" y2="29167"/>
                        <a14:foregroundMark x1="3500" y1="35333" x2="3500" y2="35333"/>
                        <a14:foregroundMark x1="53167" y1="94667" x2="53167" y2="94667"/>
                      </a14:backgroundRemoval>
                    </a14:imgEffect>
                  </a14:imgLayer>
                </a14:imgProps>
              </a:ext>
              <a:ext uri="{28A0092B-C50C-407E-A947-70E740481C1C}">
                <a14:useLocalDpi xmlns:a14="http://schemas.microsoft.com/office/drawing/2010/main" val="0"/>
              </a:ext>
            </a:extLst>
          </a:blip>
          <a:srcRect b="303"/>
          <a:stretch/>
        </p:blipFill>
        <p:spPr bwMode="auto">
          <a:xfrm>
            <a:off x="6293090" y="1540316"/>
            <a:ext cx="5548456" cy="5531691"/>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pic>
        <p:nvPicPr>
          <p:cNvPr id="5" name="גרפיקה 4" descr="אוזן קו מיתאר">
            <a:extLst>
              <a:ext uri="{FF2B5EF4-FFF2-40B4-BE49-F238E27FC236}">
                <a16:creationId xmlns:a16="http://schemas.microsoft.com/office/drawing/2014/main" id="{2C7245E8-87A4-C533-4E33-9BE4826AD4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4476" y="1037927"/>
            <a:ext cx="3954092" cy="3954092"/>
          </a:xfrm>
          <a:prstGeom prst="rect">
            <a:avLst/>
          </a:prstGeom>
        </p:spPr>
      </p:pic>
    </p:spTree>
    <p:extLst>
      <p:ext uri="{BB962C8B-B14F-4D97-AF65-F5344CB8AC3E}">
        <p14:creationId xmlns:p14="http://schemas.microsoft.com/office/powerpoint/2010/main" val="297239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B0BFD33-115A-4DF0-76E6-DE65E1BA350C}"/>
              </a:ext>
            </a:extLst>
          </p:cNvPr>
          <p:cNvSpPr>
            <a:spLocks noGrp="1"/>
          </p:cNvSpPr>
          <p:nvPr>
            <p:ph type="title"/>
          </p:nvPr>
        </p:nvSpPr>
        <p:spPr>
          <a:xfrm>
            <a:off x="364768" y="32575"/>
            <a:ext cx="3865560" cy="1325563"/>
          </a:xfrm>
        </p:spPr>
        <p:txBody>
          <a:bodyPr>
            <a:normAutofit fontScale="90000"/>
          </a:bodyPr>
          <a:lstStyle/>
          <a:p>
            <a:pPr algn="ctr"/>
            <a:r>
              <a:rPr lang="en-US" sz="60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Introduction </a:t>
            </a:r>
            <a:endParaRPr lang="he-IL" sz="60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cxnSp>
        <p:nvCxnSpPr>
          <p:cNvPr id="7" name="מחבר ישר 6">
            <a:extLst>
              <a:ext uri="{FF2B5EF4-FFF2-40B4-BE49-F238E27FC236}">
                <a16:creationId xmlns:a16="http://schemas.microsoft.com/office/drawing/2014/main" id="{634182BE-F23D-CA20-21C2-51ED020BC203}"/>
              </a:ext>
            </a:extLst>
          </p:cNvPr>
          <p:cNvCxnSpPr/>
          <p:nvPr/>
        </p:nvCxnSpPr>
        <p:spPr>
          <a:xfrm>
            <a:off x="0" y="1178388"/>
            <a:ext cx="6379923" cy="0"/>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10" name="תיבת טקסט 9">
            <a:extLst>
              <a:ext uri="{FF2B5EF4-FFF2-40B4-BE49-F238E27FC236}">
                <a16:creationId xmlns:a16="http://schemas.microsoft.com/office/drawing/2014/main" id="{8E738F7C-062A-35F0-4A0E-3EA47DF8023C}"/>
              </a:ext>
            </a:extLst>
          </p:cNvPr>
          <p:cNvSpPr txBox="1"/>
          <p:nvPr/>
        </p:nvSpPr>
        <p:spPr>
          <a:xfrm>
            <a:off x="785368" y="1632155"/>
            <a:ext cx="10835148" cy="4832092"/>
          </a:xfrm>
          <a:prstGeom prst="rect">
            <a:avLst/>
          </a:prstGeom>
          <a:noFill/>
        </p:spPr>
        <p:txBody>
          <a:bodyPr wrap="square" rtlCol="1">
            <a:spAutoFit/>
          </a:bodyPr>
          <a:lstStyle/>
          <a:p>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The purpose of this project is to develop an AI-based solution for anomaly detection in mobile generators that power critical infrastructure, particularly Iron Dome defense systems. The project aims to ensure continuous generator operation by using machine learning algorithms trained on acoustic data to detect faults and predict failures in real time. This proactive maintenance approach will help minimize downtime, reduce repair costs, and ensure the uninterrupted functionality of the generators, which are vital to the effectiveness of the defense system. The ultimate goal is to create a cost-efficient, rapid, and accessible solution for anomaly detection, enhancing the reliability and operational efficiency of these critical power systems.</a:t>
            </a:r>
            <a:endParaRPr lang="he-IL"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116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D3991D-958F-59C5-BF84-02B6F44D96D6}"/>
              </a:ext>
            </a:extLst>
          </p:cNvPr>
          <p:cNvSpPr>
            <a:spLocks noGrp="1"/>
          </p:cNvSpPr>
          <p:nvPr>
            <p:ph type="title"/>
          </p:nvPr>
        </p:nvSpPr>
        <p:spPr>
          <a:xfrm>
            <a:off x="364768" y="32575"/>
            <a:ext cx="3865560" cy="1325563"/>
          </a:xfrm>
        </p:spPr>
        <p:txBody>
          <a:bodyPr>
            <a:normAutofit fontScale="90000"/>
          </a:bodyPr>
          <a:lstStyle/>
          <a:p>
            <a:pPr algn="ctr"/>
            <a:r>
              <a:rPr lang="en-US" sz="60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The problem</a:t>
            </a:r>
            <a:endParaRPr lang="he-IL" sz="60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cxnSp>
        <p:nvCxnSpPr>
          <p:cNvPr id="5" name="מחבר ישר 4">
            <a:extLst>
              <a:ext uri="{FF2B5EF4-FFF2-40B4-BE49-F238E27FC236}">
                <a16:creationId xmlns:a16="http://schemas.microsoft.com/office/drawing/2014/main" id="{1B7DEAA1-A134-14E7-CC5A-90F4BDBE478A}"/>
              </a:ext>
            </a:extLst>
          </p:cNvPr>
          <p:cNvCxnSpPr/>
          <p:nvPr/>
        </p:nvCxnSpPr>
        <p:spPr>
          <a:xfrm>
            <a:off x="0" y="1178388"/>
            <a:ext cx="6379923" cy="0"/>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6" name="תיבת טקסט 5">
            <a:extLst>
              <a:ext uri="{FF2B5EF4-FFF2-40B4-BE49-F238E27FC236}">
                <a16:creationId xmlns:a16="http://schemas.microsoft.com/office/drawing/2014/main" id="{1D9DECB5-07E0-EE75-7972-FEABC1CAAD6A}"/>
              </a:ext>
            </a:extLst>
          </p:cNvPr>
          <p:cNvSpPr txBox="1"/>
          <p:nvPr/>
        </p:nvSpPr>
        <p:spPr>
          <a:xfrm>
            <a:off x="290050" y="1537888"/>
            <a:ext cx="7880557" cy="892552"/>
          </a:xfrm>
          <a:prstGeom prst="rect">
            <a:avLst/>
          </a:prstGeom>
          <a:noFill/>
        </p:spPr>
        <p:txBody>
          <a:bodyPr wrap="square" rtlCol="1">
            <a:spAutoFit/>
          </a:bodyPr>
          <a:lstStyle/>
          <a:p>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Function and Lifespan: </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Generators convert mechanical energy into electrical energy, essential for applications from residential to industrial. With proper maintenance, they can operate for 10,000–30,000 hours, lasting 10–20 years.</a:t>
            </a:r>
            <a:endParaRPr lang="he-IL"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תיבת טקסט 6">
            <a:extLst>
              <a:ext uri="{FF2B5EF4-FFF2-40B4-BE49-F238E27FC236}">
                <a16:creationId xmlns:a16="http://schemas.microsoft.com/office/drawing/2014/main" id="{32E592EE-690E-23DC-4074-E4F6EBE67A62}"/>
              </a:ext>
            </a:extLst>
          </p:cNvPr>
          <p:cNvSpPr txBox="1"/>
          <p:nvPr/>
        </p:nvSpPr>
        <p:spPr>
          <a:xfrm>
            <a:off x="4827641" y="2551559"/>
            <a:ext cx="7364360" cy="892552"/>
          </a:xfrm>
          <a:prstGeom prst="rect">
            <a:avLst/>
          </a:prstGeom>
          <a:noFill/>
        </p:spPr>
        <p:txBody>
          <a:bodyPr wrap="square" rtlCol="1">
            <a:spAutoFit/>
          </a:bodyPr>
          <a:lstStyle>
            <a:defPPr>
              <a:defRPr lang="he-IL"/>
            </a:defPPr>
            <a:lvl1pPr>
              <a:defRPr sz="1600" b="1">
                <a:solidFill>
                  <a:schemeClr val="bg1"/>
                </a:solidFill>
                <a:latin typeface="Aharoni" panose="02010803020104030203" pitchFamily="2" charset="-79"/>
                <a:cs typeface="Aharoni" panose="02010803020104030203" pitchFamily="2" charset="-79"/>
              </a:defRPr>
            </a:lvl1pPr>
          </a:lstStyle>
          <a:p>
            <a:r>
              <a:rPr lang="en-US" sz="2000" dirty="0">
                <a:latin typeface="Calibri" panose="020F0502020204030204" pitchFamily="34" charset="0"/>
                <a:ea typeface="Calibri" panose="020F0502020204030204" pitchFamily="34" charset="0"/>
                <a:cs typeface="Calibri" panose="020F0502020204030204" pitchFamily="34" charset="0"/>
              </a:rPr>
              <a:t>Maintenance and Fault Detection: </a:t>
            </a:r>
            <a:r>
              <a:rPr lang="en-US" b="0" dirty="0">
                <a:latin typeface="Calibri" panose="020F0502020204030204" pitchFamily="34" charset="0"/>
                <a:ea typeface="Calibri" panose="020F0502020204030204" pitchFamily="34" charset="0"/>
                <a:cs typeface="Calibri" panose="020F0502020204030204" pitchFamily="34" charset="0"/>
              </a:rPr>
              <a:t>Routine upkeep (oil changes, filter replacements) extends lifespan. Monitoring for unusual sounds (e.g., knocking or grinding) helps detect faults early, preventing major repairs</a:t>
            </a:r>
            <a:r>
              <a:rPr lang="en-US" b="0" dirty="0"/>
              <a:t>.</a:t>
            </a:r>
            <a:endParaRPr lang="he-IL" b="0" dirty="0"/>
          </a:p>
        </p:txBody>
      </p:sp>
      <p:sp>
        <p:nvSpPr>
          <p:cNvPr id="8" name="תיבת טקסט 7">
            <a:extLst>
              <a:ext uri="{FF2B5EF4-FFF2-40B4-BE49-F238E27FC236}">
                <a16:creationId xmlns:a16="http://schemas.microsoft.com/office/drawing/2014/main" id="{929FE1A7-11A9-B62E-466E-D7C3CA7D2EB5}"/>
              </a:ext>
            </a:extLst>
          </p:cNvPr>
          <p:cNvSpPr txBox="1"/>
          <p:nvPr/>
        </p:nvSpPr>
        <p:spPr>
          <a:xfrm>
            <a:off x="280216" y="3912452"/>
            <a:ext cx="7516761" cy="892552"/>
          </a:xfrm>
          <a:prstGeom prst="rect">
            <a:avLst/>
          </a:prstGeom>
          <a:noFill/>
        </p:spPr>
        <p:txBody>
          <a:bodyPr wrap="square" rtlCol="1">
            <a:spAutoFit/>
          </a:bodyPr>
          <a:lstStyle>
            <a:defPPr>
              <a:defRPr lang="he-IL"/>
            </a:defPPr>
            <a:lvl1pPr>
              <a:defRPr sz="1600" b="1">
                <a:solidFill>
                  <a:schemeClr val="bg1"/>
                </a:solidFill>
                <a:latin typeface="Aharoni" panose="02010803020104030203" pitchFamily="2" charset="-79"/>
                <a:cs typeface="Aharoni" panose="02010803020104030203" pitchFamily="2" charset="-79"/>
              </a:defRPr>
            </a:lvl1pPr>
          </a:lstStyle>
          <a:p>
            <a:r>
              <a:rPr lang="en-US" sz="2000" b="1" dirty="0">
                <a:latin typeface="Calibri" panose="020F0502020204030204" pitchFamily="34" charset="0"/>
                <a:ea typeface="Calibri" panose="020F0502020204030204" pitchFamily="34" charset="0"/>
                <a:cs typeface="Calibri" panose="020F0502020204030204" pitchFamily="34" charset="0"/>
              </a:rPr>
              <a:t>Environmental Impact</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b="0" dirty="0">
                <a:latin typeface="Calibri" panose="020F0502020204030204" pitchFamily="34" charset="0"/>
                <a:ea typeface="Calibri" panose="020F0502020204030204" pitchFamily="34" charset="0"/>
                <a:cs typeface="Calibri" panose="020F0502020204030204" pitchFamily="34" charset="0"/>
              </a:rPr>
              <a:t>Outdoor generators face challenges like weather damage, corrosion, and debris. Protective enclosures and regular cleaning mitigate these risks, ensuring long-term performance.</a:t>
            </a:r>
            <a:endParaRPr lang="he-IL" b="0" dirty="0">
              <a:latin typeface="Calibri" panose="020F0502020204030204" pitchFamily="34" charset="0"/>
              <a:ea typeface="Calibri" panose="020F0502020204030204" pitchFamily="34" charset="0"/>
              <a:cs typeface="Calibri" panose="020F0502020204030204" pitchFamily="34" charset="0"/>
            </a:endParaRPr>
          </a:p>
        </p:txBody>
      </p:sp>
      <p:sp>
        <p:nvSpPr>
          <p:cNvPr id="9" name="תיבת טקסט 8">
            <a:extLst>
              <a:ext uri="{FF2B5EF4-FFF2-40B4-BE49-F238E27FC236}">
                <a16:creationId xmlns:a16="http://schemas.microsoft.com/office/drawing/2014/main" id="{E4B0BFED-DBD8-86EF-A5A2-52364D121AE3}"/>
              </a:ext>
            </a:extLst>
          </p:cNvPr>
          <p:cNvSpPr txBox="1"/>
          <p:nvPr/>
        </p:nvSpPr>
        <p:spPr>
          <a:xfrm>
            <a:off x="5039198" y="4926123"/>
            <a:ext cx="7152802" cy="1138773"/>
          </a:xfrm>
          <a:prstGeom prst="rect">
            <a:avLst/>
          </a:prstGeom>
          <a:noFill/>
        </p:spPr>
        <p:txBody>
          <a:bodyPr wrap="square" rtlCol="1">
            <a:spAutoFit/>
          </a:bodyPr>
          <a:lstStyle>
            <a:defPPr>
              <a:defRPr lang="he-IL"/>
            </a:defPPr>
            <a:lvl1pPr>
              <a:defRPr sz="1600" b="1">
                <a:solidFill>
                  <a:schemeClr val="bg1"/>
                </a:solidFill>
                <a:latin typeface="Aharoni" panose="02010803020104030203" pitchFamily="2" charset="-79"/>
                <a:cs typeface="Aharoni" panose="02010803020104030203" pitchFamily="2" charset="-79"/>
              </a:defRPr>
            </a:lvl1pPr>
          </a:lstStyle>
          <a:p>
            <a:r>
              <a:rPr lang="en-US" sz="2000" dirty="0">
                <a:latin typeface="Calibri" panose="020F0502020204030204" pitchFamily="34" charset="0"/>
                <a:ea typeface="Calibri" panose="020F0502020204030204" pitchFamily="34" charset="0"/>
                <a:cs typeface="Calibri" panose="020F0502020204030204" pitchFamily="34" charset="0"/>
              </a:rPr>
              <a:t>Iron Dome Dependence: </a:t>
            </a:r>
            <a:r>
              <a:rPr lang="en-US" b="0" dirty="0">
                <a:latin typeface="Calibri" panose="020F0502020204030204" pitchFamily="34" charset="0"/>
                <a:ea typeface="Calibri" panose="020F0502020204030204" pitchFamily="34" charset="0"/>
                <a:cs typeface="Calibri" panose="020F0502020204030204" pitchFamily="34" charset="0"/>
              </a:rPr>
              <a:t>Generators power the Iron Dome defense system, requiring real-time anomaly detection to maintain uninterrupted operation. AI-based solutions offer proactive maintenance, enhancing reliability and minimizing downtime.</a:t>
            </a:r>
            <a:endParaRPr lang="he-IL" b="0" dirty="0">
              <a:latin typeface="Calibri" panose="020F0502020204030204" pitchFamily="34" charset="0"/>
              <a:ea typeface="Calibri" panose="020F0502020204030204" pitchFamily="34" charset="0"/>
              <a:cs typeface="Calibri" panose="020F0502020204030204" pitchFamily="34" charset="0"/>
            </a:endParaRPr>
          </a:p>
        </p:txBody>
      </p:sp>
      <p:cxnSp>
        <p:nvCxnSpPr>
          <p:cNvPr id="10" name="מחבר ישר 9">
            <a:extLst>
              <a:ext uri="{FF2B5EF4-FFF2-40B4-BE49-F238E27FC236}">
                <a16:creationId xmlns:a16="http://schemas.microsoft.com/office/drawing/2014/main" id="{84690B60-7CD4-218F-2F2F-457C65E74784}"/>
              </a:ext>
            </a:extLst>
          </p:cNvPr>
          <p:cNvCxnSpPr>
            <a:cxnSpLocks/>
          </p:cNvCxnSpPr>
          <p:nvPr/>
        </p:nvCxnSpPr>
        <p:spPr>
          <a:xfrm>
            <a:off x="8032952" y="1489977"/>
            <a:ext cx="0" cy="940463"/>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11" name="מחבר ישר 10">
            <a:extLst>
              <a:ext uri="{FF2B5EF4-FFF2-40B4-BE49-F238E27FC236}">
                <a16:creationId xmlns:a16="http://schemas.microsoft.com/office/drawing/2014/main" id="{015A2973-657B-8794-4904-9B877B35B9F6}"/>
              </a:ext>
            </a:extLst>
          </p:cNvPr>
          <p:cNvCxnSpPr>
            <a:cxnSpLocks/>
          </p:cNvCxnSpPr>
          <p:nvPr/>
        </p:nvCxnSpPr>
        <p:spPr>
          <a:xfrm>
            <a:off x="4676449" y="2488537"/>
            <a:ext cx="0" cy="940463"/>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12" name="מחבר ישר 11">
            <a:extLst>
              <a:ext uri="{FF2B5EF4-FFF2-40B4-BE49-F238E27FC236}">
                <a16:creationId xmlns:a16="http://schemas.microsoft.com/office/drawing/2014/main" id="{40E8C6B5-1032-82C5-4F63-CFBFD7E27E9F}"/>
              </a:ext>
            </a:extLst>
          </p:cNvPr>
          <p:cNvCxnSpPr>
            <a:cxnSpLocks/>
          </p:cNvCxnSpPr>
          <p:nvPr/>
        </p:nvCxnSpPr>
        <p:spPr>
          <a:xfrm>
            <a:off x="4683785" y="5150385"/>
            <a:ext cx="0" cy="940463"/>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13" name="מחבר ישר 12">
            <a:extLst>
              <a:ext uri="{FF2B5EF4-FFF2-40B4-BE49-F238E27FC236}">
                <a16:creationId xmlns:a16="http://schemas.microsoft.com/office/drawing/2014/main" id="{096AD09B-BA73-4917-079B-BCD5274CD32B}"/>
              </a:ext>
            </a:extLst>
          </p:cNvPr>
          <p:cNvCxnSpPr>
            <a:cxnSpLocks/>
          </p:cNvCxnSpPr>
          <p:nvPr/>
        </p:nvCxnSpPr>
        <p:spPr>
          <a:xfrm>
            <a:off x="7757645" y="3864541"/>
            <a:ext cx="0" cy="940463"/>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49120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772A489-7C08-B424-C264-656AF12C548B}"/>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cxnSp>
        <p:nvCxnSpPr>
          <p:cNvPr id="6" name="מחבר ישר 5">
            <a:extLst>
              <a:ext uri="{FF2B5EF4-FFF2-40B4-BE49-F238E27FC236}">
                <a16:creationId xmlns:a16="http://schemas.microsoft.com/office/drawing/2014/main" id="{C2C893A4-209F-58BD-A04E-D9DEB1B0C637}"/>
              </a:ext>
            </a:extLst>
          </p:cNvPr>
          <p:cNvCxnSpPr/>
          <p:nvPr/>
        </p:nvCxnSpPr>
        <p:spPr>
          <a:xfrm>
            <a:off x="0" y="1178388"/>
            <a:ext cx="6379923" cy="0"/>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7" name="Title 1">
            <a:extLst>
              <a:ext uri="{FF2B5EF4-FFF2-40B4-BE49-F238E27FC236}">
                <a16:creationId xmlns:a16="http://schemas.microsoft.com/office/drawing/2014/main" id="{EA7E9AA3-BFC6-37AA-14D7-F702714A24C0}"/>
              </a:ext>
            </a:extLst>
          </p:cNvPr>
          <p:cNvSpPr txBox="1">
            <a:spLocks/>
          </p:cNvSpPr>
          <p:nvPr/>
        </p:nvSpPr>
        <p:spPr>
          <a:xfrm>
            <a:off x="364768" y="32575"/>
            <a:ext cx="5367438" cy="132556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0" lang="en-US" altLang="he-IL" sz="6000" b="1" i="0" u="none" strike="noStrike" cap="none" normalizeH="0" baseline="0" dirty="0">
                <a:ln>
                  <a:noFill/>
                </a:ln>
                <a:solidFill>
                  <a:srgbClr val="E8EAED"/>
                </a:solidFill>
                <a:effectLst/>
                <a:latin typeface="inherit"/>
              </a:rPr>
              <a:t>Existing methods</a:t>
            </a:r>
            <a:endParaRPr lang="he-IL" sz="60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תיבת טקסט 9">
            <a:extLst>
              <a:ext uri="{FF2B5EF4-FFF2-40B4-BE49-F238E27FC236}">
                <a16:creationId xmlns:a16="http://schemas.microsoft.com/office/drawing/2014/main" id="{0F7A6B9A-77D6-5830-7877-128266D993F8}"/>
              </a:ext>
            </a:extLst>
          </p:cNvPr>
          <p:cNvSpPr txBox="1"/>
          <p:nvPr/>
        </p:nvSpPr>
        <p:spPr>
          <a:xfrm>
            <a:off x="713325" y="1367291"/>
            <a:ext cx="10765349" cy="954107"/>
          </a:xfrm>
          <a:prstGeom prst="rect">
            <a:avLst/>
          </a:prstGeom>
          <a:noFill/>
        </p:spPr>
        <p:txBody>
          <a:bodyPr wrap="square" rtlCol="1">
            <a:spAutoFit/>
          </a:bodyPr>
          <a:lstStyle/>
          <a:p>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The ideal approach to maintaining the integrity of systems, particularly power systems, is to predict faults and prevent their occurrence. </a:t>
            </a:r>
            <a:endParaRPr lang="he-IL"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2" name="תיבת טקסט 11">
            <a:extLst>
              <a:ext uri="{FF2B5EF4-FFF2-40B4-BE49-F238E27FC236}">
                <a16:creationId xmlns:a16="http://schemas.microsoft.com/office/drawing/2014/main" id="{993ED1AC-357C-8071-49D0-407D44D59574}"/>
              </a:ext>
            </a:extLst>
          </p:cNvPr>
          <p:cNvSpPr txBox="1"/>
          <p:nvPr/>
        </p:nvSpPr>
        <p:spPr>
          <a:xfrm>
            <a:off x="6095999" y="2579682"/>
            <a:ext cx="5063614" cy="3170099"/>
          </a:xfrm>
          <a:prstGeom prst="rect">
            <a:avLst/>
          </a:prstGeom>
          <a:noFill/>
        </p:spPr>
        <p:txBody>
          <a:bodyPr wrap="square">
            <a:spAutoFit/>
          </a:bodyPr>
          <a:lstStyle/>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Another method involves fault detection through the auditory skills of experienced professionals who can identify issues by sound, having encountered numerous faults in the past. However, this method is inefficient due to the scarcity of such experienced professionals today and the unreliability of relying on human factors. Moreover, it cannot support real-time monitoring across multiple distributed points in the field.</a:t>
            </a:r>
            <a:endParaRPr lang="he-IL" sz="2000" dirty="0"/>
          </a:p>
        </p:txBody>
      </p:sp>
      <p:sp>
        <p:nvSpPr>
          <p:cNvPr id="14" name="תיבת טקסט 13">
            <a:extLst>
              <a:ext uri="{FF2B5EF4-FFF2-40B4-BE49-F238E27FC236}">
                <a16:creationId xmlns:a16="http://schemas.microsoft.com/office/drawing/2014/main" id="{53B4FF53-994D-BE96-F98F-7AF6A7A246CC}"/>
              </a:ext>
            </a:extLst>
          </p:cNvPr>
          <p:cNvSpPr txBox="1"/>
          <p:nvPr/>
        </p:nvSpPr>
        <p:spPr>
          <a:xfrm>
            <a:off x="364768" y="2603655"/>
            <a:ext cx="5127511" cy="2862322"/>
          </a:xfrm>
          <a:prstGeom prst="rect">
            <a:avLst/>
          </a:prstGeom>
          <a:noFill/>
        </p:spPr>
        <p:txBody>
          <a:bodyPr wrap="square">
            <a:spAutoFit/>
          </a:bodyPr>
          <a:lstStyle/>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The prediction is achieved by calculating the generator's operational time and reducing this time based on climate damage and usage. This adjusted time guides technicians in scheduling proactive maintenance. Often, this proactive maintenance is performed while the generator is still fully operational, leading to downtime and resource expenditure that is frequently unnecessary. </a:t>
            </a:r>
            <a:endParaRPr lang="he-IL" sz="2000" dirty="0"/>
          </a:p>
        </p:txBody>
      </p:sp>
      <p:cxnSp>
        <p:nvCxnSpPr>
          <p:cNvPr id="15" name="מחבר ישר 14">
            <a:extLst>
              <a:ext uri="{FF2B5EF4-FFF2-40B4-BE49-F238E27FC236}">
                <a16:creationId xmlns:a16="http://schemas.microsoft.com/office/drawing/2014/main" id="{7D299BA1-83EE-389F-97BD-2B5C07C53E23}"/>
              </a:ext>
            </a:extLst>
          </p:cNvPr>
          <p:cNvCxnSpPr>
            <a:cxnSpLocks/>
          </p:cNvCxnSpPr>
          <p:nvPr/>
        </p:nvCxnSpPr>
        <p:spPr>
          <a:xfrm>
            <a:off x="5732206" y="2579682"/>
            <a:ext cx="0" cy="4175398"/>
          </a:xfrm>
          <a:prstGeom prst="line">
            <a:avLst/>
          </a:prstGeom>
          <a:ln w="57150"/>
        </p:spPr>
        <p:style>
          <a:lnRef idx="3">
            <a:schemeClr val="accent2"/>
          </a:lnRef>
          <a:fillRef idx="0">
            <a:schemeClr val="accent2"/>
          </a:fillRef>
          <a:effectRef idx="2">
            <a:schemeClr val="accent2"/>
          </a:effectRef>
          <a:fontRef idx="minor">
            <a:schemeClr val="tx1"/>
          </a:fontRef>
        </p:style>
      </p:cxnSp>
      <p:pic>
        <p:nvPicPr>
          <p:cNvPr id="20" name="גרפיקה 19" descr="זכר עובד בניין קו מיתאר">
            <a:extLst>
              <a:ext uri="{FF2B5EF4-FFF2-40B4-BE49-F238E27FC236}">
                <a16:creationId xmlns:a16="http://schemas.microsoft.com/office/drawing/2014/main" id="{137A8038-F28E-A419-7EA1-393F695207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01332" y="5465977"/>
            <a:ext cx="1154683" cy="1154683"/>
          </a:xfrm>
          <a:prstGeom prst="rect">
            <a:avLst/>
          </a:prstGeom>
        </p:spPr>
      </p:pic>
      <p:pic>
        <p:nvPicPr>
          <p:cNvPr id="23" name="גרפיקה 22" descr="שעון חול 90% קו מיתאר">
            <a:extLst>
              <a:ext uri="{FF2B5EF4-FFF2-40B4-BE49-F238E27FC236}">
                <a16:creationId xmlns:a16="http://schemas.microsoft.com/office/drawing/2014/main" id="{14C85742-50C5-BA34-576A-FAA95D0F0A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35910" y="5637990"/>
            <a:ext cx="914400" cy="914400"/>
          </a:xfrm>
          <a:prstGeom prst="rect">
            <a:avLst/>
          </a:prstGeom>
        </p:spPr>
      </p:pic>
    </p:spTree>
    <p:extLst>
      <p:ext uri="{BB962C8B-B14F-4D97-AF65-F5344CB8AC3E}">
        <p14:creationId xmlns:p14="http://schemas.microsoft.com/office/powerpoint/2010/main" val="19295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3" descr="Wav file format symbol - Free interface icons">
            <a:extLst>
              <a:ext uri="{FF2B5EF4-FFF2-40B4-BE49-F238E27FC236}">
                <a16:creationId xmlns:a16="http://schemas.microsoft.com/office/drawing/2014/main" id="{481DC9EB-1E69-9799-456B-6DF9340B5A70}"/>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0013488" y="2780553"/>
            <a:ext cx="1362076" cy="13620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מיקרופון Razer Seiren Mini - צבע לבן שנתיים אחריות ע&quot;י היבואן הרשמי">
            <a:extLst>
              <a:ext uri="{FF2B5EF4-FFF2-40B4-BE49-F238E27FC236}">
                <a16:creationId xmlns:a16="http://schemas.microsoft.com/office/drawing/2014/main" id="{92CC5E19-9DA1-F5EA-8C28-5B33D8004928}"/>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811490" y="2850135"/>
            <a:ext cx="681038" cy="6810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כיפת ברזל – ויקיפדיה">
            <a:extLst>
              <a:ext uri="{FF2B5EF4-FFF2-40B4-BE49-F238E27FC236}">
                <a16:creationId xmlns:a16="http://schemas.microsoft.com/office/drawing/2014/main" id="{AC73539C-59F1-8B31-37AC-7920880A054A}"/>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99295" y="1334804"/>
            <a:ext cx="2705100" cy="20234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גנרטור בנזין עם מייצב מתח TRUPER PRETUL 2600W | מולטיטול">
            <a:extLst>
              <a:ext uri="{FF2B5EF4-FFF2-40B4-BE49-F238E27FC236}">
                <a16:creationId xmlns:a16="http://schemas.microsoft.com/office/drawing/2014/main" id="{DED38D74-8242-467E-5154-3B9F094D79CB}"/>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4000" b="94667" l="3500" r="96167">
                        <a14:foregroundMark x1="91500" y1="40333" x2="91500" y2="40333"/>
                        <a14:foregroundMark x1="96167" y1="24500" x2="96167" y2="24500"/>
                        <a14:foregroundMark x1="72000" y1="9167" x2="72000" y2="9167"/>
                        <a14:foregroundMark x1="56000" y1="4000" x2="56000" y2="4000"/>
                        <a14:foregroundMark x1="48500" y1="16667" x2="48500" y2="16667"/>
                        <a14:foregroundMark x1="48500" y1="15000" x2="48500" y2="15000"/>
                        <a14:foregroundMark x1="7667" y1="29167" x2="7667" y2="29167"/>
                        <a14:foregroundMark x1="3500" y1="35333" x2="3500" y2="35333"/>
                        <a14:foregroundMark x1="53167" y1="94667" x2="53167" y2="94667"/>
                      </a14:backgroundRemoval>
                    </a14:imgEffect>
                  </a14:imgLayer>
                </a14:imgProps>
              </a:ext>
              <a:ext uri="{28A0092B-C50C-407E-A947-70E740481C1C}">
                <a14:useLocalDpi xmlns:a14="http://schemas.microsoft.com/office/drawing/2010/main" val="0"/>
              </a:ext>
            </a:extLst>
          </a:blip>
          <a:srcRect/>
          <a:stretch>
            <a:fillRect/>
          </a:stretch>
        </p:blipFill>
        <p:spPr bwMode="auto">
          <a:xfrm>
            <a:off x="265919" y="2433273"/>
            <a:ext cx="2281740" cy="22817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SV File icon PNG and SVG Vector Free Download">
            <a:extLst>
              <a:ext uri="{FF2B5EF4-FFF2-40B4-BE49-F238E27FC236}">
                <a16:creationId xmlns:a16="http://schemas.microsoft.com/office/drawing/2014/main" id="{DB994519-A456-51B3-3C8E-CD648E97D97F}"/>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3846726" y="2763943"/>
            <a:ext cx="1362075" cy="136207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AutoShape 10" descr="מהן רשתות נוירונים ממוחשבות? - אנציקלופדיה אאוריקה">
            <a:extLst>
              <a:ext uri="{FF2B5EF4-FFF2-40B4-BE49-F238E27FC236}">
                <a16:creationId xmlns:a16="http://schemas.microsoft.com/office/drawing/2014/main" id="{7B48664A-5AC9-CE40-6942-5E9108224D76}"/>
              </a:ext>
            </a:extLst>
          </p:cNvPr>
          <p:cNvSpPr>
            <a:spLocks noChangeAspect="1" noChangeArrowheads="1"/>
          </p:cNvSpPr>
          <p:nvPr/>
        </p:nvSpPr>
        <p:spPr bwMode="auto">
          <a:xfrm>
            <a:off x="5982930" y="355928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8" name="חץ: ימינה 7">
            <a:extLst>
              <a:ext uri="{FF2B5EF4-FFF2-40B4-BE49-F238E27FC236}">
                <a16:creationId xmlns:a16="http://schemas.microsoft.com/office/drawing/2014/main" id="{0AF74865-05EF-8F46-F346-7D929D86410B}"/>
              </a:ext>
            </a:extLst>
          </p:cNvPr>
          <p:cNvSpPr/>
          <p:nvPr/>
        </p:nvSpPr>
        <p:spPr>
          <a:xfrm>
            <a:off x="2749814" y="3435456"/>
            <a:ext cx="938241" cy="238125"/>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חץ: ימינה 9">
            <a:extLst>
              <a:ext uri="{FF2B5EF4-FFF2-40B4-BE49-F238E27FC236}">
                <a16:creationId xmlns:a16="http://schemas.microsoft.com/office/drawing/2014/main" id="{DEFDB52F-9535-38D4-0988-3340E0BC0D3B}"/>
              </a:ext>
            </a:extLst>
          </p:cNvPr>
          <p:cNvSpPr/>
          <p:nvPr/>
        </p:nvSpPr>
        <p:spPr>
          <a:xfrm>
            <a:off x="5349489" y="3435455"/>
            <a:ext cx="938241" cy="238125"/>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AutoShape 2">
            <a:extLst>
              <a:ext uri="{FF2B5EF4-FFF2-40B4-BE49-F238E27FC236}">
                <a16:creationId xmlns:a16="http://schemas.microsoft.com/office/drawing/2014/main" id="{62653114-40FE-0DE8-3C26-FC66C0C03C86}"/>
              </a:ext>
            </a:extLst>
          </p:cNvPr>
          <p:cNvSpPr>
            <a:spLocks noChangeAspect="1" noChangeArrowheads="1"/>
          </p:cNvSpPr>
          <p:nvPr/>
        </p:nvSpPr>
        <p:spPr bwMode="auto">
          <a:xfrm>
            <a:off x="6135329" y="3711680"/>
            <a:ext cx="1362075" cy="1362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1" name="AutoShape 6" descr="SciPy -">
            <a:extLst>
              <a:ext uri="{FF2B5EF4-FFF2-40B4-BE49-F238E27FC236}">
                <a16:creationId xmlns:a16="http://schemas.microsoft.com/office/drawing/2014/main" id="{5CC5B96F-897E-4683-6C6B-DD1457B0E53F}"/>
              </a:ext>
            </a:extLst>
          </p:cNvPr>
          <p:cNvSpPr>
            <a:spLocks noChangeAspect="1" noChangeArrowheads="1"/>
          </p:cNvSpPr>
          <p:nvPr/>
        </p:nvSpPr>
        <p:spPr bwMode="auto">
          <a:xfrm>
            <a:off x="3846171" y="1753643"/>
            <a:ext cx="1958037" cy="19580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12" name="תמונה 11">
            <a:extLst>
              <a:ext uri="{FF2B5EF4-FFF2-40B4-BE49-F238E27FC236}">
                <a16:creationId xmlns:a16="http://schemas.microsoft.com/office/drawing/2014/main" id="{789B1837-20F2-854E-0351-C4417678A4EB}"/>
              </a:ext>
            </a:extLst>
          </p:cNvPr>
          <p:cNvPicPr>
            <a:picLocks noChangeAspect="1"/>
          </p:cNvPicPr>
          <p:nvPr/>
        </p:nvPicPr>
        <p:blipFill>
          <a:blip r:embed="rId11"/>
          <a:stretch>
            <a:fillRect/>
          </a:stretch>
        </p:blipFill>
        <p:spPr>
          <a:xfrm>
            <a:off x="5553794" y="2927073"/>
            <a:ext cx="480437" cy="480437"/>
          </a:xfrm>
          <a:prstGeom prst="rect">
            <a:avLst/>
          </a:prstGeom>
        </p:spPr>
      </p:pic>
      <p:sp>
        <p:nvSpPr>
          <p:cNvPr id="13" name="חץ: ימינה 12">
            <a:extLst>
              <a:ext uri="{FF2B5EF4-FFF2-40B4-BE49-F238E27FC236}">
                <a16:creationId xmlns:a16="http://schemas.microsoft.com/office/drawing/2014/main" id="{54B3C6C7-E3F3-A4AD-8EE7-BFCCB6B49ECA}"/>
              </a:ext>
            </a:extLst>
          </p:cNvPr>
          <p:cNvSpPr/>
          <p:nvPr/>
        </p:nvSpPr>
        <p:spPr>
          <a:xfrm>
            <a:off x="8743943" y="3432847"/>
            <a:ext cx="938241" cy="238125"/>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4" name="תמונה 13">
            <a:extLst>
              <a:ext uri="{FF2B5EF4-FFF2-40B4-BE49-F238E27FC236}">
                <a16:creationId xmlns:a16="http://schemas.microsoft.com/office/drawing/2014/main" id="{712EA83E-F7D1-CAA9-3CD0-8FC2E28E033E}"/>
              </a:ext>
            </a:extLst>
          </p:cNvPr>
          <p:cNvPicPr>
            <a:picLocks noChangeAspect="1"/>
          </p:cNvPicPr>
          <p:nvPr/>
        </p:nvPicPr>
        <p:blipFill>
          <a:blip r:embed="rId12"/>
          <a:stretch>
            <a:fillRect/>
          </a:stretch>
        </p:blipFill>
        <p:spPr>
          <a:xfrm>
            <a:off x="8222540" y="5054060"/>
            <a:ext cx="2055101" cy="1362075"/>
          </a:xfrm>
          <a:prstGeom prst="rect">
            <a:avLst/>
          </a:prstGeom>
        </p:spPr>
      </p:pic>
      <p:sp>
        <p:nvSpPr>
          <p:cNvPr id="16" name="Title 1">
            <a:extLst>
              <a:ext uri="{FF2B5EF4-FFF2-40B4-BE49-F238E27FC236}">
                <a16:creationId xmlns:a16="http://schemas.microsoft.com/office/drawing/2014/main" id="{647A4347-DFB4-DA0F-1A0F-EC64F8B59D07}"/>
              </a:ext>
            </a:extLst>
          </p:cNvPr>
          <p:cNvSpPr>
            <a:spLocks noGrp="1"/>
          </p:cNvSpPr>
          <p:nvPr>
            <p:ph type="title"/>
          </p:nvPr>
        </p:nvSpPr>
        <p:spPr>
          <a:xfrm>
            <a:off x="0" y="71693"/>
            <a:ext cx="7196238" cy="1325563"/>
          </a:xfrm>
        </p:spPr>
        <p:txBody>
          <a:bodyPr>
            <a:normAutofit fontScale="90000"/>
          </a:bodyPr>
          <a:lstStyle/>
          <a:p>
            <a:pPr algn="ctr"/>
            <a:r>
              <a:rPr lang="en-US" sz="6000" b="0" i="0" u="none" strike="noStrike" baseline="0" dirty="0">
                <a:solidFill>
                  <a:schemeClr val="bg1"/>
                </a:solidFill>
                <a:latin typeface="NimbusRomNo9L-Regu"/>
              </a:rPr>
              <a:t>Data-Collection process</a:t>
            </a:r>
            <a:endParaRPr lang="he-IL" sz="96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18" name="מלבן 17">
            <a:extLst>
              <a:ext uri="{FF2B5EF4-FFF2-40B4-BE49-F238E27FC236}">
                <a16:creationId xmlns:a16="http://schemas.microsoft.com/office/drawing/2014/main" id="{3ECE515E-01BD-8BE8-D221-70B117020DE2}"/>
              </a:ext>
            </a:extLst>
          </p:cNvPr>
          <p:cNvSpPr/>
          <p:nvPr/>
        </p:nvSpPr>
        <p:spPr>
          <a:xfrm>
            <a:off x="9969910" y="2763943"/>
            <a:ext cx="157316" cy="1591747"/>
          </a:xfrm>
          <a:prstGeom prst="rect">
            <a:avLst/>
          </a:prstGeom>
          <a:solidFill>
            <a:srgbClr val="2F3A51"/>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מלבן 18">
            <a:extLst>
              <a:ext uri="{FF2B5EF4-FFF2-40B4-BE49-F238E27FC236}">
                <a16:creationId xmlns:a16="http://schemas.microsoft.com/office/drawing/2014/main" id="{D9EA28F0-8F28-1B0C-5C09-771BB687AC59}"/>
              </a:ext>
            </a:extLst>
          </p:cNvPr>
          <p:cNvSpPr/>
          <p:nvPr/>
        </p:nvSpPr>
        <p:spPr>
          <a:xfrm>
            <a:off x="10493610" y="2778267"/>
            <a:ext cx="72130" cy="1591747"/>
          </a:xfrm>
          <a:prstGeom prst="rect">
            <a:avLst/>
          </a:prstGeom>
          <a:solidFill>
            <a:srgbClr val="2F3A51"/>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מלבן 19">
            <a:extLst>
              <a:ext uri="{FF2B5EF4-FFF2-40B4-BE49-F238E27FC236}">
                <a16:creationId xmlns:a16="http://schemas.microsoft.com/office/drawing/2014/main" id="{24869CBC-DF7C-5DA3-11E3-B13F61AD4CDC}"/>
              </a:ext>
            </a:extLst>
          </p:cNvPr>
          <p:cNvSpPr/>
          <p:nvPr/>
        </p:nvSpPr>
        <p:spPr>
          <a:xfrm>
            <a:off x="10268779" y="2778268"/>
            <a:ext cx="57283" cy="1591747"/>
          </a:xfrm>
          <a:prstGeom prst="rect">
            <a:avLst/>
          </a:prstGeom>
          <a:solidFill>
            <a:srgbClr val="2F3A51"/>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מלבן 20">
            <a:extLst>
              <a:ext uri="{FF2B5EF4-FFF2-40B4-BE49-F238E27FC236}">
                <a16:creationId xmlns:a16="http://schemas.microsoft.com/office/drawing/2014/main" id="{3F70AA61-A627-74A8-B111-A179118620CC}"/>
              </a:ext>
            </a:extLst>
          </p:cNvPr>
          <p:cNvSpPr/>
          <p:nvPr/>
        </p:nvSpPr>
        <p:spPr>
          <a:xfrm>
            <a:off x="10750822" y="2768974"/>
            <a:ext cx="72130" cy="1591747"/>
          </a:xfrm>
          <a:prstGeom prst="rect">
            <a:avLst/>
          </a:prstGeom>
          <a:solidFill>
            <a:srgbClr val="2F3A51"/>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 name="תיבת טקסט 23">
            <a:extLst>
              <a:ext uri="{FF2B5EF4-FFF2-40B4-BE49-F238E27FC236}">
                <a16:creationId xmlns:a16="http://schemas.microsoft.com/office/drawing/2014/main" id="{F7A74FE0-3FDF-1659-CECD-7C922A0FF432}"/>
              </a:ext>
            </a:extLst>
          </p:cNvPr>
          <p:cNvSpPr txBox="1"/>
          <p:nvPr/>
        </p:nvSpPr>
        <p:spPr>
          <a:xfrm>
            <a:off x="7922525" y="2123632"/>
            <a:ext cx="2705100" cy="646331"/>
          </a:xfrm>
          <a:prstGeom prst="rect">
            <a:avLst/>
          </a:prstGeom>
          <a:noFill/>
        </p:spPr>
        <p:txBody>
          <a:bodyPr wrap="square" rtlCol="1">
            <a:spAutoFit/>
          </a:bodyPr>
          <a:lstStyle/>
          <a:p>
            <a:pPr algn="ctr"/>
            <a:r>
              <a:rPr lang="he-IL"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G" dirty="0">
                <a:solidFill>
                  <a:schemeClr val="bg1"/>
                </a:solidFill>
                <a:latin typeface="Calibri" panose="020F0502020204030204" pitchFamily="34" charset="0"/>
                <a:ea typeface="Calibri" panose="020F0502020204030204" pitchFamily="34" charset="0"/>
                <a:cs typeface="Calibri" panose="020F0502020204030204" pitchFamily="34" charset="0"/>
              </a:rPr>
              <a:t>Split</a:t>
            </a:r>
            <a:r>
              <a:rPr lang="he-IL"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G" dirty="0">
                <a:solidFill>
                  <a:schemeClr val="bg1"/>
                </a:solidFill>
                <a:latin typeface="Calibri" panose="020F0502020204030204" pitchFamily="34" charset="0"/>
                <a:ea typeface="Calibri" panose="020F0502020204030204" pitchFamily="34" charset="0"/>
                <a:cs typeface="Calibri" panose="020F0502020204030204" pitchFamily="34" charset="0"/>
              </a:rPr>
              <a:t>the</a:t>
            </a:r>
            <a:r>
              <a:rPr lang="he-IL"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WAV</a:t>
            </a:r>
            <a:r>
              <a:rPr lang="he-IL"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G" dirty="0">
                <a:solidFill>
                  <a:schemeClr val="bg1"/>
                </a:solidFill>
                <a:latin typeface="Calibri" panose="020F0502020204030204" pitchFamily="34" charset="0"/>
                <a:ea typeface="Calibri" panose="020F0502020204030204" pitchFamily="34" charset="0"/>
                <a:cs typeface="Calibri" panose="020F0502020204030204" pitchFamily="34" charset="0"/>
              </a:rPr>
              <a:t>files</a:t>
            </a:r>
            <a:r>
              <a:rPr lang="he-IL"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G" dirty="0">
                <a:solidFill>
                  <a:schemeClr val="bg1"/>
                </a:solidFill>
                <a:latin typeface="Calibri" panose="020F0502020204030204" pitchFamily="34" charset="0"/>
                <a:ea typeface="Calibri" panose="020F0502020204030204" pitchFamily="34" charset="0"/>
                <a:cs typeface="Calibri" panose="020F0502020204030204" pitchFamily="34" charset="0"/>
              </a:rPr>
              <a:t>into</a:t>
            </a:r>
            <a:r>
              <a:rPr lang="he-IL" dirty="0">
                <a:solidFill>
                  <a:schemeClr val="bg1"/>
                </a:solidFill>
                <a:latin typeface="Calibri" panose="020F0502020204030204" pitchFamily="34" charset="0"/>
                <a:ea typeface="Calibri" panose="020F0502020204030204" pitchFamily="34" charset="0"/>
                <a:cs typeface="Calibri" panose="020F0502020204030204" pitchFamily="34" charset="0"/>
              </a:rPr>
              <a:t>  1  </a:t>
            </a:r>
            <a:r>
              <a:rPr lang="en-UG" dirty="0">
                <a:solidFill>
                  <a:schemeClr val="bg1"/>
                </a:solidFill>
                <a:latin typeface="Calibri" panose="020F0502020204030204" pitchFamily="34" charset="0"/>
                <a:ea typeface="Calibri" panose="020F0502020204030204" pitchFamily="34" charset="0"/>
                <a:cs typeface="Calibri" panose="020F0502020204030204" pitchFamily="34" charset="0"/>
              </a:rPr>
              <a:t>second</a:t>
            </a:r>
            <a:r>
              <a:rPr lang="he-IL"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G" dirty="0">
                <a:solidFill>
                  <a:schemeClr val="bg1"/>
                </a:solidFill>
                <a:latin typeface="Calibri" panose="020F0502020204030204" pitchFamily="34" charset="0"/>
                <a:ea typeface="Calibri" panose="020F0502020204030204" pitchFamily="34" charset="0"/>
                <a:cs typeface="Calibri" panose="020F0502020204030204" pitchFamily="34" charset="0"/>
              </a:rPr>
              <a:t>segments</a:t>
            </a:r>
            <a:r>
              <a:rPr lang="he-IL"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
        <p:nvSpPr>
          <p:cNvPr id="25" name="תיבת טקסט 24">
            <a:extLst>
              <a:ext uri="{FF2B5EF4-FFF2-40B4-BE49-F238E27FC236}">
                <a16:creationId xmlns:a16="http://schemas.microsoft.com/office/drawing/2014/main" id="{61BE7AE4-21EC-AE4A-8153-8CCAE0BBE884}"/>
              </a:ext>
            </a:extLst>
          </p:cNvPr>
          <p:cNvSpPr txBox="1"/>
          <p:nvPr/>
        </p:nvSpPr>
        <p:spPr>
          <a:xfrm>
            <a:off x="4792547" y="4145752"/>
            <a:ext cx="1864703" cy="646331"/>
          </a:xfrm>
          <a:prstGeom prst="rect">
            <a:avLst/>
          </a:prstGeom>
          <a:noFill/>
        </p:spPr>
        <p:txBody>
          <a:bodyPr wrap="square" rtlCol="1">
            <a:spAutoFit/>
          </a:bodyPr>
          <a:lstStyle/>
          <a:p>
            <a:pPr algn="ctr"/>
            <a:r>
              <a:rPr lang="he-IL"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Convert a .CSV file to a .WAV file</a:t>
            </a:r>
            <a:endParaRPr lang="he-IL"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7" name="תיבת טקסט 26">
            <a:extLst>
              <a:ext uri="{FF2B5EF4-FFF2-40B4-BE49-F238E27FC236}">
                <a16:creationId xmlns:a16="http://schemas.microsoft.com/office/drawing/2014/main" id="{9AFABF60-D036-61BD-78C2-5E2547DBD610}"/>
              </a:ext>
            </a:extLst>
          </p:cNvPr>
          <p:cNvSpPr txBox="1"/>
          <p:nvPr/>
        </p:nvSpPr>
        <p:spPr>
          <a:xfrm>
            <a:off x="1884038" y="1966322"/>
            <a:ext cx="3000353" cy="646331"/>
          </a:xfrm>
          <a:prstGeom prst="rect">
            <a:avLst/>
          </a:prstGeom>
          <a:noFill/>
        </p:spPr>
        <p:txBody>
          <a:bodyPr wrap="square" rtlCol="1">
            <a:spAutoFit/>
          </a:bodyPr>
          <a:lstStyle/>
          <a:p>
            <a:pPr algn="ctr"/>
            <a:r>
              <a:rPr lang="he-IL"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Audio recorders from various generators in .csv format</a:t>
            </a:r>
            <a:endParaRPr lang="he-IL"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051" name="Picture 3" descr="Wav file format symbol - Free interface icons">
            <a:extLst>
              <a:ext uri="{FF2B5EF4-FFF2-40B4-BE49-F238E27FC236}">
                <a16:creationId xmlns:a16="http://schemas.microsoft.com/office/drawing/2014/main" id="{CC64EC9A-159D-8910-C8F0-6CD5376B5CEE}"/>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929023" y="2780235"/>
            <a:ext cx="1362076" cy="1362076"/>
          </a:xfrm>
          <a:prstGeom prst="rect">
            <a:avLst/>
          </a:prstGeom>
          <a:noFill/>
          <a:extLst>
            <a:ext uri="{909E8E84-426E-40DD-AFC4-6F175D3DCCD1}">
              <a14:hiddenFill xmlns:a14="http://schemas.microsoft.com/office/drawing/2010/main">
                <a:solidFill>
                  <a:srgbClr val="FFFFFF"/>
                </a:solidFill>
              </a14:hiddenFill>
            </a:ext>
          </a:extLst>
        </p:spPr>
      </p:pic>
      <p:sp>
        <p:nvSpPr>
          <p:cNvPr id="29" name="מלבן 28">
            <a:extLst>
              <a:ext uri="{FF2B5EF4-FFF2-40B4-BE49-F238E27FC236}">
                <a16:creationId xmlns:a16="http://schemas.microsoft.com/office/drawing/2014/main" id="{87CA50B3-1908-9018-C2E3-FCF262BEB4D3}"/>
              </a:ext>
            </a:extLst>
          </p:cNvPr>
          <p:cNvSpPr/>
          <p:nvPr/>
        </p:nvSpPr>
        <p:spPr>
          <a:xfrm>
            <a:off x="11052385" y="2612653"/>
            <a:ext cx="72130" cy="1591747"/>
          </a:xfrm>
          <a:prstGeom prst="rect">
            <a:avLst/>
          </a:prstGeom>
          <a:solidFill>
            <a:srgbClr val="2F3A51"/>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2" name="תיבת טקסט 31">
            <a:extLst>
              <a:ext uri="{FF2B5EF4-FFF2-40B4-BE49-F238E27FC236}">
                <a16:creationId xmlns:a16="http://schemas.microsoft.com/office/drawing/2014/main" id="{401CF6C6-B5C6-2C01-BED8-1C39DE81D7FE}"/>
              </a:ext>
            </a:extLst>
          </p:cNvPr>
          <p:cNvSpPr txBox="1"/>
          <p:nvPr/>
        </p:nvSpPr>
        <p:spPr>
          <a:xfrm>
            <a:off x="7062897" y="4946211"/>
            <a:ext cx="2705100" cy="369332"/>
          </a:xfrm>
          <a:prstGeom prst="rect">
            <a:avLst/>
          </a:prstGeom>
          <a:noFill/>
        </p:spPr>
        <p:txBody>
          <a:bodyPr wrap="square" rtlCol="1">
            <a:spAutoFit/>
          </a:bodyPr>
          <a:lstStyle>
            <a:defPPr>
              <a:defRPr lang="he-IL"/>
            </a:defPPr>
            <a:lvl1pPr algn="ctr">
              <a:defRPr>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he-IL" dirty="0">
                <a:latin typeface="+mj-lt"/>
              </a:rPr>
              <a:t> </a:t>
            </a:r>
            <a:endParaRPr lang="he-IL" dirty="0"/>
          </a:p>
        </p:txBody>
      </p:sp>
      <p:sp>
        <p:nvSpPr>
          <p:cNvPr id="33" name="חץ: ימינה 32">
            <a:extLst>
              <a:ext uri="{FF2B5EF4-FFF2-40B4-BE49-F238E27FC236}">
                <a16:creationId xmlns:a16="http://schemas.microsoft.com/office/drawing/2014/main" id="{822D02B4-EE18-BA10-B56D-6F380D637DC0}"/>
              </a:ext>
            </a:extLst>
          </p:cNvPr>
          <p:cNvSpPr/>
          <p:nvPr/>
        </p:nvSpPr>
        <p:spPr>
          <a:xfrm rot="5400000">
            <a:off x="10378634" y="4531888"/>
            <a:ext cx="590520" cy="238125"/>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4" name="תיבת טקסט 33">
            <a:extLst>
              <a:ext uri="{FF2B5EF4-FFF2-40B4-BE49-F238E27FC236}">
                <a16:creationId xmlns:a16="http://schemas.microsoft.com/office/drawing/2014/main" id="{21657AA8-A8E9-B5F7-D052-B0FC14EC7C95}"/>
              </a:ext>
            </a:extLst>
          </p:cNvPr>
          <p:cNvSpPr txBox="1"/>
          <p:nvPr/>
        </p:nvSpPr>
        <p:spPr>
          <a:xfrm>
            <a:off x="7582625" y="4284867"/>
            <a:ext cx="3063256" cy="646331"/>
          </a:xfrm>
          <a:prstGeom prst="rect">
            <a:avLst/>
          </a:prstGeom>
          <a:noFill/>
        </p:spPr>
        <p:txBody>
          <a:bodyPr wrap="square" rtlCol="1">
            <a:spAutoFit/>
          </a:bodyPr>
          <a:lstStyle/>
          <a:p>
            <a:pPr algn="ctr"/>
            <a:r>
              <a:rPr lang="he-IL"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dirty="0">
                <a:solidFill>
                  <a:schemeClr val="bg1"/>
                </a:solidFill>
              </a:rPr>
              <a:t>Label the data and convert audio files to spectrograms.</a:t>
            </a:r>
            <a:endParaRPr lang="he-IL"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35" name="מחבר ישר 34">
            <a:extLst>
              <a:ext uri="{FF2B5EF4-FFF2-40B4-BE49-F238E27FC236}">
                <a16:creationId xmlns:a16="http://schemas.microsoft.com/office/drawing/2014/main" id="{7E506909-C4EB-7A9F-5775-44904733B173}"/>
              </a:ext>
            </a:extLst>
          </p:cNvPr>
          <p:cNvCxnSpPr/>
          <p:nvPr/>
        </p:nvCxnSpPr>
        <p:spPr>
          <a:xfrm>
            <a:off x="0" y="1178388"/>
            <a:ext cx="6379923" cy="0"/>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58159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תיבת טקסט 5">
            <a:extLst>
              <a:ext uri="{FF2B5EF4-FFF2-40B4-BE49-F238E27FC236}">
                <a16:creationId xmlns:a16="http://schemas.microsoft.com/office/drawing/2014/main" id="{76A97C2A-B2F2-6866-7A02-701959258E54}"/>
              </a:ext>
            </a:extLst>
          </p:cNvPr>
          <p:cNvSpPr txBox="1"/>
          <p:nvPr/>
        </p:nvSpPr>
        <p:spPr>
          <a:xfrm>
            <a:off x="1002890" y="1622323"/>
            <a:ext cx="9910916" cy="3359061"/>
          </a:xfrm>
          <a:prstGeom prst="rect">
            <a:avLst/>
          </a:prstGeom>
          <a:noFill/>
        </p:spPr>
        <p:txBody>
          <a:bodyPr wrap="square" rtlCol="1">
            <a:spAutoFit/>
          </a:bodyPr>
          <a:lstStyle/>
          <a:p>
            <a:pPr>
              <a:lnSpc>
                <a:spcPct val="150000"/>
              </a:lnSpc>
            </a:pP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For the task of anomaly detection in mobile generators, we chose to implement a </a:t>
            </a:r>
            <a:r>
              <a:rPr lang="en-US" sz="2400" b="1" dirty="0">
                <a:solidFill>
                  <a:schemeClr val="bg1"/>
                </a:solidFill>
                <a:latin typeface="Aharoni" panose="02010803020104030203" pitchFamily="2" charset="-79"/>
                <a:ea typeface="Calibri" panose="020F0502020204030204" pitchFamily="34" charset="0"/>
                <a:cs typeface="Aharoni" panose="02010803020104030203" pitchFamily="2" charset="-79"/>
              </a:rPr>
              <a:t>Convolutional Neural Network (CNN)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model due to its proven effectiveness in analyzing structured data such as images and, by extension, spectrograms derived from acoustic data. The chosen model architecture is inspired by successful CNN architectures used in image and speech recognition tasks.</a:t>
            </a:r>
            <a:endParaRPr lang="he-IL"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452A6BB7-C62B-973A-FB8D-7162124D1752}"/>
              </a:ext>
            </a:extLst>
          </p:cNvPr>
          <p:cNvSpPr>
            <a:spLocks noGrp="1"/>
          </p:cNvSpPr>
          <p:nvPr>
            <p:ph type="title"/>
          </p:nvPr>
        </p:nvSpPr>
        <p:spPr>
          <a:xfrm>
            <a:off x="-1651332" y="111022"/>
            <a:ext cx="7196238" cy="1325563"/>
          </a:xfrm>
        </p:spPr>
        <p:txBody>
          <a:bodyPr>
            <a:normAutofit/>
          </a:bodyPr>
          <a:lstStyle/>
          <a:p>
            <a:pPr algn="ctr"/>
            <a:r>
              <a:rPr lang="en-US" sz="6000" b="0" i="0" u="none" strike="noStrike" baseline="0" dirty="0">
                <a:solidFill>
                  <a:schemeClr val="bg1"/>
                </a:solidFill>
                <a:latin typeface="NimbusRomNo9L-Regu"/>
              </a:rPr>
              <a:t>AI Model</a:t>
            </a:r>
            <a:endParaRPr lang="he-IL" sz="96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cxnSp>
        <p:nvCxnSpPr>
          <p:cNvPr id="8" name="מחבר ישר 7">
            <a:extLst>
              <a:ext uri="{FF2B5EF4-FFF2-40B4-BE49-F238E27FC236}">
                <a16:creationId xmlns:a16="http://schemas.microsoft.com/office/drawing/2014/main" id="{13454661-9B33-52F5-1707-EDD4FCA8D530}"/>
              </a:ext>
            </a:extLst>
          </p:cNvPr>
          <p:cNvCxnSpPr/>
          <p:nvPr/>
        </p:nvCxnSpPr>
        <p:spPr>
          <a:xfrm>
            <a:off x="0" y="1178388"/>
            <a:ext cx="6379923" cy="0"/>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67893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48D61-8AEE-8B4B-8777-DF7BA384B48F}"/>
            </a:ext>
          </a:extLst>
        </p:cNvPr>
        <p:cNvGrpSpPr/>
        <p:nvPr/>
      </p:nvGrpSpPr>
      <p:grpSpPr>
        <a:xfrm>
          <a:off x="0" y="0"/>
          <a:ext cx="0" cy="0"/>
          <a:chOff x="0" y="0"/>
          <a:chExt cx="0" cy="0"/>
        </a:xfrm>
      </p:grpSpPr>
      <p:sp>
        <p:nvSpPr>
          <p:cNvPr id="6" name="תיבת טקסט 5">
            <a:extLst>
              <a:ext uri="{FF2B5EF4-FFF2-40B4-BE49-F238E27FC236}">
                <a16:creationId xmlns:a16="http://schemas.microsoft.com/office/drawing/2014/main" id="{1279D9B3-C822-E662-A287-9315C3F93297}"/>
              </a:ext>
            </a:extLst>
          </p:cNvPr>
          <p:cNvSpPr txBox="1"/>
          <p:nvPr/>
        </p:nvSpPr>
        <p:spPr>
          <a:xfrm>
            <a:off x="1002890" y="1622323"/>
            <a:ext cx="9910916" cy="4005392"/>
          </a:xfrm>
          <a:prstGeom prst="rect">
            <a:avLst/>
          </a:prstGeom>
          <a:noFill/>
        </p:spPr>
        <p:txBody>
          <a:bodyPr wrap="square" rtlCol="1">
            <a:spAutoFit/>
          </a:bodyPr>
          <a:lstStyle/>
          <a:p>
            <a:pPr>
              <a:lnSpc>
                <a:spcPct val="150000"/>
              </a:lnSpc>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Recording Types</a:t>
            </a:r>
          </a:p>
          <a:p>
            <a:pPr>
              <a:lnSpc>
                <a:spcPct val="150000"/>
              </a:lnSpc>
            </a:pPr>
            <a:r>
              <a:rPr lang="en-US" sz="2400" u="sng" dirty="0">
                <a:solidFill>
                  <a:schemeClr val="bg1"/>
                </a:solidFill>
                <a:latin typeface="Calibri" panose="020F0502020204030204" pitchFamily="34" charset="0"/>
                <a:ea typeface="Calibri" panose="020F0502020204030204" pitchFamily="34" charset="0"/>
                <a:cs typeface="Calibri" panose="020F0502020204030204" pitchFamily="34" charset="0"/>
              </a:rPr>
              <a:t>Static Position:</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Microphone placed at a fixed point relative to the generator</a:t>
            </a:r>
          </a:p>
          <a:p>
            <a:pPr>
              <a:lnSpc>
                <a:spcPct val="150000"/>
              </a:lnSpc>
            </a:pPr>
            <a:r>
              <a:rPr lang="en-US" sz="2400" u="sng" dirty="0">
                <a:solidFill>
                  <a:schemeClr val="bg1"/>
                </a:solidFill>
                <a:latin typeface="Calibri" panose="020F0502020204030204" pitchFamily="34" charset="0"/>
                <a:ea typeface="Calibri" panose="020F0502020204030204" pitchFamily="34" charset="0"/>
                <a:cs typeface="Calibri" panose="020F0502020204030204" pitchFamily="34" charset="0"/>
              </a:rPr>
              <a:t>Dynamic Position:</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Microphone position varied around the generator</a:t>
            </a:r>
          </a:p>
          <a:p>
            <a:pPr>
              <a:lnSpc>
                <a:spcPct val="150000"/>
              </a:lnSpc>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Dataset Composition</a:t>
            </a:r>
          </a:p>
          <a:p>
            <a:pPr>
              <a:lnSpc>
                <a:spcPct val="150000"/>
              </a:lnSpc>
            </a:pPr>
            <a:r>
              <a:rPr lang="en-US" sz="2400" u="sng" dirty="0">
                <a:solidFill>
                  <a:schemeClr val="bg1"/>
                </a:solidFill>
                <a:latin typeface="Calibri" panose="020F0502020204030204" pitchFamily="34" charset="0"/>
                <a:ea typeface="Calibri" panose="020F0502020204030204" pitchFamily="34" charset="0"/>
                <a:cs typeface="Calibri" panose="020F0502020204030204" pitchFamily="34" charset="0"/>
              </a:rPr>
              <a:t>Healthy Generator Recordings: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Captured from both static and dynamic positions</a:t>
            </a:r>
          </a:p>
          <a:p>
            <a:pPr>
              <a:lnSpc>
                <a:spcPct val="150000"/>
              </a:lnSpc>
            </a:pPr>
            <a:r>
              <a:rPr lang="en-US" sz="2400" u="sng" dirty="0">
                <a:solidFill>
                  <a:schemeClr val="bg1"/>
                </a:solidFill>
                <a:latin typeface="Calibri" panose="020F0502020204030204" pitchFamily="34" charset="0"/>
                <a:ea typeface="Calibri" panose="020F0502020204030204" pitchFamily="34" charset="0"/>
                <a:cs typeface="Calibri" panose="020F0502020204030204" pitchFamily="34" charset="0"/>
              </a:rPr>
              <a:t>Faulty Generator Recordings: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Captured from both static and dynamic positions</a:t>
            </a:r>
            <a:endParaRPr lang="he-IL"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510E8CC5-BE75-E9AD-56ED-7E8D0FBAD328}"/>
              </a:ext>
            </a:extLst>
          </p:cNvPr>
          <p:cNvSpPr>
            <a:spLocks noGrp="1"/>
          </p:cNvSpPr>
          <p:nvPr>
            <p:ph type="title"/>
          </p:nvPr>
        </p:nvSpPr>
        <p:spPr>
          <a:xfrm>
            <a:off x="-1651332" y="111022"/>
            <a:ext cx="7196238" cy="1325563"/>
          </a:xfrm>
        </p:spPr>
        <p:txBody>
          <a:bodyPr>
            <a:normAutofit/>
          </a:bodyPr>
          <a:lstStyle/>
          <a:p>
            <a:pPr algn="ctr"/>
            <a:r>
              <a:rPr lang="en-US" sz="6000" b="0" i="0" u="none" strike="noStrike" baseline="0" dirty="0">
                <a:solidFill>
                  <a:schemeClr val="bg1"/>
                </a:solidFill>
                <a:latin typeface="NimbusRomNo9L-Regu"/>
              </a:rPr>
              <a:t>Dataset</a:t>
            </a:r>
            <a:endParaRPr lang="he-IL" sz="96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cxnSp>
        <p:nvCxnSpPr>
          <p:cNvPr id="8" name="מחבר ישר 7">
            <a:extLst>
              <a:ext uri="{FF2B5EF4-FFF2-40B4-BE49-F238E27FC236}">
                <a16:creationId xmlns:a16="http://schemas.microsoft.com/office/drawing/2014/main" id="{5ACC3F6A-8617-8DFE-5418-E5AB840218D5}"/>
              </a:ext>
            </a:extLst>
          </p:cNvPr>
          <p:cNvCxnSpPr/>
          <p:nvPr/>
        </p:nvCxnSpPr>
        <p:spPr>
          <a:xfrm>
            <a:off x="0" y="1178388"/>
            <a:ext cx="6379923" cy="0"/>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3202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52A6BB7-C62B-973A-FB8D-7162124D1752}"/>
              </a:ext>
            </a:extLst>
          </p:cNvPr>
          <p:cNvSpPr>
            <a:spLocks noGrp="1"/>
          </p:cNvSpPr>
          <p:nvPr>
            <p:ph type="title"/>
          </p:nvPr>
        </p:nvSpPr>
        <p:spPr>
          <a:xfrm>
            <a:off x="-816315" y="104057"/>
            <a:ext cx="7196238" cy="1325563"/>
          </a:xfrm>
        </p:spPr>
        <p:txBody>
          <a:bodyPr>
            <a:normAutofit/>
          </a:bodyPr>
          <a:lstStyle/>
          <a:p>
            <a:pPr algn="ctr"/>
            <a:r>
              <a:rPr lang="en-US" sz="6000" b="0" i="0" u="none" strike="noStrike" baseline="0" dirty="0">
                <a:solidFill>
                  <a:schemeClr val="bg1"/>
                </a:solidFill>
                <a:latin typeface="NimbusRomNo9L-Regu"/>
              </a:rPr>
              <a:t>Data Splitting</a:t>
            </a:r>
            <a:endParaRPr lang="he-IL" sz="96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cxnSp>
        <p:nvCxnSpPr>
          <p:cNvPr id="8" name="מחבר ישר 7">
            <a:extLst>
              <a:ext uri="{FF2B5EF4-FFF2-40B4-BE49-F238E27FC236}">
                <a16:creationId xmlns:a16="http://schemas.microsoft.com/office/drawing/2014/main" id="{13454661-9B33-52F5-1707-EDD4FCA8D530}"/>
              </a:ext>
            </a:extLst>
          </p:cNvPr>
          <p:cNvCxnSpPr/>
          <p:nvPr/>
        </p:nvCxnSpPr>
        <p:spPr>
          <a:xfrm>
            <a:off x="0" y="1178388"/>
            <a:ext cx="6379923" cy="0"/>
          </a:xfrm>
          <a:prstGeom prst="line">
            <a:avLst/>
          </a:prstGeom>
          <a:ln w="57150"/>
        </p:spPr>
        <p:style>
          <a:lnRef idx="3">
            <a:schemeClr val="accent2"/>
          </a:lnRef>
          <a:fillRef idx="0">
            <a:schemeClr val="accent2"/>
          </a:fillRef>
          <a:effectRef idx="2">
            <a:schemeClr val="accent2"/>
          </a:effectRef>
          <a:fontRef idx="minor">
            <a:schemeClr val="tx1"/>
          </a:fontRef>
        </p:style>
      </p:cxnSp>
      <p:graphicFrame>
        <p:nvGraphicFramePr>
          <p:cNvPr id="4" name="תרשים 3">
            <a:extLst>
              <a:ext uri="{FF2B5EF4-FFF2-40B4-BE49-F238E27FC236}">
                <a16:creationId xmlns:a16="http://schemas.microsoft.com/office/drawing/2014/main" id="{189D1D7E-7BC8-95E3-89D5-1D607FAA86A9}"/>
              </a:ext>
            </a:extLst>
          </p:cNvPr>
          <p:cNvGraphicFramePr/>
          <p:nvPr>
            <p:extLst>
              <p:ext uri="{D42A27DB-BD31-4B8C-83A1-F6EECF244321}">
                <p14:modId xmlns:p14="http://schemas.microsoft.com/office/powerpoint/2010/main" val="2616450983"/>
              </p:ext>
            </p:extLst>
          </p:nvPr>
        </p:nvGraphicFramePr>
        <p:xfrm>
          <a:off x="4473678" y="1341698"/>
          <a:ext cx="7973961" cy="5232242"/>
        </p:xfrm>
        <a:graphic>
          <a:graphicData uri="http://schemas.openxmlformats.org/drawingml/2006/chart">
            <c:chart xmlns:c="http://schemas.openxmlformats.org/drawingml/2006/chart" xmlns:r="http://schemas.openxmlformats.org/officeDocument/2006/relationships" r:id="rId2"/>
          </a:graphicData>
        </a:graphic>
      </p:graphicFrame>
      <p:sp>
        <p:nvSpPr>
          <p:cNvPr id="11" name="תיבת טקסט 10">
            <a:extLst>
              <a:ext uri="{FF2B5EF4-FFF2-40B4-BE49-F238E27FC236}">
                <a16:creationId xmlns:a16="http://schemas.microsoft.com/office/drawing/2014/main" id="{67C370AB-EFB1-A328-5A8A-21E20AEF2636}"/>
              </a:ext>
            </a:extLst>
          </p:cNvPr>
          <p:cNvSpPr txBox="1"/>
          <p:nvPr/>
        </p:nvSpPr>
        <p:spPr>
          <a:xfrm>
            <a:off x="294361" y="1837469"/>
            <a:ext cx="5791199" cy="4467057"/>
          </a:xfrm>
          <a:prstGeom prst="rect">
            <a:avLst/>
          </a:prstGeom>
          <a:noFill/>
        </p:spPr>
        <p:txBody>
          <a:bodyPr wrap="square" rtlCol="1">
            <a:spAutoFit/>
          </a:bodyPr>
          <a:lstStyle/>
          <a:p>
            <a:pPr>
              <a:lnSpc>
                <a:spcPct val="150000"/>
              </a:lnSpc>
            </a:pP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To ensure the model generalizes well to unseen data, the dataset is split into training, validation, and test sets. The training set is used to train the model, the validation set helps in tuning hyperparameters and preventing overfitting, and the test set provides an unbiased evaluation of the model's performance.</a:t>
            </a:r>
            <a:endParaRPr lang="he-IL"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5864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4326F-BDA7-8816-5E36-6960BD2C4F4D}"/>
            </a:ext>
          </a:extLst>
        </p:cNvPr>
        <p:cNvGrpSpPr/>
        <p:nvPr/>
      </p:nvGrpSpPr>
      <p:grpSpPr>
        <a:xfrm>
          <a:off x="0" y="0"/>
          <a:ext cx="0" cy="0"/>
          <a:chOff x="0" y="0"/>
          <a:chExt cx="0" cy="0"/>
        </a:xfrm>
      </p:grpSpPr>
      <p:sp>
        <p:nvSpPr>
          <p:cNvPr id="6" name="תיבת טקסט 5">
            <a:extLst>
              <a:ext uri="{FF2B5EF4-FFF2-40B4-BE49-F238E27FC236}">
                <a16:creationId xmlns:a16="http://schemas.microsoft.com/office/drawing/2014/main" id="{098054C2-25BF-DCE3-F065-523932BBF9EC}"/>
              </a:ext>
            </a:extLst>
          </p:cNvPr>
          <p:cNvSpPr txBox="1"/>
          <p:nvPr/>
        </p:nvSpPr>
        <p:spPr>
          <a:xfrm>
            <a:off x="1002890" y="1622323"/>
            <a:ext cx="9910916" cy="6001643"/>
          </a:xfrm>
          <a:prstGeom prst="rect">
            <a:avLst/>
          </a:prstGeom>
          <a:noFill/>
        </p:spPr>
        <p:txBody>
          <a:bodyPr wrap="square" rtlCol="1">
            <a:spAutoFit/>
          </a:bodyPr>
          <a:lstStyle/>
          <a:p>
            <a:r>
              <a:rPr lang="en-US" sz="2400" b="1" u="sng" dirty="0">
                <a:solidFill>
                  <a:schemeClr val="bg1"/>
                </a:solidFill>
              </a:rPr>
              <a:t>Training Process</a:t>
            </a:r>
          </a:p>
          <a:p>
            <a:endParaRPr lang="en-US" sz="2400" b="1" dirty="0">
              <a:solidFill>
                <a:schemeClr val="bg1"/>
              </a:solidFill>
            </a:endParaRPr>
          </a:p>
          <a:p>
            <a:pPr>
              <a:buFont typeface="Arial" panose="020B0604020202020204" pitchFamily="34" charset="0"/>
              <a:buChar char="•"/>
            </a:pPr>
            <a:r>
              <a:rPr lang="en-US" sz="2400" b="1" dirty="0">
                <a:solidFill>
                  <a:schemeClr val="bg1"/>
                </a:solidFill>
              </a:rPr>
              <a:t> Model Optimization:</a:t>
            </a:r>
            <a:r>
              <a:rPr lang="en-US" sz="2400" dirty="0">
                <a:solidFill>
                  <a:schemeClr val="bg1"/>
                </a:solidFill>
              </a:rPr>
              <a:t> Cross Entropy Loss, Backpropagation</a:t>
            </a:r>
          </a:p>
          <a:p>
            <a:pPr>
              <a:buFont typeface="Arial" panose="020B0604020202020204" pitchFamily="34" charset="0"/>
              <a:buChar char="•"/>
            </a:pPr>
            <a:r>
              <a:rPr lang="en-US" sz="2400" b="1" dirty="0">
                <a:solidFill>
                  <a:schemeClr val="bg1"/>
                </a:solidFill>
              </a:rPr>
              <a:t> Multiple Epochs:</a:t>
            </a:r>
            <a:r>
              <a:rPr lang="en-US" sz="2400" dirty="0">
                <a:solidFill>
                  <a:schemeClr val="bg1"/>
                </a:solidFill>
              </a:rPr>
              <a:t> Track training and validation loss</a:t>
            </a:r>
          </a:p>
          <a:p>
            <a:pPr>
              <a:buFont typeface="Arial" panose="020B0604020202020204" pitchFamily="34" charset="0"/>
              <a:buChar char="•"/>
            </a:pPr>
            <a:r>
              <a:rPr lang="en-US" sz="2400" b="1" dirty="0">
                <a:solidFill>
                  <a:schemeClr val="bg1"/>
                </a:solidFill>
              </a:rPr>
              <a:t> Goal:</a:t>
            </a:r>
            <a:r>
              <a:rPr lang="en-US" sz="2400" dirty="0">
                <a:solidFill>
                  <a:schemeClr val="bg1"/>
                </a:solidFill>
              </a:rPr>
              <a:t> Minimize overfitting and generalize well</a:t>
            </a:r>
          </a:p>
          <a:p>
            <a:pPr>
              <a:buFont typeface="Arial" panose="020B0604020202020204" pitchFamily="34" charset="0"/>
              <a:buChar char="•"/>
            </a:pPr>
            <a:endParaRPr lang="en-US" sz="2400" dirty="0">
              <a:solidFill>
                <a:schemeClr val="bg1"/>
              </a:solidFill>
            </a:endParaRPr>
          </a:p>
          <a:p>
            <a:r>
              <a:rPr lang="en-US" sz="2400" b="1" u="sng" dirty="0">
                <a:solidFill>
                  <a:schemeClr val="bg1"/>
                </a:solidFill>
              </a:rPr>
              <a:t>Evaluation Metrics</a:t>
            </a:r>
          </a:p>
          <a:p>
            <a:endParaRPr lang="en-US" sz="2400" b="1" dirty="0">
              <a:solidFill>
                <a:schemeClr val="bg1"/>
              </a:solidFill>
            </a:endParaRPr>
          </a:p>
          <a:p>
            <a:pPr>
              <a:buFont typeface="Arial" panose="020B0604020202020204" pitchFamily="34" charset="0"/>
              <a:buChar char="•"/>
            </a:pPr>
            <a:r>
              <a:rPr lang="en-US" sz="2400" b="1" dirty="0">
                <a:solidFill>
                  <a:schemeClr val="bg1"/>
                </a:solidFill>
              </a:rPr>
              <a:t>Confusion Matrix:</a:t>
            </a:r>
            <a:r>
              <a:rPr lang="en-US" sz="2400" dirty="0">
                <a:solidFill>
                  <a:schemeClr val="bg1"/>
                </a:solidFill>
              </a:rPr>
              <a:t> Visualize accuracy and misclassifications</a:t>
            </a:r>
          </a:p>
          <a:p>
            <a:pPr>
              <a:buFont typeface="Arial" panose="020B0604020202020204" pitchFamily="34" charset="0"/>
              <a:buChar char="•"/>
            </a:pPr>
            <a:r>
              <a:rPr lang="en-US" sz="2400" b="1" dirty="0">
                <a:solidFill>
                  <a:schemeClr val="bg1"/>
                </a:solidFill>
              </a:rPr>
              <a:t>Loss Plots:</a:t>
            </a:r>
            <a:r>
              <a:rPr lang="en-US" sz="2400" dirty="0">
                <a:solidFill>
                  <a:schemeClr val="bg1"/>
                </a:solidFill>
              </a:rPr>
              <a:t> Compare training and validation loss trends</a:t>
            </a:r>
          </a:p>
          <a:p>
            <a:endParaRPr lang="en-US" sz="2400" dirty="0">
              <a:solidFill>
                <a:schemeClr val="bg1"/>
              </a:solidFill>
            </a:endParaRPr>
          </a:p>
          <a:p>
            <a:r>
              <a:rPr lang="en-US" sz="2400" b="1" u="sng" dirty="0">
                <a:solidFill>
                  <a:schemeClr val="bg1"/>
                </a:solidFill>
              </a:rPr>
              <a:t>Testing on New Data</a:t>
            </a:r>
          </a:p>
          <a:p>
            <a:endParaRPr lang="en-US" sz="2400" b="1" dirty="0">
              <a:solidFill>
                <a:schemeClr val="bg1"/>
              </a:solidFill>
            </a:endParaRPr>
          </a:p>
          <a:p>
            <a:pPr>
              <a:buFont typeface="Arial" panose="020B0604020202020204" pitchFamily="34" charset="0"/>
              <a:buChar char="•"/>
            </a:pPr>
            <a:r>
              <a:rPr lang="en-US" sz="2400" dirty="0">
                <a:solidFill>
                  <a:schemeClr val="bg1"/>
                </a:solidFill>
              </a:rPr>
              <a:t>Preprocess new audio and validate predictions</a:t>
            </a:r>
          </a:p>
          <a:p>
            <a:endParaRPr lang="en-US" sz="2400" dirty="0">
              <a:solidFill>
                <a:schemeClr val="bg1"/>
              </a:solidFill>
            </a:endParaRPr>
          </a:p>
          <a:p>
            <a:endParaRPr lang="he-IL"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CE0B76F2-60E1-6BCD-AC9F-EB8184F2322E}"/>
              </a:ext>
            </a:extLst>
          </p:cNvPr>
          <p:cNvSpPr>
            <a:spLocks noGrp="1"/>
          </p:cNvSpPr>
          <p:nvPr>
            <p:ph type="title"/>
          </p:nvPr>
        </p:nvSpPr>
        <p:spPr>
          <a:xfrm>
            <a:off x="-274595" y="0"/>
            <a:ext cx="7196238" cy="1325563"/>
          </a:xfrm>
        </p:spPr>
        <p:txBody>
          <a:bodyPr>
            <a:normAutofit fontScale="90000"/>
          </a:bodyPr>
          <a:lstStyle/>
          <a:p>
            <a:pPr algn="ctr"/>
            <a:r>
              <a:rPr lang="en-US" sz="6000" b="0" i="0" u="none" strike="noStrike" baseline="0" dirty="0">
                <a:solidFill>
                  <a:schemeClr val="bg1"/>
                </a:solidFill>
                <a:latin typeface="NimbusRomNo9L-Regu"/>
              </a:rPr>
              <a:t>Training and Evaluation</a:t>
            </a:r>
            <a:endParaRPr lang="he-IL" sz="96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cxnSp>
        <p:nvCxnSpPr>
          <p:cNvPr id="8" name="מחבר ישר 7">
            <a:extLst>
              <a:ext uri="{FF2B5EF4-FFF2-40B4-BE49-F238E27FC236}">
                <a16:creationId xmlns:a16="http://schemas.microsoft.com/office/drawing/2014/main" id="{414007A6-CB11-334E-8F82-1EE0B4A0DE2F}"/>
              </a:ext>
            </a:extLst>
          </p:cNvPr>
          <p:cNvCxnSpPr>
            <a:cxnSpLocks/>
          </p:cNvCxnSpPr>
          <p:nvPr/>
        </p:nvCxnSpPr>
        <p:spPr>
          <a:xfrm>
            <a:off x="0" y="1178388"/>
            <a:ext cx="6544638" cy="0"/>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20526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3856</TotalTime>
  <Words>1490</Words>
  <Application>Microsoft Office PowerPoint</Application>
  <PresentationFormat>מסך רחב</PresentationFormat>
  <Paragraphs>111</Paragraphs>
  <Slides>17</Slides>
  <Notes>3</Notes>
  <HiddenSlides>0</HiddenSlides>
  <MMClips>0</MMClips>
  <ScaleCrop>false</ScaleCrop>
  <HeadingPairs>
    <vt:vector size="6" baseType="variant">
      <vt:variant>
        <vt:lpstr>גופנים בשימוש</vt:lpstr>
      </vt:variant>
      <vt:variant>
        <vt:i4>11</vt:i4>
      </vt:variant>
      <vt:variant>
        <vt:lpstr>ערכת נושא</vt:lpstr>
      </vt:variant>
      <vt:variant>
        <vt:i4>1</vt:i4>
      </vt:variant>
      <vt:variant>
        <vt:lpstr>כותרות שקופיות</vt:lpstr>
      </vt:variant>
      <vt:variant>
        <vt:i4>17</vt:i4>
      </vt:variant>
    </vt:vector>
  </HeadingPairs>
  <TitlesOfParts>
    <vt:vector size="29" baseType="lpstr">
      <vt:lpstr>Abadi</vt:lpstr>
      <vt:lpstr>Aharoni</vt:lpstr>
      <vt:lpstr>Amasis MT Pro Black</vt:lpstr>
      <vt:lpstr>Aptos</vt:lpstr>
      <vt:lpstr>Aptos Display</vt:lpstr>
      <vt:lpstr>Arial</vt:lpstr>
      <vt:lpstr>Bernard MT Condensed</vt:lpstr>
      <vt:lpstr>Calibri</vt:lpstr>
      <vt:lpstr>Guttman Kav-Light</vt:lpstr>
      <vt:lpstr>inherit</vt:lpstr>
      <vt:lpstr>NimbusRomNo9L-Regu</vt:lpstr>
      <vt:lpstr>Office Theme</vt:lpstr>
      <vt:lpstr>"The Sound of Trouble:          Diagnosing Generator Issues by Ear"</vt:lpstr>
      <vt:lpstr>Introduction </vt:lpstr>
      <vt:lpstr>The problem</vt:lpstr>
      <vt:lpstr>מצגת של PowerPoint‏</vt:lpstr>
      <vt:lpstr>Data-Collection process</vt:lpstr>
      <vt:lpstr>AI Model</vt:lpstr>
      <vt:lpstr>Dataset</vt:lpstr>
      <vt:lpstr>Data Splitting</vt:lpstr>
      <vt:lpstr>Training and Evaluation</vt:lpstr>
      <vt:lpstr>מצגת של PowerPoint‏</vt:lpstr>
      <vt:lpstr>מצגת של PowerPoint‏</vt:lpstr>
      <vt:lpstr>מצגת של PowerPoint‏</vt:lpstr>
      <vt:lpstr>מצגת של PowerPoint‏</vt:lpstr>
      <vt:lpstr>מצגת של PowerPoint‏</vt:lpstr>
      <vt:lpstr>Conclusion</vt:lpstr>
      <vt:lpstr>Future Work</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שם הפרויקט</dc:title>
  <dc:creator>Osnat Shtern</dc:creator>
  <cp:lastModifiedBy>דניאל צפריר</cp:lastModifiedBy>
  <cp:revision>12</cp:revision>
  <dcterms:created xsi:type="dcterms:W3CDTF">2024-05-27T07:08:25Z</dcterms:created>
  <dcterms:modified xsi:type="dcterms:W3CDTF">2024-10-27T16:34:26Z</dcterms:modified>
</cp:coreProperties>
</file>