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3" r:id="rId5"/>
    <p:sldId id="260" r:id="rId6"/>
    <p:sldId id="273"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6" r:id="rId22"/>
    <p:sldId id="277" r:id="rId23"/>
    <p:sldId id="278" r:id="rId24"/>
    <p:sldId id="279" r:id="rId25"/>
    <p:sldId id="275" r:id="rId26"/>
    <p:sldId id="280" r:id="rId27"/>
    <p:sldId id="281" r:id="rId28"/>
    <p:sldId id="282" r:id="rId29"/>
    <p:sldId id="284" r:id="rId30"/>
    <p:sldId id="285" r:id="rId31"/>
    <p:sldId id="286" r:id="rId32"/>
    <p:sldId id="287" r:id="rId3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A8FB-FF67-4EF6-A236-77B6962C4B2A}"/>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BE"/>
          </a:p>
        </p:txBody>
      </p:sp>
      <p:sp>
        <p:nvSpPr>
          <p:cNvPr id="3" name="Subtitle 2">
            <a:extLst>
              <a:ext uri="{FF2B5EF4-FFF2-40B4-BE49-F238E27FC236}">
                <a16:creationId xmlns:a16="http://schemas.microsoft.com/office/drawing/2014/main" id="{BC13BAA4-2A12-4D2C-8C0A-441BFC74A955}"/>
              </a:ext>
            </a:extLst>
          </p:cNvPr>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E"/>
          </a:p>
        </p:txBody>
      </p:sp>
    </p:spTree>
    <p:extLst>
      <p:ext uri="{BB962C8B-B14F-4D97-AF65-F5344CB8AC3E}">
        <p14:creationId xmlns:p14="http://schemas.microsoft.com/office/powerpoint/2010/main" val="61417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1273-6B48-488F-8177-92D4EA68DBE6}"/>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573DB692-3545-49DC-A266-D46D64509B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Tree>
    <p:extLst>
      <p:ext uri="{BB962C8B-B14F-4D97-AF65-F5344CB8AC3E}">
        <p14:creationId xmlns:p14="http://schemas.microsoft.com/office/powerpoint/2010/main" val="162652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799E-5524-4CD0-9EBC-6BE26D570507}"/>
              </a:ext>
            </a:extLst>
          </p:cNvPr>
          <p:cNvSpPr>
            <a:spLocks noGrp="1"/>
          </p:cNvSpPr>
          <p:nvPr>
            <p:ph type="title"/>
          </p:nvPr>
        </p:nvSpPr>
        <p:spPr>
          <a:xfrm>
            <a:off x="831850" y="1709738"/>
            <a:ext cx="10515600" cy="2852737"/>
          </a:xfrm>
        </p:spPr>
        <p:txBody>
          <a:bodyPr anchor="b"/>
          <a:lstStyle>
            <a:lvl1pPr algn="ctr">
              <a:defRPr sz="4800"/>
            </a:lvl1pPr>
          </a:lstStyle>
          <a:p>
            <a:r>
              <a:rPr lang="en-US"/>
              <a:t>Click to edit Master title style</a:t>
            </a:r>
            <a:endParaRPr lang="en-BE"/>
          </a:p>
        </p:txBody>
      </p:sp>
      <p:sp>
        <p:nvSpPr>
          <p:cNvPr id="3" name="Text Placeholder 2">
            <a:extLst>
              <a:ext uri="{FF2B5EF4-FFF2-40B4-BE49-F238E27FC236}">
                <a16:creationId xmlns:a16="http://schemas.microsoft.com/office/drawing/2014/main" id="{2E8E341A-920D-40D9-AA4F-FD08DDE8E817}"/>
              </a:ext>
            </a:extLst>
          </p:cNvPr>
          <p:cNvSpPr>
            <a:spLocks noGrp="1"/>
          </p:cNvSpPr>
          <p:nvPr>
            <p:ph type="body" idx="1"/>
          </p:nvPr>
        </p:nvSpPr>
        <p:spPr>
          <a:xfrm>
            <a:off x="831850" y="4589463"/>
            <a:ext cx="10515600" cy="1500187"/>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823789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A87BA-E9F0-493D-A7BE-A78912B9403E}"/>
              </a:ext>
            </a:extLst>
          </p:cNvPr>
          <p:cNvSpPr>
            <a:spLocks noGrp="1"/>
          </p:cNvSpPr>
          <p:nvPr>
            <p:ph type="title"/>
          </p:nvPr>
        </p:nvSpPr>
        <p:spPr>
          <a:xfrm>
            <a:off x="838200" y="18256"/>
            <a:ext cx="10515600" cy="594066"/>
          </a:xfrm>
          <a:prstGeom prst="rect">
            <a:avLst/>
          </a:prstGeom>
        </p:spPr>
        <p:txBody>
          <a:bodyPr vert="horz" lIns="91440" tIns="45720" rIns="91440" bIns="45720" rtlCol="0" anchor="ctr">
            <a:noAutofit/>
          </a:bodyPr>
          <a:lstStyle/>
          <a:p>
            <a:r>
              <a:rPr lang="en-US" dirty="0"/>
              <a:t>Click to edit Master title style</a:t>
            </a:r>
            <a:endParaRPr lang="en-BE" dirty="0"/>
          </a:p>
        </p:txBody>
      </p:sp>
      <p:sp>
        <p:nvSpPr>
          <p:cNvPr id="3" name="Text Placeholder 2">
            <a:extLst>
              <a:ext uri="{FF2B5EF4-FFF2-40B4-BE49-F238E27FC236}">
                <a16:creationId xmlns:a16="http://schemas.microsoft.com/office/drawing/2014/main" id="{C8F395DB-CDBB-463E-BCAD-74BDC501B7A9}"/>
              </a:ext>
            </a:extLst>
          </p:cNvPr>
          <p:cNvSpPr>
            <a:spLocks noGrp="1"/>
          </p:cNvSpPr>
          <p:nvPr>
            <p:ph type="body" idx="1"/>
          </p:nvPr>
        </p:nvSpPr>
        <p:spPr>
          <a:xfrm>
            <a:off x="838200" y="677636"/>
            <a:ext cx="10515600" cy="54993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Tree>
    <p:extLst>
      <p:ext uri="{BB962C8B-B14F-4D97-AF65-F5344CB8AC3E}">
        <p14:creationId xmlns:p14="http://schemas.microsoft.com/office/powerpoint/2010/main" val="3582855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3600" kern="1200">
          <a:solidFill>
            <a:schemeClr val="bg1">
              <a:lumMod val="95000"/>
            </a:schemeClr>
          </a:solidFill>
          <a:latin typeface="Bahnschrift Ligh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lumMod val="85000"/>
            </a:schemeClr>
          </a:solidFill>
          <a:latin typeface="Bahnschrift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85000"/>
            </a:schemeClr>
          </a:solidFill>
          <a:latin typeface="Bahnschrift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85000"/>
            </a:schemeClr>
          </a:solidFill>
          <a:latin typeface="Bahnschrift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85000"/>
            </a:schemeClr>
          </a:solidFill>
          <a:latin typeface="Bahnschrift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lumMod val="85000"/>
            </a:schemeClr>
          </a:solidFill>
          <a:latin typeface="Bahnschrift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popcornfx.com/"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github.com/TaylorMouse/MaxScripts/blob/master/Research/Warcraft%20III%20Art%20Tools%20Documentation.pdf" TargetMode="External"/><Relationship Id="rId3" Type="http://schemas.openxmlformats.org/officeDocument/2006/relationships/hyperlink" Target="https://news.blizzard.com/en-gb/starcraft2/10788362/starcraft-ii-art-tools-open-beta" TargetMode="External"/><Relationship Id="rId7" Type="http://schemas.openxmlformats.org/officeDocument/2006/relationships/hyperlink" Target="http://www.zezula.net/en/casc/main.html" TargetMode="External"/><Relationship Id="rId2" Type="http://schemas.openxmlformats.org/officeDocument/2006/relationships/hyperlink" Target="https://github.com/TaylorMouse/MaxScripts/" TargetMode="External"/><Relationship Id="rId1" Type="http://schemas.openxmlformats.org/officeDocument/2006/relationships/slideLayout" Target="../slideLayouts/slideLayout2.xml"/><Relationship Id="rId6" Type="http://schemas.openxmlformats.org/officeDocument/2006/relationships/hyperlink" Target="https://www.autodesk.com/education/home" TargetMode="External"/><Relationship Id="rId5" Type="http://schemas.openxmlformats.org/officeDocument/2006/relationships/hyperlink" Target="https://www.sc2mapster.com/projects/taylor-mouses-stuff/files" TargetMode="External"/><Relationship Id="rId4" Type="http://schemas.openxmlformats.org/officeDocument/2006/relationships/hyperlink" Target="https://drive.google.com/file/d/1-ZM4tPded4LEDnJZw7CxwKy_qTAhVR4m/view?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TaylorMouse/MaxScript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zezula.net/en/casc/main.html"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5D266A-833D-419F-8869-8A801F16B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158"/>
            <a:ext cx="12192000" cy="6697683"/>
          </a:xfrm>
          <a:prstGeom prst="rect">
            <a:avLst/>
          </a:prstGeom>
        </p:spPr>
      </p:pic>
    </p:spTree>
    <p:extLst>
      <p:ext uri="{BB962C8B-B14F-4D97-AF65-F5344CB8AC3E}">
        <p14:creationId xmlns:p14="http://schemas.microsoft.com/office/powerpoint/2010/main" val="2314345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9BAB-1719-4F04-BD22-7240EB1391FB}"/>
              </a:ext>
            </a:extLst>
          </p:cNvPr>
          <p:cNvSpPr>
            <a:spLocks noGrp="1"/>
          </p:cNvSpPr>
          <p:nvPr>
            <p:ph type="title"/>
          </p:nvPr>
        </p:nvSpPr>
        <p:spPr/>
        <p:txBody>
          <a:bodyPr/>
          <a:lstStyle/>
          <a:p>
            <a:r>
              <a:rPr lang="en-US" dirty="0"/>
              <a:t>Example import</a:t>
            </a:r>
            <a:endParaRPr lang="en-BE" dirty="0"/>
          </a:p>
        </p:txBody>
      </p:sp>
      <p:sp>
        <p:nvSpPr>
          <p:cNvPr id="3" name="Content Placeholder 2">
            <a:extLst>
              <a:ext uri="{FF2B5EF4-FFF2-40B4-BE49-F238E27FC236}">
                <a16:creationId xmlns:a16="http://schemas.microsoft.com/office/drawing/2014/main" id="{7F722284-4962-4F53-B0A3-16C9DCC84BD8}"/>
              </a:ext>
            </a:extLst>
          </p:cNvPr>
          <p:cNvSpPr>
            <a:spLocks noGrp="1"/>
          </p:cNvSpPr>
          <p:nvPr>
            <p:ph idx="1"/>
          </p:nvPr>
        </p:nvSpPr>
        <p:spPr>
          <a:xfrm>
            <a:off x="838200" y="677636"/>
            <a:ext cx="4781550" cy="5499327"/>
          </a:xfrm>
        </p:spPr>
        <p:txBody>
          <a:bodyPr/>
          <a:lstStyle/>
          <a:p>
            <a:pPr marL="0" indent="0">
              <a:buNone/>
            </a:pPr>
            <a:r>
              <a:rPr lang="en-US" dirty="0"/>
              <a:t>If everything went well, </a:t>
            </a:r>
            <a:r>
              <a:rPr lang="en-US" dirty="0" err="1"/>
              <a:t>Varimathras.mdx</a:t>
            </a:r>
            <a:r>
              <a:rPr lang="en-US" dirty="0"/>
              <a:t> looks like this</a:t>
            </a:r>
          </a:p>
          <a:p>
            <a:pPr marL="0" indent="0">
              <a:buNone/>
            </a:pPr>
            <a:r>
              <a:rPr lang="en-US" dirty="0"/>
              <a:t>Go to the Layer Manager to turn them on or off for better visualizing the model.</a:t>
            </a:r>
          </a:p>
          <a:p>
            <a:pPr marL="0" indent="0">
              <a:buNone/>
            </a:pPr>
            <a:endParaRPr lang="en-US" dirty="0"/>
          </a:p>
          <a:p>
            <a:pPr marL="0" indent="0">
              <a:buNone/>
            </a:pPr>
            <a:endParaRPr lang="en-US" dirty="0"/>
          </a:p>
          <a:p>
            <a:pPr marL="0" indent="0">
              <a:buNone/>
            </a:pPr>
            <a:endParaRPr lang="en-US" dirty="0"/>
          </a:p>
          <a:p>
            <a:pPr marL="0" indent="0">
              <a:buNone/>
            </a:pPr>
            <a:r>
              <a:rPr lang="en-US" dirty="0"/>
              <a:t>I mapped it to the (L) hotkey.</a:t>
            </a:r>
          </a:p>
          <a:p>
            <a:pPr marL="0" indent="0">
              <a:buNone/>
            </a:pPr>
            <a:endParaRPr lang="en-US" dirty="0"/>
          </a:p>
          <a:p>
            <a:pPr marL="0" indent="0">
              <a:buNone/>
            </a:pPr>
            <a:endParaRPr lang="en-BE" dirty="0"/>
          </a:p>
        </p:txBody>
      </p:sp>
      <p:pic>
        <p:nvPicPr>
          <p:cNvPr id="5" name="Picture 4">
            <a:extLst>
              <a:ext uri="{FF2B5EF4-FFF2-40B4-BE49-F238E27FC236}">
                <a16:creationId xmlns:a16="http://schemas.microsoft.com/office/drawing/2014/main" id="{9C1962C3-0525-4925-8026-708228A73FFA}"/>
              </a:ext>
            </a:extLst>
          </p:cNvPr>
          <p:cNvPicPr>
            <a:picLocks noChangeAspect="1"/>
          </p:cNvPicPr>
          <p:nvPr/>
        </p:nvPicPr>
        <p:blipFill>
          <a:blip r:embed="rId2"/>
          <a:stretch>
            <a:fillRect/>
          </a:stretch>
        </p:blipFill>
        <p:spPr>
          <a:xfrm>
            <a:off x="6785880" y="458562"/>
            <a:ext cx="4983514" cy="4408714"/>
          </a:xfrm>
          <a:prstGeom prst="rect">
            <a:avLst/>
          </a:prstGeom>
        </p:spPr>
      </p:pic>
      <p:pic>
        <p:nvPicPr>
          <p:cNvPr id="7" name="Picture 6">
            <a:extLst>
              <a:ext uri="{FF2B5EF4-FFF2-40B4-BE49-F238E27FC236}">
                <a16:creationId xmlns:a16="http://schemas.microsoft.com/office/drawing/2014/main" id="{7CA5B6CB-878C-47B4-BD8F-2BB794F08829}"/>
              </a:ext>
            </a:extLst>
          </p:cNvPr>
          <p:cNvPicPr>
            <a:picLocks noChangeAspect="1"/>
          </p:cNvPicPr>
          <p:nvPr/>
        </p:nvPicPr>
        <p:blipFill>
          <a:blip r:embed="rId3"/>
          <a:stretch>
            <a:fillRect/>
          </a:stretch>
        </p:blipFill>
        <p:spPr>
          <a:xfrm>
            <a:off x="990363" y="1847781"/>
            <a:ext cx="2419587" cy="706846"/>
          </a:xfrm>
          <a:prstGeom prst="rect">
            <a:avLst/>
          </a:prstGeom>
        </p:spPr>
      </p:pic>
      <p:pic>
        <p:nvPicPr>
          <p:cNvPr id="9" name="Picture 8">
            <a:extLst>
              <a:ext uri="{FF2B5EF4-FFF2-40B4-BE49-F238E27FC236}">
                <a16:creationId xmlns:a16="http://schemas.microsoft.com/office/drawing/2014/main" id="{27F83DF0-CC2E-40DA-9E95-598678456689}"/>
              </a:ext>
            </a:extLst>
          </p:cNvPr>
          <p:cNvPicPr>
            <a:picLocks noChangeAspect="1"/>
          </p:cNvPicPr>
          <p:nvPr/>
        </p:nvPicPr>
        <p:blipFill>
          <a:blip r:embed="rId4"/>
          <a:stretch>
            <a:fillRect/>
          </a:stretch>
        </p:blipFill>
        <p:spPr>
          <a:xfrm>
            <a:off x="990363" y="3319462"/>
            <a:ext cx="2667000" cy="2715617"/>
          </a:xfrm>
          <a:prstGeom prst="rect">
            <a:avLst/>
          </a:prstGeom>
        </p:spPr>
      </p:pic>
      <p:pic>
        <p:nvPicPr>
          <p:cNvPr id="13" name="Picture 12">
            <a:extLst>
              <a:ext uri="{FF2B5EF4-FFF2-40B4-BE49-F238E27FC236}">
                <a16:creationId xmlns:a16="http://schemas.microsoft.com/office/drawing/2014/main" id="{2A130BF2-3D19-4566-87B6-E6D38C10FCB1}"/>
              </a:ext>
            </a:extLst>
          </p:cNvPr>
          <p:cNvPicPr>
            <a:picLocks noChangeAspect="1"/>
          </p:cNvPicPr>
          <p:nvPr/>
        </p:nvPicPr>
        <p:blipFill>
          <a:blip r:embed="rId5">
            <a:clrChange>
              <a:clrFrom>
                <a:srgbClr val="353535"/>
              </a:clrFrom>
              <a:clrTo>
                <a:srgbClr val="353535">
                  <a:alpha val="0"/>
                </a:srgbClr>
              </a:clrTo>
            </a:clrChange>
          </a:blip>
          <a:stretch>
            <a:fillRect/>
          </a:stretch>
        </p:blipFill>
        <p:spPr>
          <a:xfrm>
            <a:off x="3625070" y="1847781"/>
            <a:ext cx="4909569" cy="4801070"/>
          </a:xfrm>
          <a:prstGeom prst="rect">
            <a:avLst/>
          </a:prstGeom>
        </p:spPr>
      </p:pic>
    </p:spTree>
    <p:extLst>
      <p:ext uri="{BB962C8B-B14F-4D97-AF65-F5344CB8AC3E}">
        <p14:creationId xmlns:p14="http://schemas.microsoft.com/office/powerpoint/2010/main" val="246659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17AAE-0126-4473-AA43-83E12DDA44C0}"/>
              </a:ext>
            </a:extLst>
          </p:cNvPr>
          <p:cNvSpPr>
            <a:spLocks noGrp="1"/>
          </p:cNvSpPr>
          <p:nvPr>
            <p:ph type="title"/>
          </p:nvPr>
        </p:nvSpPr>
        <p:spPr/>
        <p:txBody>
          <a:bodyPr/>
          <a:lstStyle/>
          <a:p>
            <a:r>
              <a:rPr lang="en-US" dirty="0"/>
              <a:t>Issues after import</a:t>
            </a:r>
            <a:endParaRPr lang="en-BE" dirty="0"/>
          </a:p>
        </p:txBody>
      </p:sp>
      <p:sp>
        <p:nvSpPr>
          <p:cNvPr id="3" name="Content Placeholder 2">
            <a:extLst>
              <a:ext uri="{FF2B5EF4-FFF2-40B4-BE49-F238E27FC236}">
                <a16:creationId xmlns:a16="http://schemas.microsoft.com/office/drawing/2014/main" id="{3D6C348B-A125-4DD2-8B95-F01AB2993C48}"/>
              </a:ext>
            </a:extLst>
          </p:cNvPr>
          <p:cNvSpPr>
            <a:spLocks noGrp="1"/>
          </p:cNvSpPr>
          <p:nvPr>
            <p:ph idx="1"/>
          </p:nvPr>
        </p:nvSpPr>
        <p:spPr>
          <a:xfrm>
            <a:off x="838200" y="677636"/>
            <a:ext cx="7724775" cy="5499327"/>
          </a:xfrm>
        </p:spPr>
        <p:txBody>
          <a:bodyPr/>
          <a:lstStyle/>
          <a:p>
            <a:r>
              <a:rPr lang="en-US" dirty="0"/>
              <a:t>No textures are shown</a:t>
            </a:r>
          </a:p>
          <a:p>
            <a:pPr lvl="1"/>
            <a:r>
              <a:rPr lang="en-US" dirty="0"/>
              <a:t>Open the material editor ( shortcut M )</a:t>
            </a:r>
          </a:p>
          <a:p>
            <a:pPr lvl="1"/>
            <a:r>
              <a:rPr lang="en-US" dirty="0"/>
              <a:t>If this is the Slate Material Editor, you can change the Mode to Compact in the Modes menu.</a:t>
            </a:r>
          </a:p>
          <a:p>
            <a:pPr lvl="1"/>
            <a:r>
              <a:rPr lang="en-US" dirty="0"/>
              <a:t>Check the “Show Shaded Material in Viewport”</a:t>
            </a:r>
          </a:p>
          <a:p>
            <a:pPr lvl="1"/>
            <a:endParaRPr lang="en-US" dirty="0"/>
          </a:p>
          <a:p>
            <a:r>
              <a:rPr lang="en-US" dirty="0"/>
              <a:t>Still no textures are showing</a:t>
            </a:r>
          </a:p>
          <a:p>
            <a:pPr lvl="1"/>
            <a:r>
              <a:rPr lang="en-US" dirty="0"/>
              <a:t>Press the Diffuse Texture Map, then select the bitmap, finally select the texture that is required ( usually pressing tab does the trick )</a:t>
            </a:r>
          </a:p>
          <a:p>
            <a:pPr lvl="1"/>
            <a:endParaRPr lang="en-US" dirty="0"/>
          </a:p>
          <a:p>
            <a:pPr lvl="1"/>
            <a:endParaRPr lang="en-BE" dirty="0"/>
          </a:p>
        </p:txBody>
      </p:sp>
      <p:pic>
        <p:nvPicPr>
          <p:cNvPr id="5" name="Picture 4">
            <a:extLst>
              <a:ext uri="{FF2B5EF4-FFF2-40B4-BE49-F238E27FC236}">
                <a16:creationId xmlns:a16="http://schemas.microsoft.com/office/drawing/2014/main" id="{116CAD05-95A4-4D43-9D82-E843403CB491}"/>
              </a:ext>
            </a:extLst>
          </p:cNvPr>
          <p:cNvPicPr>
            <a:picLocks noChangeAspect="1"/>
          </p:cNvPicPr>
          <p:nvPr/>
        </p:nvPicPr>
        <p:blipFill>
          <a:blip r:embed="rId2"/>
          <a:stretch>
            <a:fillRect/>
          </a:stretch>
        </p:blipFill>
        <p:spPr>
          <a:xfrm>
            <a:off x="8682351" y="315289"/>
            <a:ext cx="2671449" cy="3157827"/>
          </a:xfrm>
          <a:prstGeom prst="rect">
            <a:avLst/>
          </a:prstGeom>
        </p:spPr>
      </p:pic>
      <p:pic>
        <p:nvPicPr>
          <p:cNvPr id="7" name="Picture 6">
            <a:extLst>
              <a:ext uri="{FF2B5EF4-FFF2-40B4-BE49-F238E27FC236}">
                <a16:creationId xmlns:a16="http://schemas.microsoft.com/office/drawing/2014/main" id="{AF887513-80FD-438D-87C5-B30F0AE0BA4A}"/>
              </a:ext>
            </a:extLst>
          </p:cNvPr>
          <p:cNvPicPr>
            <a:picLocks noChangeAspect="1"/>
          </p:cNvPicPr>
          <p:nvPr/>
        </p:nvPicPr>
        <p:blipFill>
          <a:blip r:embed="rId3"/>
          <a:stretch>
            <a:fillRect/>
          </a:stretch>
        </p:blipFill>
        <p:spPr>
          <a:xfrm>
            <a:off x="8682351" y="3733069"/>
            <a:ext cx="2671449" cy="872310"/>
          </a:xfrm>
          <a:prstGeom prst="rect">
            <a:avLst/>
          </a:prstGeom>
        </p:spPr>
      </p:pic>
    </p:spTree>
    <p:extLst>
      <p:ext uri="{BB962C8B-B14F-4D97-AF65-F5344CB8AC3E}">
        <p14:creationId xmlns:p14="http://schemas.microsoft.com/office/powerpoint/2010/main" val="256355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9D800CF1-8EBE-4258-98D3-E031D81140C9}"/>
              </a:ext>
            </a:extLst>
          </p:cNvPr>
          <p:cNvPicPr>
            <a:picLocks noChangeAspect="1"/>
          </p:cNvPicPr>
          <p:nvPr/>
        </p:nvPicPr>
        <p:blipFill>
          <a:blip r:embed="rId2"/>
          <a:stretch>
            <a:fillRect/>
          </a:stretch>
        </p:blipFill>
        <p:spPr>
          <a:xfrm>
            <a:off x="9791852" y="498266"/>
            <a:ext cx="2020466" cy="6029325"/>
          </a:xfrm>
          <a:prstGeom prst="rect">
            <a:avLst/>
          </a:prstGeom>
        </p:spPr>
      </p:pic>
      <p:sp>
        <p:nvSpPr>
          <p:cNvPr id="2" name="Title 1">
            <a:extLst>
              <a:ext uri="{FF2B5EF4-FFF2-40B4-BE49-F238E27FC236}">
                <a16:creationId xmlns:a16="http://schemas.microsoft.com/office/drawing/2014/main" id="{1F18EBE2-2169-478E-8627-70770930C28D}"/>
              </a:ext>
            </a:extLst>
          </p:cNvPr>
          <p:cNvSpPr>
            <a:spLocks noGrp="1"/>
          </p:cNvSpPr>
          <p:nvPr>
            <p:ph type="title"/>
          </p:nvPr>
        </p:nvSpPr>
        <p:spPr/>
        <p:txBody>
          <a:bodyPr/>
          <a:lstStyle/>
          <a:p>
            <a:r>
              <a:rPr lang="en-US" dirty="0"/>
              <a:t>Animation Selector</a:t>
            </a:r>
            <a:endParaRPr lang="en-BE" dirty="0"/>
          </a:p>
        </p:txBody>
      </p:sp>
      <p:sp>
        <p:nvSpPr>
          <p:cNvPr id="3" name="Content Placeholder 2">
            <a:extLst>
              <a:ext uri="{FF2B5EF4-FFF2-40B4-BE49-F238E27FC236}">
                <a16:creationId xmlns:a16="http://schemas.microsoft.com/office/drawing/2014/main" id="{97364F5B-FF5C-4621-92F9-682C759C904F}"/>
              </a:ext>
            </a:extLst>
          </p:cNvPr>
          <p:cNvSpPr>
            <a:spLocks noGrp="1"/>
          </p:cNvSpPr>
          <p:nvPr>
            <p:ph idx="1"/>
          </p:nvPr>
        </p:nvSpPr>
        <p:spPr>
          <a:xfrm>
            <a:off x="838200" y="677636"/>
            <a:ext cx="8953652" cy="5849955"/>
          </a:xfrm>
        </p:spPr>
        <p:txBody>
          <a:bodyPr>
            <a:normAutofit fontScale="85000" lnSpcReduction="20000"/>
          </a:bodyPr>
          <a:lstStyle/>
          <a:p>
            <a:r>
              <a:rPr lang="en-US" dirty="0"/>
              <a:t>Open the Animation Selector from the WC3 Reforged Tools menu</a:t>
            </a:r>
          </a:p>
          <a:p>
            <a:r>
              <a:rPr lang="en-US" dirty="0"/>
              <a:t>Animation Tracks</a:t>
            </a:r>
          </a:p>
          <a:p>
            <a:pPr lvl="1"/>
            <a:r>
              <a:rPr lang="en-US" dirty="0"/>
              <a:t>Some models have overlapping animation sequences, they can be found in the Animation Tracks drop down. ( Varimathras has 2 )</a:t>
            </a:r>
          </a:p>
          <a:p>
            <a:r>
              <a:rPr lang="en-US" dirty="0"/>
              <a:t>Update timeline</a:t>
            </a:r>
          </a:p>
          <a:p>
            <a:pPr lvl="1"/>
            <a:r>
              <a:rPr lang="en-US" dirty="0"/>
              <a:t>When this is checked the animation track bar at the bottom will be adjusted to the correct start and end frame of the animation sequence</a:t>
            </a:r>
          </a:p>
          <a:p>
            <a:r>
              <a:rPr lang="en-US" dirty="0"/>
              <a:t>Refresh</a:t>
            </a:r>
          </a:p>
          <a:p>
            <a:pPr lvl="1"/>
            <a:r>
              <a:rPr lang="en-US" dirty="0"/>
              <a:t>Refreshes the list of animations</a:t>
            </a:r>
          </a:p>
          <a:p>
            <a:r>
              <a:rPr lang="en-US" dirty="0"/>
              <a:t>Rename</a:t>
            </a:r>
          </a:p>
          <a:p>
            <a:pPr lvl="1"/>
            <a:r>
              <a:rPr lang="en-US" dirty="0"/>
              <a:t>You can change the name of the animation by first selecting it, changing the name, and pressing the Rename button</a:t>
            </a:r>
          </a:p>
          <a:p>
            <a:r>
              <a:rPr lang="en-US" dirty="0"/>
              <a:t>Properties</a:t>
            </a:r>
          </a:p>
          <a:p>
            <a:pPr lvl="1"/>
            <a:r>
              <a:rPr lang="en-US" dirty="0"/>
              <a:t>After selecting an Animation, it will fill the properties, changing them will update these properties</a:t>
            </a:r>
          </a:p>
          <a:p>
            <a:r>
              <a:rPr lang="en-US" dirty="0"/>
              <a:t>Add New Animation</a:t>
            </a:r>
          </a:p>
          <a:p>
            <a:pPr lvl="1"/>
            <a:r>
              <a:rPr lang="en-US" dirty="0"/>
              <a:t>Fill in the properties, and a name for the new animation, then press the add button</a:t>
            </a:r>
          </a:p>
          <a:p>
            <a:r>
              <a:rPr lang="en-US" dirty="0"/>
              <a:t>Remove selected animation</a:t>
            </a:r>
          </a:p>
          <a:p>
            <a:pPr lvl="1"/>
            <a:r>
              <a:rPr lang="en-US" dirty="0"/>
              <a:t>This removes the selected animation, but NOT the keys and frames of the animated objects in the scene</a:t>
            </a:r>
          </a:p>
          <a:p>
            <a:r>
              <a:rPr lang="en-US" dirty="0"/>
              <a:t>Remove note track</a:t>
            </a:r>
          </a:p>
          <a:p>
            <a:pPr lvl="1"/>
            <a:r>
              <a:rPr lang="en-US" dirty="0"/>
              <a:t>Removes ALL animations and animation note tracks, does NOT remove the keys and animations of the animated objects</a:t>
            </a:r>
          </a:p>
          <a:p>
            <a:pPr lvl="1"/>
            <a:endParaRPr lang="en-US" dirty="0"/>
          </a:p>
          <a:p>
            <a:pPr marL="0" indent="0">
              <a:buNone/>
            </a:pPr>
            <a:r>
              <a:rPr lang="en-US" dirty="0"/>
              <a:t>NOTE: the sequence animations are set up to be compatible with SC2 notes, so the Animation selector can be used for Starcraft II as well.</a:t>
            </a:r>
          </a:p>
        </p:txBody>
      </p:sp>
    </p:spTree>
    <p:extLst>
      <p:ext uri="{BB962C8B-B14F-4D97-AF65-F5344CB8AC3E}">
        <p14:creationId xmlns:p14="http://schemas.microsoft.com/office/powerpoint/2010/main" val="4246047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8BFEC8-1BB4-423D-B219-036900A52A96}"/>
              </a:ext>
            </a:extLst>
          </p:cNvPr>
          <p:cNvPicPr>
            <a:picLocks noChangeAspect="1"/>
          </p:cNvPicPr>
          <p:nvPr/>
        </p:nvPicPr>
        <p:blipFill>
          <a:blip r:embed="rId2"/>
          <a:stretch>
            <a:fillRect/>
          </a:stretch>
        </p:blipFill>
        <p:spPr>
          <a:xfrm>
            <a:off x="6705600" y="3126139"/>
            <a:ext cx="4352925" cy="3218094"/>
          </a:xfrm>
          <a:prstGeom prst="rect">
            <a:avLst/>
          </a:prstGeom>
        </p:spPr>
      </p:pic>
      <p:sp>
        <p:nvSpPr>
          <p:cNvPr id="2" name="Title 1">
            <a:extLst>
              <a:ext uri="{FF2B5EF4-FFF2-40B4-BE49-F238E27FC236}">
                <a16:creationId xmlns:a16="http://schemas.microsoft.com/office/drawing/2014/main" id="{ED8A30B4-3B80-4290-B1E4-901B8A7ED4F9}"/>
              </a:ext>
            </a:extLst>
          </p:cNvPr>
          <p:cNvSpPr>
            <a:spLocks noGrp="1"/>
          </p:cNvSpPr>
          <p:nvPr>
            <p:ph type="title"/>
          </p:nvPr>
        </p:nvSpPr>
        <p:spPr/>
        <p:txBody>
          <a:bodyPr/>
          <a:lstStyle/>
          <a:p>
            <a:r>
              <a:rPr lang="en-US" dirty="0"/>
              <a:t>Attachments</a:t>
            </a:r>
            <a:endParaRPr lang="en-BE" dirty="0"/>
          </a:p>
        </p:txBody>
      </p:sp>
      <p:sp>
        <p:nvSpPr>
          <p:cNvPr id="3" name="Content Placeholder 2">
            <a:extLst>
              <a:ext uri="{FF2B5EF4-FFF2-40B4-BE49-F238E27FC236}">
                <a16:creationId xmlns:a16="http://schemas.microsoft.com/office/drawing/2014/main" id="{DE375D6A-F0B7-4483-8084-E576A1E823CE}"/>
              </a:ext>
            </a:extLst>
          </p:cNvPr>
          <p:cNvSpPr>
            <a:spLocks noGrp="1"/>
          </p:cNvSpPr>
          <p:nvPr>
            <p:ph idx="1"/>
          </p:nvPr>
        </p:nvSpPr>
        <p:spPr/>
        <p:txBody>
          <a:bodyPr/>
          <a:lstStyle/>
          <a:p>
            <a:r>
              <a:rPr lang="en-US" dirty="0"/>
              <a:t>Go to WC3 Reforged Tools -&gt; Helpers menu and select Create Attachment</a:t>
            </a:r>
          </a:p>
          <a:p>
            <a:r>
              <a:rPr lang="en-US" dirty="0"/>
              <a:t>An attachment will be created in the scene at position [0,0,0]</a:t>
            </a:r>
          </a:p>
          <a:p>
            <a:r>
              <a:rPr lang="en-US" dirty="0"/>
              <a:t>Select it and rename it </a:t>
            </a:r>
          </a:p>
          <a:p>
            <a:r>
              <a:rPr lang="en-US" dirty="0"/>
              <a:t>No additional properties are required</a:t>
            </a:r>
          </a:p>
          <a:p>
            <a:r>
              <a:rPr lang="en-US" dirty="0"/>
              <a:t>An attachment cannot be animated, to animate it, create a separate bone for it and link the attachment to the bone using the “Select and link” tool in 3DS Max.</a:t>
            </a:r>
          </a:p>
          <a:p>
            <a:r>
              <a:rPr lang="en-US" dirty="0"/>
              <a:t>Please refer to the official Warcraft III Art Tools documentation.pdf page 22 (Appendix B) for a full list of supported names</a:t>
            </a:r>
          </a:p>
          <a:p>
            <a:endParaRPr lang="en-US" dirty="0"/>
          </a:p>
          <a:p>
            <a:r>
              <a:rPr lang="en-US" dirty="0"/>
              <a:t>Example from the Varimathras model </a:t>
            </a:r>
            <a:endParaRPr lang="en-BE" dirty="0"/>
          </a:p>
        </p:txBody>
      </p:sp>
      <p:pic>
        <p:nvPicPr>
          <p:cNvPr id="5" name="Picture 4">
            <a:extLst>
              <a:ext uri="{FF2B5EF4-FFF2-40B4-BE49-F238E27FC236}">
                <a16:creationId xmlns:a16="http://schemas.microsoft.com/office/drawing/2014/main" id="{48455060-90CA-45E4-8B10-4C30CAEDB9DF}"/>
              </a:ext>
            </a:extLst>
          </p:cNvPr>
          <p:cNvPicPr>
            <a:picLocks noChangeAspect="1"/>
          </p:cNvPicPr>
          <p:nvPr/>
        </p:nvPicPr>
        <p:blipFill>
          <a:blip r:embed="rId3"/>
          <a:stretch>
            <a:fillRect/>
          </a:stretch>
        </p:blipFill>
        <p:spPr>
          <a:xfrm>
            <a:off x="1418948" y="3966040"/>
            <a:ext cx="3181627" cy="1858498"/>
          </a:xfrm>
          <a:prstGeom prst="rect">
            <a:avLst/>
          </a:prstGeom>
        </p:spPr>
      </p:pic>
    </p:spTree>
    <p:extLst>
      <p:ext uri="{BB962C8B-B14F-4D97-AF65-F5344CB8AC3E}">
        <p14:creationId xmlns:p14="http://schemas.microsoft.com/office/powerpoint/2010/main" val="1891526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5E4D-E338-4D05-9E03-A6363EDAA465}"/>
              </a:ext>
            </a:extLst>
          </p:cNvPr>
          <p:cNvSpPr>
            <a:spLocks noGrp="1"/>
          </p:cNvSpPr>
          <p:nvPr>
            <p:ph type="title"/>
          </p:nvPr>
        </p:nvSpPr>
        <p:spPr/>
        <p:txBody>
          <a:bodyPr/>
          <a:lstStyle/>
          <a:p>
            <a:r>
              <a:rPr lang="en-US" dirty="0"/>
              <a:t>Events</a:t>
            </a:r>
            <a:endParaRPr lang="en-BE" dirty="0"/>
          </a:p>
        </p:txBody>
      </p:sp>
      <p:sp>
        <p:nvSpPr>
          <p:cNvPr id="3" name="Content Placeholder 2">
            <a:extLst>
              <a:ext uri="{FF2B5EF4-FFF2-40B4-BE49-F238E27FC236}">
                <a16:creationId xmlns:a16="http://schemas.microsoft.com/office/drawing/2014/main" id="{7CA261DD-96AA-4229-9E92-7A6A10E4A76D}"/>
              </a:ext>
            </a:extLst>
          </p:cNvPr>
          <p:cNvSpPr>
            <a:spLocks noGrp="1"/>
          </p:cNvSpPr>
          <p:nvPr>
            <p:ph idx="1"/>
          </p:nvPr>
        </p:nvSpPr>
        <p:spPr>
          <a:xfrm>
            <a:off x="838200" y="677636"/>
            <a:ext cx="7486650" cy="5499327"/>
          </a:xfrm>
        </p:spPr>
        <p:txBody>
          <a:bodyPr/>
          <a:lstStyle/>
          <a:p>
            <a:r>
              <a:rPr lang="en-US" dirty="0"/>
              <a:t>Go to WC3 Reforged Tools -&gt; Helpers menu and select Create Event</a:t>
            </a:r>
          </a:p>
          <a:p>
            <a:r>
              <a:rPr lang="en-US" dirty="0"/>
              <a:t>An event object will be created in the scene at position [0,0,0]</a:t>
            </a:r>
          </a:p>
          <a:p>
            <a:r>
              <a:rPr lang="en-US" dirty="0"/>
              <a:t>Select it and rename it </a:t>
            </a:r>
          </a:p>
          <a:p>
            <a:r>
              <a:rPr lang="en-US" dirty="0"/>
              <a:t>Selecting the event brings up an additional property window where you can add the keys when the event will happen ( when means, on what frame )</a:t>
            </a:r>
          </a:p>
          <a:p>
            <a:r>
              <a:rPr lang="en-US" dirty="0"/>
              <a:t>Move the animation trackbar (at the bottom ) to the required key and press the add key to add it in the list</a:t>
            </a:r>
          </a:p>
          <a:p>
            <a:r>
              <a:rPr lang="en-US" dirty="0"/>
              <a:t>In the example, the FPTxFCL1 event is selected and has 2 keys ( 1146 &amp; 373 ) at these frame, this event will happen.</a:t>
            </a:r>
          </a:p>
          <a:p>
            <a:r>
              <a:rPr lang="en-US" dirty="0"/>
              <a:t>An event cannot be animated</a:t>
            </a:r>
          </a:p>
          <a:p>
            <a:r>
              <a:rPr lang="en-US" dirty="0"/>
              <a:t>Please refer to the official Warcraft III Art Tools documentation.pdf </a:t>
            </a:r>
          </a:p>
          <a:p>
            <a:pPr lvl="1"/>
            <a:r>
              <a:rPr lang="en-US" dirty="0"/>
              <a:t>(Appendix C to F) for a full list of supported names</a:t>
            </a:r>
          </a:p>
          <a:p>
            <a:endParaRPr lang="en-US" dirty="0"/>
          </a:p>
          <a:p>
            <a:endParaRPr lang="en-US" dirty="0"/>
          </a:p>
          <a:p>
            <a:endParaRPr lang="en-US" dirty="0"/>
          </a:p>
          <a:p>
            <a:endParaRPr lang="en-US" dirty="0"/>
          </a:p>
          <a:p>
            <a:endParaRPr lang="en-US" dirty="0"/>
          </a:p>
          <a:p>
            <a:endParaRPr lang="en-BE" dirty="0"/>
          </a:p>
        </p:txBody>
      </p:sp>
      <p:pic>
        <p:nvPicPr>
          <p:cNvPr id="5" name="Picture 4">
            <a:extLst>
              <a:ext uri="{FF2B5EF4-FFF2-40B4-BE49-F238E27FC236}">
                <a16:creationId xmlns:a16="http://schemas.microsoft.com/office/drawing/2014/main" id="{3841E41C-5AE6-4E49-B0C1-F679E8FC4E54}"/>
              </a:ext>
            </a:extLst>
          </p:cNvPr>
          <p:cNvPicPr>
            <a:picLocks noChangeAspect="1"/>
          </p:cNvPicPr>
          <p:nvPr/>
        </p:nvPicPr>
        <p:blipFill>
          <a:blip r:embed="rId2"/>
          <a:stretch>
            <a:fillRect/>
          </a:stretch>
        </p:blipFill>
        <p:spPr>
          <a:xfrm>
            <a:off x="9837044" y="612322"/>
            <a:ext cx="1590897" cy="714475"/>
          </a:xfrm>
          <a:prstGeom prst="rect">
            <a:avLst/>
          </a:prstGeom>
        </p:spPr>
      </p:pic>
      <p:pic>
        <p:nvPicPr>
          <p:cNvPr id="7" name="Picture 6">
            <a:extLst>
              <a:ext uri="{FF2B5EF4-FFF2-40B4-BE49-F238E27FC236}">
                <a16:creationId xmlns:a16="http://schemas.microsoft.com/office/drawing/2014/main" id="{BFDF4D65-61DF-479B-85CD-856EAEECB209}"/>
              </a:ext>
            </a:extLst>
          </p:cNvPr>
          <p:cNvPicPr>
            <a:picLocks noChangeAspect="1"/>
          </p:cNvPicPr>
          <p:nvPr/>
        </p:nvPicPr>
        <p:blipFill>
          <a:blip r:embed="rId3"/>
          <a:stretch>
            <a:fillRect/>
          </a:stretch>
        </p:blipFill>
        <p:spPr>
          <a:xfrm>
            <a:off x="9837044" y="1612447"/>
            <a:ext cx="1905266" cy="4286848"/>
          </a:xfrm>
          <a:prstGeom prst="rect">
            <a:avLst/>
          </a:prstGeom>
        </p:spPr>
      </p:pic>
      <p:pic>
        <p:nvPicPr>
          <p:cNvPr id="9" name="Picture 8">
            <a:extLst>
              <a:ext uri="{FF2B5EF4-FFF2-40B4-BE49-F238E27FC236}">
                <a16:creationId xmlns:a16="http://schemas.microsoft.com/office/drawing/2014/main" id="{6019BD2F-8E82-4EDB-8580-C44420E1E528}"/>
              </a:ext>
            </a:extLst>
          </p:cNvPr>
          <p:cNvPicPr>
            <a:picLocks noChangeAspect="1"/>
          </p:cNvPicPr>
          <p:nvPr/>
        </p:nvPicPr>
        <p:blipFill>
          <a:blip r:embed="rId4"/>
          <a:stretch>
            <a:fillRect/>
          </a:stretch>
        </p:blipFill>
        <p:spPr>
          <a:xfrm>
            <a:off x="6810177" y="4524247"/>
            <a:ext cx="2838846" cy="1829055"/>
          </a:xfrm>
          <a:prstGeom prst="rect">
            <a:avLst/>
          </a:prstGeom>
        </p:spPr>
      </p:pic>
      <p:graphicFrame>
        <p:nvGraphicFramePr>
          <p:cNvPr id="11" name="Table 10">
            <a:extLst>
              <a:ext uri="{FF2B5EF4-FFF2-40B4-BE49-F238E27FC236}">
                <a16:creationId xmlns:a16="http://schemas.microsoft.com/office/drawing/2014/main" id="{5A2B5F68-5A64-4F46-8E1D-29E5E43F83F7}"/>
              </a:ext>
            </a:extLst>
          </p:cNvPr>
          <p:cNvGraphicFramePr>
            <a:graphicFrameLocks noGrp="1"/>
          </p:cNvGraphicFramePr>
          <p:nvPr>
            <p:extLst>
              <p:ext uri="{D42A27DB-BD31-4B8C-83A1-F6EECF244321}">
                <p14:modId xmlns:p14="http://schemas.microsoft.com/office/powerpoint/2010/main" val="430741096"/>
              </p:ext>
            </p:extLst>
          </p:nvPr>
        </p:nvGraphicFramePr>
        <p:xfrm>
          <a:off x="1117396" y="4449763"/>
          <a:ext cx="4007053" cy="1346200"/>
        </p:xfrm>
        <a:graphic>
          <a:graphicData uri="http://schemas.openxmlformats.org/drawingml/2006/table">
            <a:tbl>
              <a:tblPr/>
              <a:tblGrid>
                <a:gridCol w="1625098">
                  <a:extLst>
                    <a:ext uri="{9D8B030D-6E8A-4147-A177-3AD203B41FA5}">
                      <a16:colId xmlns:a16="http://schemas.microsoft.com/office/drawing/2014/main" val="2880399149"/>
                    </a:ext>
                  </a:extLst>
                </a:gridCol>
                <a:gridCol w="1182409">
                  <a:extLst>
                    <a:ext uri="{9D8B030D-6E8A-4147-A177-3AD203B41FA5}">
                      <a16:colId xmlns:a16="http://schemas.microsoft.com/office/drawing/2014/main" val="2313160429"/>
                    </a:ext>
                  </a:extLst>
                </a:gridCol>
                <a:gridCol w="1199546">
                  <a:extLst>
                    <a:ext uri="{9D8B030D-6E8A-4147-A177-3AD203B41FA5}">
                      <a16:colId xmlns:a16="http://schemas.microsoft.com/office/drawing/2014/main" val="172184496"/>
                    </a:ext>
                  </a:extLst>
                </a:gridCol>
              </a:tblGrid>
              <a:tr h="0">
                <a:tc>
                  <a:txBody>
                    <a:bodyPr/>
                    <a:lstStyle/>
                    <a:p>
                      <a:pPr marL="0" marR="0" fontAlgn="t">
                        <a:spcBef>
                          <a:spcPts val="0"/>
                        </a:spcBef>
                        <a:spcAft>
                          <a:spcPts val="0"/>
                        </a:spcAft>
                      </a:pPr>
                      <a:r>
                        <a:rPr lang="en-US" sz="1100">
                          <a:solidFill>
                            <a:schemeClr val="bg1">
                              <a:lumMod val="95000"/>
                            </a:schemeClr>
                          </a:solidFill>
                          <a:effectLst/>
                          <a:latin typeface="Calibri" panose="020F0502020204030204" pitchFamily="34" charset="0"/>
                        </a:rPr>
                        <a:t>Footprints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lumMod val="95000"/>
                            </a:schemeClr>
                          </a:solidFill>
                          <a:effectLst/>
                          <a:latin typeface="Calibri" panose="020F0502020204030204" pitchFamily="34" charset="0"/>
                        </a:rPr>
                        <a:t>FPTxyyyy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lumMod val="95000"/>
                            </a:schemeClr>
                          </a:solidFill>
                          <a:effectLst/>
                          <a:latin typeface="Calibri" panose="020F0502020204030204" pitchFamily="34" charset="0"/>
                        </a:rPr>
                        <a:t>Appendix C</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659153128"/>
                  </a:ext>
                </a:extLst>
              </a:tr>
              <a:tr h="0">
                <a:tc>
                  <a:txBody>
                    <a:bodyPr/>
                    <a:lstStyle/>
                    <a:p>
                      <a:pPr marL="0" marR="0" fontAlgn="t">
                        <a:spcBef>
                          <a:spcPts val="0"/>
                        </a:spcBef>
                        <a:spcAft>
                          <a:spcPts val="0"/>
                        </a:spcAft>
                      </a:pPr>
                      <a:r>
                        <a:rPr lang="en-US" sz="1100">
                          <a:solidFill>
                            <a:schemeClr val="bg1">
                              <a:lumMod val="95000"/>
                            </a:schemeClr>
                          </a:solidFill>
                          <a:effectLst/>
                          <a:latin typeface="Calibri" panose="020F0502020204030204" pitchFamily="34" charset="0"/>
                        </a:rPr>
                        <a:t>Blood splats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lumMod val="95000"/>
                            </a:schemeClr>
                          </a:solidFill>
                          <a:effectLst/>
                          <a:latin typeface="Calibri" panose="020F0502020204030204" pitchFamily="34" charset="0"/>
                        </a:rPr>
                        <a:t>SPLxyyyy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lumMod val="95000"/>
                            </a:schemeClr>
                          </a:solidFill>
                          <a:effectLst/>
                          <a:latin typeface="Calibri" panose="020F0502020204030204" pitchFamily="34" charset="0"/>
                        </a:rPr>
                        <a:t>Appendix C</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98693155"/>
                  </a:ext>
                </a:extLst>
              </a:tr>
              <a:tr h="0">
                <a:tc>
                  <a:txBody>
                    <a:bodyPr/>
                    <a:lstStyle/>
                    <a:p>
                      <a:pPr marL="0" marR="0" fontAlgn="t">
                        <a:spcBef>
                          <a:spcPts val="0"/>
                        </a:spcBef>
                        <a:spcAft>
                          <a:spcPts val="0"/>
                        </a:spcAft>
                      </a:pPr>
                      <a:r>
                        <a:rPr lang="en-US" sz="1100">
                          <a:solidFill>
                            <a:schemeClr val="bg1">
                              <a:lumMod val="95000"/>
                            </a:schemeClr>
                          </a:solidFill>
                          <a:effectLst/>
                          <a:latin typeface="Calibri" panose="020F0502020204030204" pitchFamily="34" charset="0"/>
                        </a:rPr>
                        <a:t>Uber Splat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lumMod val="95000"/>
                            </a:schemeClr>
                          </a:solidFill>
                          <a:effectLst/>
                          <a:latin typeface="Calibri" panose="020F0502020204030204" pitchFamily="34" charset="0"/>
                        </a:rPr>
                        <a:t>UBRxyyyy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lumMod val="95000"/>
                            </a:schemeClr>
                          </a:solidFill>
                          <a:effectLst/>
                          <a:latin typeface="Calibri" panose="020F0502020204030204" pitchFamily="34" charset="0"/>
                        </a:rPr>
                        <a:t>Appendix 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446253319"/>
                  </a:ext>
                </a:extLst>
              </a:tr>
              <a:tr h="0">
                <a:tc>
                  <a:txBody>
                    <a:bodyPr/>
                    <a:lstStyle/>
                    <a:p>
                      <a:pPr marL="0" marR="0" fontAlgn="t">
                        <a:spcBef>
                          <a:spcPts val="0"/>
                        </a:spcBef>
                        <a:spcAft>
                          <a:spcPts val="0"/>
                        </a:spcAft>
                      </a:pPr>
                      <a:r>
                        <a:rPr lang="en-US" sz="1100">
                          <a:solidFill>
                            <a:schemeClr val="bg1">
                              <a:lumMod val="95000"/>
                            </a:schemeClr>
                          </a:solidFill>
                          <a:effectLst/>
                          <a:latin typeface="Calibri" panose="020F0502020204030204" pitchFamily="34" charset="0"/>
                        </a:rPr>
                        <a:t>Sound Events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lumMod val="95000"/>
                            </a:schemeClr>
                          </a:solidFill>
                          <a:effectLst/>
                          <a:latin typeface="Calibri" panose="020F0502020204030204" pitchFamily="34" charset="0"/>
                        </a:rPr>
                        <a:t>SNDxyyyy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lumMod val="95000"/>
                            </a:schemeClr>
                          </a:solidFill>
                          <a:effectLst/>
                          <a:latin typeface="Calibri" panose="020F0502020204030204" pitchFamily="34" charset="0"/>
                        </a:rPr>
                        <a:t>Appendix 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042834845"/>
                  </a:ext>
                </a:extLst>
              </a:tr>
              <a:tr h="0">
                <a:tc>
                  <a:txBody>
                    <a:bodyPr/>
                    <a:lstStyle/>
                    <a:p>
                      <a:pPr marL="0" marR="0" fontAlgn="t">
                        <a:spcBef>
                          <a:spcPts val="0"/>
                        </a:spcBef>
                        <a:spcAft>
                          <a:spcPts val="0"/>
                        </a:spcAft>
                      </a:pPr>
                      <a:r>
                        <a:rPr lang="en-US" sz="1100" dirty="0">
                          <a:solidFill>
                            <a:schemeClr val="bg1">
                              <a:lumMod val="95000"/>
                            </a:schemeClr>
                          </a:solidFill>
                          <a:effectLst/>
                          <a:latin typeface="Calibri" panose="020F0502020204030204" pitchFamily="34" charset="0"/>
                        </a:rPr>
                        <a:t>Spawn Objects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a:solidFill>
                            <a:schemeClr val="bg1">
                              <a:lumMod val="95000"/>
                            </a:schemeClr>
                          </a:solidFill>
                          <a:effectLst/>
                          <a:latin typeface="Calibri" panose="020F0502020204030204" pitchFamily="34" charset="0"/>
                        </a:rPr>
                        <a:t>SPNxyyyy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100" dirty="0">
                          <a:solidFill>
                            <a:schemeClr val="bg1">
                              <a:lumMod val="95000"/>
                            </a:schemeClr>
                          </a:solidFill>
                          <a:effectLst/>
                          <a:latin typeface="Calibri" panose="020F0502020204030204" pitchFamily="34" charset="0"/>
                        </a:rPr>
                        <a:t>Appendix F</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655524324"/>
                  </a:ext>
                </a:extLst>
              </a:tr>
            </a:tbl>
          </a:graphicData>
        </a:graphic>
      </p:graphicFrame>
    </p:spTree>
    <p:extLst>
      <p:ext uri="{BB962C8B-B14F-4D97-AF65-F5344CB8AC3E}">
        <p14:creationId xmlns:p14="http://schemas.microsoft.com/office/powerpoint/2010/main" val="4170778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308C-B750-43C8-9552-74C49ADB6A42}"/>
              </a:ext>
            </a:extLst>
          </p:cNvPr>
          <p:cNvSpPr>
            <a:spLocks noGrp="1"/>
          </p:cNvSpPr>
          <p:nvPr>
            <p:ph type="title"/>
          </p:nvPr>
        </p:nvSpPr>
        <p:spPr/>
        <p:txBody>
          <a:bodyPr/>
          <a:lstStyle/>
          <a:p>
            <a:r>
              <a:rPr lang="en-US" dirty="0"/>
              <a:t>Facial Effects (FX)</a:t>
            </a:r>
            <a:endParaRPr lang="en-BE" dirty="0"/>
          </a:p>
        </p:txBody>
      </p:sp>
      <p:sp>
        <p:nvSpPr>
          <p:cNvPr id="3" name="Content Placeholder 2">
            <a:extLst>
              <a:ext uri="{FF2B5EF4-FFF2-40B4-BE49-F238E27FC236}">
                <a16:creationId xmlns:a16="http://schemas.microsoft.com/office/drawing/2014/main" id="{3BA68B57-1FFB-4163-AD02-16C60253B88C}"/>
              </a:ext>
            </a:extLst>
          </p:cNvPr>
          <p:cNvSpPr>
            <a:spLocks noGrp="1"/>
          </p:cNvSpPr>
          <p:nvPr>
            <p:ph idx="1"/>
          </p:nvPr>
        </p:nvSpPr>
        <p:spPr/>
        <p:txBody>
          <a:bodyPr>
            <a:normAutofit lnSpcReduction="10000"/>
          </a:bodyPr>
          <a:lstStyle/>
          <a:p>
            <a:r>
              <a:rPr lang="en-US" dirty="0"/>
              <a:t>Go to WC3 Reforged Tools -&gt; Helpers menu and select Create Face FX</a:t>
            </a:r>
          </a:p>
          <a:p>
            <a:r>
              <a:rPr lang="en-US" dirty="0"/>
              <a:t>An WC3RefFaceFx object will be created in the scene at position [0,0,0] </a:t>
            </a:r>
          </a:p>
          <a:p>
            <a:r>
              <a:rPr lang="en-US" dirty="0"/>
              <a:t>It allows the usage of facial effects of the model. However it is nothing more then a reference to the .</a:t>
            </a:r>
            <a:r>
              <a:rPr lang="en-US" dirty="0" err="1"/>
              <a:t>facefx</a:t>
            </a:r>
            <a:r>
              <a:rPr lang="en-US" dirty="0"/>
              <a:t> file</a:t>
            </a:r>
          </a:p>
          <a:p>
            <a:r>
              <a:rPr lang="en-US" dirty="0"/>
              <a:t>Usually only one .</a:t>
            </a:r>
            <a:r>
              <a:rPr lang="en-US" dirty="0" err="1"/>
              <a:t>facefx</a:t>
            </a:r>
            <a:r>
              <a:rPr lang="en-US" dirty="0"/>
              <a:t> file is used and is called “Node”</a:t>
            </a:r>
          </a:p>
          <a:p>
            <a:endParaRPr lang="en-US" dirty="0"/>
          </a:p>
          <a:p>
            <a:r>
              <a:rPr lang="en-US" dirty="0"/>
              <a:t>In 3DS Max the </a:t>
            </a:r>
            <a:r>
              <a:rPr lang="en-US" dirty="0" err="1"/>
              <a:t>FaceFX</a:t>
            </a:r>
            <a:r>
              <a:rPr lang="en-US" dirty="0"/>
              <a:t> plugin looks like a smiley with a parameter pointing to an external .</a:t>
            </a:r>
            <a:r>
              <a:rPr lang="en-US" dirty="0" err="1"/>
              <a:t>facefx</a:t>
            </a:r>
            <a:r>
              <a:rPr lang="en-US" dirty="0"/>
              <a:t> file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NOTE: at the time or writing no research is done in unravelling the content of the file ( probable contains animations linked to the facial bones )</a:t>
            </a:r>
            <a:endParaRPr lang="en-BE" dirty="0"/>
          </a:p>
        </p:txBody>
      </p:sp>
      <p:pic>
        <p:nvPicPr>
          <p:cNvPr id="5" name="Picture 4">
            <a:extLst>
              <a:ext uri="{FF2B5EF4-FFF2-40B4-BE49-F238E27FC236}">
                <a16:creationId xmlns:a16="http://schemas.microsoft.com/office/drawing/2014/main" id="{C14D0FF9-AF2D-408F-81F7-A9B0B9CCFB5A}"/>
              </a:ext>
            </a:extLst>
          </p:cNvPr>
          <p:cNvPicPr>
            <a:picLocks noChangeAspect="1"/>
          </p:cNvPicPr>
          <p:nvPr/>
        </p:nvPicPr>
        <p:blipFill>
          <a:blip r:embed="rId2"/>
          <a:stretch>
            <a:fillRect/>
          </a:stretch>
        </p:blipFill>
        <p:spPr>
          <a:xfrm>
            <a:off x="2161846" y="2781060"/>
            <a:ext cx="3276929" cy="2401312"/>
          </a:xfrm>
          <a:prstGeom prst="rect">
            <a:avLst/>
          </a:prstGeom>
        </p:spPr>
      </p:pic>
      <p:pic>
        <p:nvPicPr>
          <p:cNvPr id="7" name="Picture 6">
            <a:extLst>
              <a:ext uri="{FF2B5EF4-FFF2-40B4-BE49-F238E27FC236}">
                <a16:creationId xmlns:a16="http://schemas.microsoft.com/office/drawing/2014/main" id="{9F9E4116-0377-46BB-AAC5-2EFD23E77155}"/>
              </a:ext>
            </a:extLst>
          </p:cNvPr>
          <p:cNvPicPr>
            <a:picLocks noChangeAspect="1"/>
          </p:cNvPicPr>
          <p:nvPr/>
        </p:nvPicPr>
        <p:blipFill>
          <a:blip r:embed="rId3"/>
          <a:stretch>
            <a:fillRect/>
          </a:stretch>
        </p:blipFill>
        <p:spPr>
          <a:xfrm>
            <a:off x="5809788" y="2806393"/>
            <a:ext cx="1905266" cy="571580"/>
          </a:xfrm>
          <a:prstGeom prst="rect">
            <a:avLst/>
          </a:prstGeom>
        </p:spPr>
      </p:pic>
    </p:spTree>
    <p:extLst>
      <p:ext uri="{BB962C8B-B14F-4D97-AF65-F5344CB8AC3E}">
        <p14:creationId xmlns:p14="http://schemas.microsoft.com/office/powerpoint/2010/main" val="3571165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B53C-600F-4AB0-9941-956F39E476CA}"/>
              </a:ext>
            </a:extLst>
          </p:cNvPr>
          <p:cNvSpPr>
            <a:spLocks noGrp="1"/>
          </p:cNvSpPr>
          <p:nvPr>
            <p:ph type="title"/>
          </p:nvPr>
        </p:nvSpPr>
        <p:spPr/>
        <p:txBody>
          <a:bodyPr/>
          <a:lstStyle/>
          <a:p>
            <a:r>
              <a:rPr lang="en-US" dirty="0" err="1"/>
              <a:t>PopcornFX</a:t>
            </a:r>
            <a:endParaRPr lang="en-BE" dirty="0"/>
          </a:p>
        </p:txBody>
      </p:sp>
      <p:sp>
        <p:nvSpPr>
          <p:cNvPr id="3" name="Content Placeholder 2">
            <a:extLst>
              <a:ext uri="{FF2B5EF4-FFF2-40B4-BE49-F238E27FC236}">
                <a16:creationId xmlns:a16="http://schemas.microsoft.com/office/drawing/2014/main" id="{DA7621B7-D54A-4B3C-9F76-4838EA06C813}"/>
              </a:ext>
            </a:extLst>
          </p:cNvPr>
          <p:cNvSpPr>
            <a:spLocks noGrp="1"/>
          </p:cNvSpPr>
          <p:nvPr>
            <p:ph idx="1"/>
          </p:nvPr>
        </p:nvSpPr>
        <p:spPr/>
        <p:txBody>
          <a:bodyPr/>
          <a:lstStyle/>
          <a:p>
            <a:r>
              <a:rPr lang="en-US" dirty="0"/>
              <a:t>Popcorn FX is a multi platform real time effects solutions for particle effects.</a:t>
            </a:r>
          </a:p>
          <a:p>
            <a:r>
              <a:rPr lang="en-US" dirty="0"/>
              <a:t>You can read more about it here: </a:t>
            </a:r>
            <a:r>
              <a:rPr lang="en-US" dirty="0">
                <a:hlinkClick r:id="rId2"/>
              </a:rPr>
              <a:t>https://www.popcornfx.com/</a:t>
            </a:r>
            <a:endParaRPr lang="en-US" dirty="0"/>
          </a:p>
          <a:p>
            <a:r>
              <a:rPr lang="en-US" dirty="0"/>
              <a:t>Although the website allows you do download their Editor, it is, at this moment, impossible to import the </a:t>
            </a:r>
            <a:r>
              <a:rPr lang="en-US" dirty="0" err="1"/>
              <a:t>popcornfx</a:t>
            </a:r>
            <a:r>
              <a:rPr lang="en-US" dirty="0"/>
              <a:t> files from WC3 Reforged.</a:t>
            </a:r>
          </a:p>
          <a:p>
            <a:r>
              <a:rPr lang="en-US" dirty="0"/>
              <a:t>Go to WC3 Reforged Tools -&gt; Helpers menu and select Create Popcorn FX</a:t>
            </a:r>
          </a:p>
          <a:p>
            <a:r>
              <a:rPr lang="en-US" dirty="0"/>
              <a:t>A WC3RefPopCorn object will be created in the scene at position [0,0,0]</a:t>
            </a:r>
          </a:p>
          <a:p>
            <a:r>
              <a:rPr lang="en-US" dirty="0"/>
              <a:t>You can animate the object’s transform</a:t>
            </a:r>
          </a:p>
          <a:p>
            <a:r>
              <a:rPr lang="en-US" dirty="0"/>
              <a:t>You can animate the object’s visibility ( on or off )</a:t>
            </a:r>
          </a:p>
          <a:p>
            <a:r>
              <a:rPr lang="en-US" dirty="0"/>
              <a:t>The properties reference an external .</a:t>
            </a:r>
            <a:r>
              <a:rPr lang="en-US" dirty="0" err="1"/>
              <a:t>pkb</a:t>
            </a:r>
            <a:r>
              <a:rPr lang="en-US" dirty="0"/>
              <a:t> file and a </a:t>
            </a:r>
            <a:r>
              <a:rPr lang="en-US" dirty="0" err="1"/>
              <a:t>propery</a:t>
            </a:r>
            <a:r>
              <a:rPr lang="en-US" dirty="0"/>
              <a:t> when to display the effect.</a:t>
            </a:r>
          </a:p>
          <a:p>
            <a:endParaRPr lang="en-US" dirty="0"/>
          </a:p>
          <a:p>
            <a:endParaRPr lang="en-US" dirty="0"/>
          </a:p>
          <a:p>
            <a:endParaRPr lang="en-BE" dirty="0"/>
          </a:p>
        </p:txBody>
      </p:sp>
      <p:pic>
        <p:nvPicPr>
          <p:cNvPr id="5" name="Picture 4">
            <a:extLst>
              <a:ext uri="{FF2B5EF4-FFF2-40B4-BE49-F238E27FC236}">
                <a16:creationId xmlns:a16="http://schemas.microsoft.com/office/drawing/2014/main" id="{6C51BFDF-1ED6-46B4-9DEC-8445C972C946}"/>
              </a:ext>
            </a:extLst>
          </p:cNvPr>
          <p:cNvPicPr>
            <a:picLocks noChangeAspect="1"/>
          </p:cNvPicPr>
          <p:nvPr/>
        </p:nvPicPr>
        <p:blipFill>
          <a:blip r:embed="rId3"/>
          <a:stretch>
            <a:fillRect/>
          </a:stretch>
        </p:blipFill>
        <p:spPr>
          <a:xfrm>
            <a:off x="2362199" y="3911916"/>
            <a:ext cx="3548421" cy="2416086"/>
          </a:xfrm>
          <a:prstGeom prst="rect">
            <a:avLst/>
          </a:prstGeom>
        </p:spPr>
      </p:pic>
      <p:pic>
        <p:nvPicPr>
          <p:cNvPr id="7" name="Picture 6">
            <a:extLst>
              <a:ext uri="{FF2B5EF4-FFF2-40B4-BE49-F238E27FC236}">
                <a16:creationId xmlns:a16="http://schemas.microsoft.com/office/drawing/2014/main" id="{5424AC39-5735-4F04-B7A0-0DCE259DF51C}"/>
              </a:ext>
            </a:extLst>
          </p:cNvPr>
          <p:cNvPicPr>
            <a:picLocks noChangeAspect="1"/>
          </p:cNvPicPr>
          <p:nvPr/>
        </p:nvPicPr>
        <p:blipFill>
          <a:blip r:embed="rId4"/>
          <a:stretch>
            <a:fillRect/>
          </a:stretch>
        </p:blipFill>
        <p:spPr>
          <a:xfrm>
            <a:off x="6776892" y="3911916"/>
            <a:ext cx="2086266" cy="1438476"/>
          </a:xfrm>
          <a:prstGeom prst="rect">
            <a:avLst/>
          </a:prstGeom>
        </p:spPr>
      </p:pic>
    </p:spTree>
    <p:extLst>
      <p:ext uri="{BB962C8B-B14F-4D97-AF65-F5344CB8AC3E}">
        <p14:creationId xmlns:p14="http://schemas.microsoft.com/office/powerpoint/2010/main" val="3163352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82AB-A4BE-40E5-AA9F-DC0B94FE8B64}"/>
              </a:ext>
            </a:extLst>
          </p:cNvPr>
          <p:cNvSpPr>
            <a:spLocks noGrp="1"/>
          </p:cNvSpPr>
          <p:nvPr>
            <p:ph type="title"/>
          </p:nvPr>
        </p:nvSpPr>
        <p:spPr/>
        <p:txBody>
          <a:bodyPr/>
          <a:lstStyle/>
          <a:p>
            <a:r>
              <a:rPr lang="en-US" dirty="0"/>
              <a:t>Ribbon Emitter</a:t>
            </a:r>
            <a:endParaRPr lang="en-BE" dirty="0"/>
          </a:p>
        </p:txBody>
      </p:sp>
      <p:sp>
        <p:nvSpPr>
          <p:cNvPr id="3" name="Content Placeholder 2">
            <a:extLst>
              <a:ext uri="{FF2B5EF4-FFF2-40B4-BE49-F238E27FC236}">
                <a16:creationId xmlns:a16="http://schemas.microsoft.com/office/drawing/2014/main" id="{6645C2A8-4337-498B-BE9F-2A0F7C109DA2}"/>
              </a:ext>
            </a:extLst>
          </p:cNvPr>
          <p:cNvSpPr>
            <a:spLocks noGrp="1"/>
          </p:cNvSpPr>
          <p:nvPr>
            <p:ph idx="1"/>
          </p:nvPr>
        </p:nvSpPr>
        <p:spPr>
          <a:xfrm>
            <a:off x="838200" y="677636"/>
            <a:ext cx="8791575" cy="5499327"/>
          </a:xfrm>
        </p:spPr>
        <p:txBody>
          <a:bodyPr/>
          <a:lstStyle/>
          <a:p>
            <a:r>
              <a:rPr lang="en-US" dirty="0"/>
              <a:t>Go to WC3 Reforged Tools -&gt; Helpers menu and select Create Ribbon</a:t>
            </a:r>
          </a:p>
          <a:p>
            <a:r>
              <a:rPr lang="en-US" dirty="0"/>
              <a:t>An attachment will be created in the scene at position [0,0,0]</a:t>
            </a:r>
          </a:p>
          <a:p>
            <a:r>
              <a:rPr lang="en-US" dirty="0"/>
              <a:t>See the official Warcraft 3 Art Tools Documentation.pdf for detailed description</a:t>
            </a:r>
          </a:p>
          <a:p>
            <a:r>
              <a:rPr lang="en-US" dirty="0"/>
              <a:t>Parameters</a:t>
            </a:r>
          </a:p>
          <a:p>
            <a:pPr lvl="1"/>
            <a:r>
              <a:rPr lang="en-US" dirty="0"/>
              <a:t>Above &amp; Below: define the width of the object, above and below the center of the object.</a:t>
            </a:r>
          </a:p>
          <a:p>
            <a:pPr lvl="1"/>
            <a:r>
              <a:rPr lang="en-US" dirty="0"/>
              <a:t>Alpha: fixed alpha value of the emitted particles</a:t>
            </a:r>
          </a:p>
          <a:p>
            <a:pPr lvl="1"/>
            <a:r>
              <a:rPr lang="en-US" dirty="0"/>
              <a:t>Color: fixed color of the emitted particles</a:t>
            </a:r>
          </a:p>
          <a:p>
            <a:pPr lvl="1"/>
            <a:r>
              <a:rPr lang="en-US" dirty="0"/>
              <a:t>Lifetime: number of seconds the particle stays alive ( Edge Life )</a:t>
            </a:r>
          </a:p>
          <a:p>
            <a:pPr lvl="1"/>
            <a:r>
              <a:rPr lang="en-US" dirty="0"/>
              <a:t>Emission: number of particles that are emitted in total ( Edges/sec )</a:t>
            </a:r>
          </a:p>
          <a:p>
            <a:pPr lvl="1"/>
            <a:r>
              <a:rPr lang="en-US" dirty="0"/>
              <a:t>Gravity: sink or raise the particles additionally</a:t>
            </a:r>
          </a:p>
          <a:p>
            <a:pPr lvl="1"/>
            <a:r>
              <a:rPr lang="en-US" dirty="0"/>
              <a:t>Flipbook Rows &amp; Columns: using a texture that has a particle strip, identifying the number of rows and columns in the texture</a:t>
            </a:r>
          </a:p>
          <a:p>
            <a:pPr lvl="1"/>
            <a:r>
              <a:rPr lang="en-US" dirty="0"/>
              <a:t>Material: create a WC3 Standard Material first and select this to apply the material.</a:t>
            </a:r>
            <a:endParaRPr lang="en-BE" dirty="0"/>
          </a:p>
        </p:txBody>
      </p:sp>
      <p:pic>
        <p:nvPicPr>
          <p:cNvPr id="5" name="Picture 4">
            <a:extLst>
              <a:ext uri="{FF2B5EF4-FFF2-40B4-BE49-F238E27FC236}">
                <a16:creationId xmlns:a16="http://schemas.microsoft.com/office/drawing/2014/main" id="{2438F763-9647-43EE-ADB0-A5D0E9F22987}"/>
              </a:ext>
            </a:extLst>
          </p:cNvPr>
          <p:cNvPicPr>
            <a:picLocks noChangeAspect="1"/>
          </p:cNvPicPr>
          <p:nvPr/>
        </p:nvPicPr>
        <p:blipFill>
          <a:blip r:embed="rId2"/>
          <a:stretch>
            <a:fillRect/>
          </a:stretch>
        </p:blipFill>
        <p:spPr>
          <a:xfrm>
            <a:off x="9629775" y="677636"/>
            <a:ext cx="1848108" cy="3172268"/>
          </a:xfrm>
          <a:prstGeom prst="rect">
            <a:avLst/>
          </a:prstGeom>
        </p:spPr>
      </p:pic>
      <p:pic>
        <p:nvPicPr>
          <p:cNvPr id="7" name="Picture 6">
            <a:extLst>
              <a:ext uri="{FF2B5EF4-FFF2-40B4-BE49-F238E27FC236}">
                <a16:creationId xmlns:a16="http://schemas.microsoft.com/office/drawing/2014/main" id="{E3853870-7047-4101-9119-F6FCD859A2F4}"/>
              </a:ext>
            </a:extLst>
          </p:cNvPr>
          <p:cNvPicPr>
            <a:picLocks noChangeAspect="1"/>
          </p:cNvPicPr>
          <p:nvPr/>
        </p:nvPicPr>
        <p:blipFill>
          <a:blip r:embed="rId3"/>
          <a:stretch>
            <a:fillRect/>
          </a:stretch>
        </p:blipFill>
        <p:spPr>
          <a:xfrm>
            <a:off x="9416534" y="4095750"/>
            <a:ext cx="2185174" cy="2258176"/>
          </a:xfrm>
          <a:prstGeom prst="rect">
            <a:avLst/>
          </a:prstGeom>
        </p:spPr>
      </p:pic>
    </p:spTree>
    <p:extLst>
      <p:ext uri="{BB962C8B-B14F-4D97-AF65-F5344CB8AC3E}">
        <p14:creationId xmlns:p14="http://schemas.microsoft.com/office/powerpoint/2010/main" val="2454243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093E5-51F2-4211-9EA5-DC5CA819072C}"/>
              </a:ext>
            </a:extLst>
          </p:cNvPr>
          <p:cNvSpPr>
            <a:spLocks noGrp="1"/>
          </p:cNvSpPr>
          <p:nvPr>
            <p:ph type="title"/>
          </p:nvPr>
        </p:nvSpPr>
        <p:spPr/>
        <p:txBody>
          <a:bodyPr/>
          <a:lstStyle/>
          <a:p>
            <a:r>
              <a:rPr lang="en-US" dirty="0"/>
              <a:t>Particle Emitter</a:t>
            </a:r>
            <a:endParaRPr lang="en-BE" dirty="0"/>
          </a:p>
        </p:txBody>
      </p:sp>
      <p:sp>
        <p:nvSpPr>
          <p:cNvPr id="3" name="Content Placeholder 2">
            <a:extLst>
              <a:ext uri="{FF2B5EF4-FFF2-40B4-BE49-F238E27FC236}">
                <a16:creationId xmlns:a16="http://schemas.microsoft.com/office/drawing/2014/main" id="{45C0E006-2DB7-48F2-95FF-1C8688F7B31B}"/>
              </a:ext>
            </a:extLst>
          </p:cNvPr>
          <p:cNvSpPr>
            <a:spLocks noGrp="1"/>
          </p:cNvSpPr>
          <p:nvPr>
            <p:ph idx="1"/>
          </p:nvPr>
        </p:nvSpPr>
        <p:spPr>
          <a:xfrm>
            <a:off x="6736996" y="677636"/>
            <a:ext cx="5131154" cy="5499327"/>
          </a:xfrm>
        </p:spPr>
        <p:txBody>
          <a:bodyPr/>
          <a:lstStyle/>
          <a:p>
            <a:r>
              <a:rPr lang="en-US" dirty="0"/>
              <a:t>Go to WC3 Reforged Tools -&gt; Helpers menu and select Create Particle Emitter</a:t>
            </a:r>
          </a:p>
          <a:p>
            <a:r>
              <a:rPr lang="en-US" dirty="0"/>
              <a:t>An attachment will be created in the scene at position [0,0,0]</a:t>
            </a:r>
          </a:p>
          <a:p>
            <a:r>
              <a:rPr lang="en-US" dirty="0"/>
              <a:t>See the official Warcraft 3 Art Tools Documentation.pdf for a full detailed description </a:t>
            </a:r>
          </a:p>
          <a:p>
            <a:pPr lvl="1"/>
            <a:r>
              <a:rPr lang="en-US" dirty="0"/>
              <a:t>( page 12 – 14 )</a:t>
            </a:r>
          </a:p>
          <a:p>
            <a:pPr lvl="1"/>
            <a:endParaRPr lang="en-US" dirty="0"/>
          </a:p>
        </p:txBody>
      </p:sp>
      <p:pic>
        <p:nvPicPr>
          <p:cNvPr id="5" name="Picture 4">
            <a:extLst>
              <a:ext uri="{FF2B5EF4-FFF2-40B4-BE49-F238E27FC236}">
                <a16:creationId xmlns:a16="http://schemas.microsoft.com/office/drawing/2014/main" id="{45C2D6BC-89CD-4EFB-8027-CC4C82617BDF}"/>
              </a:ext>
            </a:extLst>
          </p:cNvPr>
          <p:cNvPicPr>
            <a:picLocks noChangeAspect="1"/>
          </p:cNvPicPr>
          <p:nvPr/>
        </p:nvPicPr>
        <p:blipFill>
          <a:blip r:embed="rId2"/>
          <a:stretch>
            <a:fillRect/>
          </a:stretch>
        </p:blipFill>
        <p:spPr>
          <a:xfrm>
            <a:off x="5132458" y="4733630"/>
            <a:ext cx="2365060" cy="1852908"/>
          </a:xfrm>
          <a:prstGeom prst="rect">
            <a:avLst/>
          </a:prstGeom>
        </p:spPr>
      </p:pic>
      <p:pic>
        <p:nvPicPr>
          <p:cNvPr id="7" name="Picture 6">
            <a:extLst>
              <a:ext uri="{FF2B5EF4-FFF2-40B4-BE49-F238E27FC236}">
                <a16:creationId xmlns:a16="http://schemas.microsoft.com/office/drawing/2014/main" id="{7062A771-7445-49FF-84E7-E0567C96ABB6}"/>
              </a:ext>
            </a:extLst>
          </p:cNvPr>
          <p:cNvPicPr>
            <a:picLocks noChangeAspect="1"/>
          </p:cNvPicPr>
          <p:nvPr/>
        </p:nvPicPr>
        <p:blipFill>
          <a:blip r:embed="rId3"/>
          <a:stretch>
            <a:fillRect/>
          </a:stretch>
        </p:blipFill>
        <p:spPr>
          <a:xfrm>
            <a:off x="442788" y="921067"/>
            <a:ext cx="1499633" cy="4386626"/>
          </a:xfrm>
          <a:prstGeom prst="rect">
            <a:avLst/>
          </a:prstGeom>
        </p:spPr>
      </p:pic>
      <p:pic>
        <p:nvPicPr>
          <p:cNvPr id="9" name="Picture 8">
            <a:extLst>
              <a:ext uri="{FF2B5EF4-FFF2-40B4-BE49-F238E27FC236}">
                <a16:creationId xmlns:a16="http://schemas.microsoft.com/office/drawing/2014/main" id="{90DCE344-5AB1-4CBC-BD5B-03204CA6EDF2}"/>
              </a:ext>
            </a:extLst>
          </p:cNvPr>
          <p:cNvPicPr>
            <a:picLocks noChangeAspect="1"/>
          </p:cNvPicPr>
          <p:nvPr/>
        </p:nvPicPr>
        <p:blipFill>
          <a:blip r:embed="rId4"/>
          <a:stretch>
            <a:fillRect/>
          </a:stretch>
        </p:blipFill>
        <p:spPr>
          <a:xfrm>
            <a:off x="2080409" y="921067"/>
            <a:ext cx="1328061" cy="4386626"/>
          </a:xfrm>
          <a:prstGeom prst="rect">
            <a:avLst/>
          </a:prstGeom>
        </p:spPr>
      </p:pic>
      <p:pic>
        <p:nvPicPr>
          <p:cNvPr id="11" name="Picture 10">
            <a:extLst>
              <a:ext uri="{FF2B5EF4-FFF2-40B4-BE49-F238E27FC236}">
                <a16:creationId xmlns:a16="http://schemas.microsoft.com/office/drawing/2014/main" id="{357D4A4D-3E72-4919-B87C-CACB2734BC5E}"/>
              </a:ext>
            </a:extLst>
          </p:cNvPr>
          <p:cNvPicPr>
            <a:picLocks noChangeAspect="1"/>
          </p:cNvPicPr>
          <p:nvPr/>
        </p:nvPicPr>
        <p:blipFill>
          <a:blip r:embed="rId5"/>
          <a:stretch>
            <a:fillRect/>
          </a:stretch>
        </p:blipFill>
        <p:spPr>
          <a:xfrm>
            <a:off x="3546458" y="921067"/>
            <a:ext cx="1448012" cy="4386626"/>
          </a:xfrm>
          <a:prstGeom prst="rect">
            <a:avLst/>
          </a:prstGeom>
        </p:spPr>
      </p:pic>
      <p:pic>
        <p:nvPicPr>
          <p:cNvPr id="13" name="Picture 12">
            <a:extLst>
              <a:ext uri="{FF2B5EF4-FFF2-40B4-BE49-F238E27FC236}">
                <a16:creationId xmlns:a16="http://schemas.microsoft.com/office/drawing/2014/main" id="{F4752342-49B7-49D5-838A-D80C80671221}"/>
              </a:ext>
            </a:extLst>
          </p:cNvPr>
          <p:cNvPicPr>
            <a:picLocks noChangeAspect="1"/>
          </p:cNvPicPr>
          <p:nvPr/>
        </p:nvPicPr>
        <p:blipFill>
          <a:blip r:embed="rId6"/>
          <a:stretch>
            <a:fillRect/>
          </a:stretch>
        </p:blipFill>
        <p:spPr>
          <a:xfrm>
            <a:off x="5132458" y="921067"/>
            <a:ext cx="1466549" cy="1726883"/>
          </a:xfrm>
          <a:prstGeom prst="rect">
            <a:avLst/>
          </a:prstGeom>
        </p:spPr>
      </p:pic>
    </p:spTree>
    <p:extLst>
      <p:ext uri="{BB962C8B-B14F-4D97-AF65-F5344CB8AC3E}">
        <p14:creationId xmlns:p14="http://schemas.microsoft.com/office/powerpoint/2010/main" val="4007917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A733-CBD9-4569-8C2F-1A3645EF9846}"/>
              </a:ext>
            </a:extLst>
          </p:cNvPr>
          <p:cNvSpPr>
            <a:spLocks noGrp="1"/>
          </p:cNvSpPr>
          <p:nvPr>
            <p:ph type="title"/>
          </p:nvPr>
        </p:nvSpPr>
        <p:spPr/>
        <p:txBody>
          <a:bodyPr/>
          <a:lstStyle/>
          <a:p>
            <a:r>
              <a:rPr lang="en-US" dirty="0"/>
              <a:t>Material</a:t>
            </a:r>
            <a:endParaRPr lang="en-BE" dirty="0"/>
          </a:p>
        </p:txBody>
      </p:sp>
      <p:sp>
        <p:nvSpPr>
          <p:cNvPr id="3" name="Content Placeholder 2">
            <a:extLst>
              <a:ext uri="{FF2B5EF4-FFF2-40B4-BE49-F238E27FC236}">
                <a16:creationId xmlns:a16="http://schemas.microsoft.com/office/drawing/2014/main" id="{61E861E2-3F7A-4F86-80E0-2BB0FAF54D3F}"/>
              </a:ext>
            </a:extLst>
          </p:cNvPr>
          <p:cNvSpPr>
            <a:spLocks noGrp="1"/>
          </p:cNvSpPr>
          <p:nvPr>
            <p:ph idx="1"/>
          </p:nvPr>
        </p:nvSpPr>
        <p:spPr>
          <a:xfrm>
            <a:off x="838200" y="677636"/>
            <a:ext cx="6600826" cy="5499327"/>
          </a:xfrm>
        </p:spPr>
        <p:txBody>
          <a:bodyPr>
            <a:normAutofit fontScale="62500" lnSpcReduction="20000"/>
          </a:bodyPr>
          <a:lstStyle/>
          <a:p>
            <a:r>
              <a:rPr lang="en-US" dirty="0"/>
              <a:t>Open the Material editor ( press M ), select a material slot and change the Standard type to a Warcraft 3 Reforged Standard material</a:t>
            </a:r>
          </a:p>
          <a:p>
            <a:r>
              <a:rPr lang="en-US" dirty="0"/>
              <a:t>Warcraft III Reforged supports PBR material ( Physical Based Rendering )</a:t>
            </a:r>
          </a:p>
          <a:p>
            <a:r>
              <a:rPr lang="en-US" dirty="0"/>
              <a:t>Parameters</a:t>
            </a:r>
          </a:p>
          <a:p>
            <a:pPr lvl="1"/>
            <a:r>
              <a:rPr lang="en-US" dirty="0"/>
              <a:t>Draw mode </a:t>
            </a:r>
          </a:p>
          <a:p>
            <a:pPr lvl="2"/>
            <a:r>
              <a:rPr lang="en-US" b="1" dirty="0"/>
              <a:t>Opaque</a:t>
            </a:r>
            <a:r>
              <a:rPr lang="en-US" dirty="0"/>
              <a:t>: model is drawn solid</a:t>
            </a:r>
          </a:p>
          <a:p>
            <a:pPr lvl="2"/>
            <a:r>
              <a:rPr lang="en-US" b="1" dirty="0"/>
              <a:t>Mask</a:t>
            </a:r>
            <a:r>
              <a:rPr lang="en-US" dirty="0"/>
              <a:t>: the transparent alpha mask map is used</a:t>
            </a:r>
          </a:p>
          <a:p>
            <a:pPr lvl="2"/>
            <a:r>
              <a:rPr lang="en-US" b="1" dirty="0"/>
              <a:t>Blend</a:t>
            </a:r>
            <a:r>
              <a:rPr lang="en-US" dirty="0"/>
              <a:t>: depth set is turn off</a:t>
            </a:r>
          </a:p>
          <a:p>
            <a:pPr lvl="2"/>
            <a:r>
              <a:rPr lang="en-US" b="1" dirty="0"/>
              <a:t>Add</a:t>
            </a:r>
            <a:r>
              <a:rPr lang="en-US" dirty="0"/>
              <a:t>: additive drawing, has a ghost effect mode</a:t>
            </a:r>
          </a:p>
          <a:p>
            <a:pPr lvl="2"/>
            <a:r>
              <a:rPr lang="en-US" b="1" dirty="0" err="1"/>
              <a:t>BlendAdd</a:t>
            </a:r>
            <a:r>
              <a:rPr lang="en-US" dirty="0"/>
              <a:t>: both blend and additive is used</a:t>
            </a:r>
          </a:p>
          <a:p>
            <a:pPr lvl="2"/>
            <a:r>
              <a:rPr lang="en-US" b="1" dirty="0"/>
              <a:t>Mod</a:t>
            </a:r>
            <a:r>
              <a:rPr lang="en-US" dirty="0"/>
              <a:t>: make the semi transparent darken the background, opacity has no effect</a:t>
            </a:r>
          </a:p>
          <a:p>
            <a:pPr lvl="2"/>
            <a:r>
              <a:rPr lang="en-US" b="1" dirty="0"/>
              <a:t>Mod2x</a:t>
            </a:r>
            <a:r>
              <a:rPr lang="en-US" dirty="0"/>
              <a:t>: depth is turned off, no sort order error</a:t>
            </a:r>
          </a:p>
          <a:p>
            <a:pPr lvl="1"/>
            <a:r>
              <a:rPr lang="en-US" b="1" dirty="0"/>
              <a:t>Unlit</a:t>
            </a:r>
            <a:r>
              <a:rPr lang="en-US" dirty="0"/>
              <a:t>: no light effect are used, giving a flat texture look</a:t>
            </a:r>
          </a:p>
          <a:p>
            <a:pPr lvl="1"/>
            <a:r>
              <a:rPr lang="en-US" b="1" dirty="0"/>
              <a:t>2-sided</a:t>
            </a:r>
            <a:r>
              <a:rPr lang="en-US" dirty="0"/>
              <a:t>: </a:t>
            </a:r>
            <a:r>
              <a:rPr lang="en-US" dirty="0" err="1"/>
              <a:t>backface</a:t>
            </a:r>
            <a:r>
              <a:rPr lang="en-US" dirty="0"/>
              <a:t> culling is not used, drawing both sides of a polygon</a:t>
            </a:r>
          </a:p>
          <a:p>
            <a:pPr lvl="1"/>
            <a:r>
              <a:rPr lang="en-US" b="1" dirty="0"/>
              <a:t>No fog</a:t>
            </a:r>
            <a:r>
              <a:rPr lang="en-US" dirty="0"/>
              <a:t>: model ignores the darkening of the distant fog</a:t>
            </a:r>
          </a:p>
          <a:p>
            <a:pPr lvl="1"/>
            <a:r>
              <a:rPr lang="en-US" b="1" dirty="0"/>
              <a:t>No depth set</a:t>
            </a:r>
            <a:r>
              <a:rPr lang="en-US" dirty="0"/>
              <a:t>: the model’s polygons are not written to the depth buffer</a:t>
            </a:r>
          </a:p>
          <a:p>
            <a:pPr lvl="1"/>
            <a:r>
              <a:rPr lang="en-US" b="1" dirty="0"/>
              <a:t>No depth test</a:t>
            </a:r>
            <a:r>
              <a:rPr lang="en-US" dirty="0"/>
              <a:t>: the model’s polygons will not test the sort order from the depth buffer</a:t>
            </a:r>
          </a:p>
          <a:p>
            <a:pPr lvl="1"/>
            <a:r>
              <a:rPr lang="en-US" b="1" dirty="0"/>
              <a:t>Alpha</a:t>
            </a:r>
            <a:r>
              <a:rPr lang="en-US" dirty="0"/>
              <a:t>: can be animated to make the model transparent</a:t>
            </a:r>
          </a:p>
          <a:p>
            <a:pPr lvl="1"/>
            <a:r>
              <a:rPr lang="en-US" b="1" dirty="0"/>
              <a:t>Priority</a:t>
            </a:r>
            <a:r>
              <a:rPr lang="en-US" dirty="0"/>
              <a:t>: prioritizes the writing to the depth buffer</a:t>
            </a:r>
          </a:p>
          <a:p>
            <a:pPr lvl="1"/>
            <a:r>
              <a:rPr lang="en-US" b="1" dirty="0"/>
              <a:t>Wrap Width &amp; Height</a:t>
            </a:r>
            <a:r>
              <a:rPr lang="en-US" dirty="0"/>
              <a:t>: allows texture tiling in the horizonal and vertical axis </a:t>
            </a:r>
          </a:p>
          <a:p>
            <a:pPr lvl="1"/>
            <a:r>
              <a:rPr lang="en-US" b="1" dirty="0"/>
              <a:t>Environment</a:t>
            </a:r>
            <a:r>
              <a:rPr lang="en-US" dirty="0"/>
              <a:t>: specifies if the model is impacted by the reflection of the environment map</a:t>
            </a:r>
          </a:p>
          <a:p>
            <a:r>
              <a:rPr lang="en-US" dirty="0"/>
              <a:t>This material is constructed of the following types of maps, each map type is explained in the next pages</a:t>
            </a:r>
          </a:p>
          <a:p>
            <a:pPr lvl="1"/>
            <a:r>
              <a:rPr lang="en-US" dirty="0"/>
              <a:t>Diffuse map ( is more an albedo map )</a:t>
            </a:r>
          </a:p>
          <a:p>
            <a:pPr lvl="1"/>
            <a:r>
              <a:rPr lang="en-US" dirty="0"/>
              <a:t>Normal map</a:t>
            </a:r>
          </a:p>
          <a:p>
            <a:pPr lvl="1"/>
            <a:r>
              <a:rPr lang="en-US" dirty="0"/>
              <a:t>ORM map</a:t>
            </a:r>
          </a:p>
          <a:p>
            <a:pPr lvl="1"/>
            <a:r>
              <a:rPr lang="en-US" dirty="0"/>
              <a:t>Team Color map</a:t>
            </a:r>
          </a:p>
          <a:p>
            <a:pPr lvl="1"/>
            <a:r>
              <a:rPr lang="en-US" dirty="0"/>
              <a:t>Emissive map &amp; Emissive Alpha ( strength of the emission )</a:t>
            </a:r>
          </a:p>
          <a:p>
            <a:pPr lvl="1"/>
            <a:r>
              <a:rPr lang="en-US" dirty="0"/>
              <a:t>Alpha mask map</a:t>
            </a:r>
          </a:p>
          <a:p>
            <a:pPr lvl="1"/>
            <a:r>
              <a:rPr lang="en-US" dirty="0"/>
              <a:t>Reflection map</a:t>
            </a:r>
          </a:p>
          <a:p>
            <a:pPr lvl="1"/>
            <a:r>
              <a:rPr lang="en-US" dirty="0"/>
              <a:t>Replaceable map</a:t>
            </a:r>
          </a:p>
        </p:txBody>
      </p:sp>
      <p:pic>
        <p:nvPicPr>
          <p:cNvPr id="5" name="Picture 4">
            <a:extLst>
              <a:ext uri="{FF2B5EF4-FFF2-40B4-BE49-F238E27FC236}">
                <a16:creationId xmlns:a16="http://schemas.microsoft.com/office/drawing/2014/main" id="{E75C184D-67C1-4F13-B7CC-340E7C43366F}"/>
              </a:ext>
            </a:extLst>
          </p:cNvPr>
          <p:cNvPicPr>
            <a:picLocks noChangeAspect="1"/>
          </p:cNvPicPr>
          <p:nvPr/>
        </p:nvPicPr>
        <p:blipFill>
          <a:blip r:embed="rId2"/>
          <a:stretch>
            <a:fillRect/>
          </a:stretch>
        </p:blipFill>
        <p:spPr>
          <a:xfrm>
            <a:off x="9115425" y="1085572"/>
            <a:ext cx="2390312" cy="5389789"/>
          </a:xfrm>
          <a:prstGeom prst="rect">
            <a:avLst/>
          </a:prstGeom>
        </p:spPr>
      </p:pic>
      <p:pic>
        <p:nvPicPr>
          <p:cNvPr id="7" name="Picture 6">
            <a:extLst>
              <a:ext uri="{FF2B5EF4-FFF2-40B4-BE49-F238E27FC236}">
                <a16:creationId xmlns:a16="http://schemas.microsoft.com/office/drawing/2014/main" id="{7A22434C-5002-4FA2-AD06-A9D61628248D}"/>
              </a:ext>
            </a:extLst>
          </p:cNvPr>
          <p:cNvPicPr>
            <a:picLocks noChangeAspect="1"/>
          </p:cNvPicPr>
          <p:nvPr/>
        </p:nvPicPr>
        <p:blipFill>
          <a:blip r:embed="rId3"/>
          <a:stretch>
            <a:fillRect/>
          </a:stretch>
        </p:blipFill>
        <p:spPr>
          <a:xfrm>
            <a:off x="7439025" y="495252"/>
            <a:ext cx="4311272" cy="495865"/>
          </a:xfrm>
          <a:prstGeom prst="rect">
            <a:avLst/>
          </a:prstGeom>
        </p:spPr>
      </p:pic>
      <p:sp>
        <p:nvSpPr>
          <p:cNvPr id="8" name="Rectangle 7">
            <a:extLst>
              <a:ext uri="{FF2B5EF4-FFF2-40B4-BE49-F238E27FC236}">
                <a16:creationId xmlns:a16="http://schemas.microsoft.com/office/drawing/2014/main" id="{FD6718AD-BB39-4765-AF92-7B1F63034953}"/>
              </a:ext>
            </a:extLst>
          </p:cNvPr>
          <p:cNvSpPr/>
          <p:nvPr/>
        </p:nvSpPr>
        <p:spPr>
          <a:xfrm>
            <a:off x="9115425" y="677636"/>
            <a:ext cx="685800" cy="24033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Rectangle 8">
            <a:extLst>
              <a:ext uri="{FF2B5EF4-FFF2-40B4-BE49-F238E27FC236}">
                <a16:creationId xmlns:a16="http://schemas.microsoft.com/office/drawing/2014/main" id="{833DF435-3997-4A59-B7AF-745B1B068F97}"/>
              </a:ext>
            </a:extLst>
          </p:cNvPr>
          <p:cNvSpPr/>
          <p:nvPr/>
        </p:nvSpPr>
        <p:spPr>
          <a:xfrm>
            <a:off x="10172700" y="670247"/>
            <a:ext cx="1577597" cy="240330"/>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1" name="Straight Arrow Connector 10">
            <a:extLst>
              <a:ext uri="{FF2B5EF4-FFF2-40B4-BE49-F238E27FC236}">
                <a16:creationId xmlns:a16="http://schemas.microsoft.com/office/drawing/2014/main" id="{3F77325E-428C-4531-A147-8752DA22A0D4}"/>
              </a:ext>
            </a:extLst>
          </p:cNvPr>
          <p:cNvCxnSpPr>
            <a:stCxn id="8" idx="3"/>
            <a:endCxn id="9" idx="1"/>
          </p:cNvCxnSpPr>
          <p:nvPr/>
        </p:nvCxnSpPr>
        <p:spPr>
          <a:xfrm flipV="1">
            <a:off x="9801225" y="790412"/>
            <a:ext cx="371475" cy="738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4FF30-066F-49D3-8558-0FE22B3B0525}"/>
              </a:ext>
            </a:extLst>
          </p:cNvPr>
          <p:cNvSpPr>
            <a:spLocks noGrp="1"/>
          </p:cNvSpPr>
          <p:nvPr>
            <p:ph idx="1"/>
          </p:nvPr>
        </p:nvSpPr>
        <p:spPr>
          <a:xfrm>
            <a:off x="838200" y="4819650"/>
            <a:ext cx="10515600" cy="1852613"/>
          </a:xfrm>
        </p:spPr>
        <p:txBody>
          <a:bodyPr/>
          <a:lstStyle/>
          <a:p>
            <a:pPr marL="0" indent="0">
              <a:buNone/>
            </a:pPr>
            <a:r>
              <a:rPr lang="en-US" dirty="0"/>
              <a:t>© 2021 Blizzard Entertainment. All rights reserved. Reign of Chaos, The Frozen Throne and the Warcraft Art Tools logos are trademarks, and Warcraft and Blizzard Entertainment are registered trademarks of Blizzard Entertainment. Windows is a trademark or registered trademark of Microsoft Corporation in the U.S. and/or other countries. 3ds max is a trademark or registered trademark of Autodesk, Inc. Adobe and Photoshop are either registered trademarks or trademarks of Adobe Systems Incorporated in the United States and/or other countries.</a:t>
            </a:r>
          </a:p>
          <a:p>
            <a:pPr marL="0" indent="0">
              <a:buNone/>
            </a:pPr>
            <a:r>
              <a:rPr lang="en-US" dirty="0"/>
              <a:t>This is meant as a hobby project and NOT for making profit or any kind of money!</a:t>
            </a:r>
            <a:endParaRPr lang="en-BE" dirty="0"/>
          </a:p>
        </p:txBody>
      </p:sp>
    </p:spTree>
    <p:extLst>
      <p:ext uri="{BB962C8B-B14F-4D97-AF65-F5344CB8AC3E}">
        <p14:creationId xmlns:p14="http://schemas.microsoft.com/office/powerpoint/2010/main" val="3810153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99EA-E4F6-40C0-A115-9A4F88FA00E7}"/>
              </a:ext>
            </a:extLst>
          </p:cNvPr>
          <p:cNvSpPr>
            <a:spLocks noGrp="1"/>
          </p:cNvSpPr>
          <p:nvPr>
            <p:ph type="title"/>
          </p:nvPr>
        </p:nvSpPr>
        <p:spPr/>
        <p:txBody>
          <a:bodyPr/>
          <a:lstStyle/>
          <a:p>
            <a:r>
              <a:rPr lang="en-US" dirty="0"/>
              <a:t>Diffuse map</a:t>
            </a:r>
            <a:endParaRPr lang="en-BE" dirty="0"/>
          </a:p>
        </p:txBody>
      </p:sp>
      <p:sp>
        <p:nvSpPr>
          <p:cNvPr id="3" name="Content Placeholder 2">
            <a:extLst>
              <a:ext uri="{FF2B5EF4-FFF2-40B4-BE49-F238E27FC236}">
                <a16:creationId xmlns:a16="http://schemas.microsoft.com/office/drawing/2014/main" id="{1DF0D24C-29D2-4E85-84B4-99946281FE97}"/>
              </a:ext>
            </a:extLst>
          </p:cNvPr>
          <p:cNvSpPr>
            <a:spLocks noGrp="1"/>
          </p:cNvSpPr>
          <p:nvPr>
            <p:ph idx="1"/>
          </p:nvPr>
        </p:nvSpPr>
        <p:spPr/>
        <p:txBody>
          <a:bodyPr/>
          <a:lstStyle/>
          <a:p>
            <a:r>
              <a:rPr lang="en-US" dirty="0"/>
              <a:t>The diffuse map ( should be called albedo map ) should not contain any light information, only color information</a:t>
            </a:r>
          </a:p>
          <a:p>
            <a:r>
              <a:rPr lang="en-US" dirty="0"/>
              <a:t>The alpha channel contains the transparent information and is used in the Alpha Mask map</a:t>
            </a:r>
          </a:p>
          <a:p>
            <a:r>
              <a:rPr lang="en-US" dirty="0"/>
              <a:t>DXT5 .</a:t>
            </a:r>
            <a:r>
              <a:rPr lang="en-US" dirty="0" err="1"/>
              <a:t>dds</a:t>
            </a:r>
            <a:r>
              <a:rPr lang="en-US" dirty="0"/>
              <a:t> image type ( the texture shown, is just a piece of it, not the whole texture)</a:t>
            </a:r>
          </a:p>
          <a:p>
            <a:endParaRPr lang="en-BE" dirty="0"/>
          </a:p>
        </p:txBody>
      </p:sp>
      <p:pic>
        <p:nvPicPr>
          <p:cNvPr id="5" name="Picture 4">
            <a:extLst>
              <a:ext uri="{FF2B5EF4-FFF2-40B4-BE49-F238E27FC236}">
                <a16:creationId xmlns:a16="http://schemas.microsoft.com/office/drawing/2014/main" id="{F08042BE-BD28-40C5-A580-00A772AFEE8D}"/>
              </a:ext>
            </a:extLst>
          </p:cNvPr>
          <p:cNvPicPr>
            <a:picLocks noChangeAspect="1"/>
          </p:cNvPicPr>
          <p:nvPr/>
        </p:nvPicPr>
        <p:blipFill>
          <a:blip r:embed="rId2"/>
          <a:stretch>
            <a:fillRect/>
          </a:stretch>
        </p:blipFill>
        <p:spPr>
          <a:xfrm>
            <a:off x="1199467" y="1956818"/>
            <a:ext cx="4896533" cy="4086795"/>
          </a:xfrm>
          <a:prstGeom prst="rect">
            <a:avLst/>
          </a:prstGeom>
        </p:spPr>
      </p:pic>
      <p:pic>
        <p:nvPicPr>
          <p:cNvPr id="7" name="Picture 6">
            <a:extLst>
              <a:ext uri="{FF2B5EF4-FFF2-40B4-BE49-F238E27FC236}">
                <a16:creationId xmlns:a16="http://schemas.microsoft.com/office/drawing/2014/main" id="{4AFC0787-FF2E-47A1-9B72-1A154F8D9348}"/>
              </a:ext>
            </a:extLst>
          </p:cNvPr>
          <p:cNvPicPr>
            <a:picLocks noChangeAspect="1"/>
          </p:cNvPicPr>
          <p:nvPr/>
        </p:nvPicPr>
        <p:blipFill>
          <a:blip r:embed="rId3"/>
          <a:stretch>
            <a:fillRect/>
          </a:stretch>
        </p:blipFill>
        <p:spPr>
          <a:xfrm>
            <a:off x="6209958" y="1932727"/>
            <a:ext cx="5029542" cy="4109742"/>
          </a:xfrm>
          <a:prstGeom prst="rect">
            <a:avLst/>
          </a:prstGeom>
        </p:spPr>
      </p:pic>
    </p:spTree>
    <p:extLst>
      <p:ext uri="{BB962C8B-B14F-4D97-AF65-F5344CB8AC3E}">
        <p14:creationId xmlns:p14="http://schemas.microsoft.com/office/powerpoint/2010/main" val="3041445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629E-F959-4230-BE8B-9D5F8ED472A5}"/>
              </a:ext>
            </a:extLst>
          </p:cNvPr>
          <p:cNvSpPr>
            <a:spLocks noGrp="1"/>
          </p:cNvSpPr>
          <p:nvPr>
            <p:ph type="title"/>
          </p:nvPr>
        </p:nvSpPr>
        <p:spPr/>
        <p:txBody>
          <a:bodyPr/>
          <a:lstStyle/>
          <a:p>
            <a:r>
              <a:rPr lang="en-US" dirty="0"/>
              <a:t>Normal map</a:t>
            </a:r>
            <a:endParaRPr lang="en-BE" dirty="0"/>
          </a:p>
        </p:txBody>
      </p:sp>
      <p:sp>
        <p:nvSpPr>
          <p:cNvPr id="3" name="Content Placeholder 2">
            <a:extLst>
              <a:ext uri="{FF2B5EF4-FFF2-40B4-BE49-F238E27FC236}">
                <a16:creationId xmlns:a16="http://schemas.microsoft.com/office/drawing/2014/main" id="{280C572A-479F-4DBA-B46A-7ADF5472CD58}"/>
              </a:ext>
            </a:extLst>
          </p:cNvPr>
          <p:cNvSpPr>
            <a:spLocks noGrp="1"/>
          </p:cNvSpPr>
          <p:nvPr>
            <p:ph idx="1"/>
          </p:nvPr>
        </p:nvSpPr>
        <p:spPr/>
        <p:txBody>
          <a:bodyPr/>
          <a:lstStyle/>
          <a:p>
            <a:r>
              <a:rPr lang="en-US" dirty="0"/>
              <a:t>Note, this type of texture cannot be read by 3D Studio Max so first save it as a DXT1 .</a:t>
            </a:r>
            <a:r>
              <a:rPr lang="en-US" dirty="0" err="1"/>
              <a:t>dds</a:t>
            </a:r>
            <a:r>
              <a:rPr lang="en-US" dirty="0"/>
              <a:t> image, select it in max, then convert it to a ATI2N .</a:t>
            </a:r>
            <a:r>
              <a:rPr lang="en-US" dirty="0" err="1"/>
              <a:t>dds</a:t>
            </a:r>
            <a:r>
              <a:rPr lang="en-US" dirty="0"/>
              <a:t> image.</a:t>
            </a:r>
          </a:p>
          <a:p>
            <a:r>
              <a:rPr lang="en-US" dirty="0"/>
              <a:t>Alpha channel is white</a:t>
            </a:r>
          </a:p>
          <a:p>
            <a:r>
              <a:rPr lang="en-US" dirty="0"/>
              <a:t>Blue channel is white</a:t>
            </a:r>
          </a:p>
          <a:p>
            <a:r>
              <a:rPr lang="en-US" dirty="0"/>
              <a:t>R &amp; G are the channels used for the normal map</a:t>
            </a:r>
          </a:p>
          <a:p>
            <a:r>
              <a:rPr lang="en-US" dirty="0"/>
              <a:t>If you want to create an empty normal map, take the </a:t>
            </a:r>
            <a:r>
              <a:rPr lang="en-US" dirty="0" err="1"/>
              <a:t>rgb</a:t>
            </a:r>
            <a:r>
              <a:rPr lang="en-US" dirty="0"/>
              <a:t> colors 128 128 255.</a:t>
            </a:r>
          </a:p>
          <a:p>
            <a:endParaRPr lang="en-BE" dirty="0"/>
          </a:p>
        </p:txBody>
      </p:sp>
      <p:pic>
        <p:nvPicPr>
          <p:cNvPr id="6" name="Picture 5">
            <a:extLst>
              <a:ext uri="{FF2B5EF4-FFF2-40B4-BE49-F238E27FC236}">
                <a16:creationId xmlns:a16="http://schemas.microsoft.com/office/drawing/2014/main" id="{9C9179B2-49E3-43F5-BD4C-D31C4D8AD108}"/>
              </a:ext>
            </a:extLst>
          </p:cNvPr>
          <p:cNvPicPr>
            <a:picLocks noChangeAspect="1"/>
          </p:cNvPicPr>
          <p:nvPr/>
        </p:nvPicPr>
        <p:blipFill>
          <a:blip r:embed="rId2"/>
          <a:stretch>
            <a:fillRect/>
          </a:stretch>
        </p:blipFill>
        <p:spPr>
          <a:xfrm>
            <a:off x="6096000" y="2673941"/>
            <a:ext cx="4438308" cy="3860897"/>
          </a:xfrm>
          <a:prstGeom prst="rect">
            <a:avLst/>
          </a:prstGeom>
        </p:spPr>
      </p:pic>
    </p:spTree>
    <p:extLst>
      <p:ext uri="{BB962C8B-B14F-4D97-AF65-F5344CB8AC3E}">
        <p14:creationId xmlns:p14="http://schemas.microsoft.com/office/powerpoint/2010/main" val="2277885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D1F8-7DC6-48CD-8E93-B3FF01026614}"/>
              </a:ext>
            </a:extLst>
          </p:cNvPr>
          <p:cNvSpPr>
            <a:spLocks noGrp="1"/>
          </p:cNvSpPr>
          <p:nvPr>
            <p:ph type="title"/>
          </p:nvPr>
        </p:nvSpPr>
        <p:spPr/>
        <p:txBody>
          <a:bodyPr/>
          <a:lstStyle/>
          <a:p>
            <a:r>
              <a:rPr lang="en-US" dirty="0"/>
              <a:t>ORM Map</a:t>
            </a:r>
            <a:endParaRPr lang="en-BE" dirty="0"/>
          </a:p>
        </p:txBody>
      </p:sp>
      <p:sp>
        <p:nvSpPr>
          <p:cNvPr id="3" name="Content Placeholder 2">
            <a:extLst>
              <a:ext uri="{FF2B5EF4-FFF2-40B4-BE49-F238E27FC236}">
                <a16:creationId xmlns:a16="http://schemas.microsoft.com/office/drawing/2014/main" id="{2FEA6AAA-919F-48BB-9DA2-D65E813C6FD7}"/>
              </a:ext>
            </a:extLst>
          </p:cNvPr>
          <p:cNvSpPr>
            <a:spLocks noGrp="1"/>
          </p:cNvSpPr>
          <p:nvPr>
            <p:ph idx="1"/>
          </p:nvPr>
        </p:nvSpPr>
        <p:spPr>
          <a:xfrm>
            <a:off x="838200" y="677636"/>
            <a:ext cx="10515600" cy="1736799"/>
          </a:xfrm>
        </p:spPr>
        <p:txBody>
          <a:bodyPr>
            <a:normAutofit fontScale="85000" lnSpcReduction="20000"/>
          </a:bodyPr>
          <a:lstStyle/>
          <a:p>
            <a:r>
              <a:rPr lang="en-US" dirty="0"/>
              <a:t>The ORM map stands for occlusion roughness and metal reflection and the alpha channel holds the team color alpha map</a:t>
            </a:r>
          </a:p>
          <a:p>
            <a:r>
              <a:rPr lang="en-US" dirty="0"/>
              <a:t>Use white for full metal reflection and black for no metal reflection.</a:t>
            </a:r>
          </a:p>
          <a:p>
            <a:r>
              <a:rPr lang="en-US" dirty="0"/>
              <a:t>Use white for no shadow and black for full shadow in the ambient occlusion</a:t>
            </a:r>
          </a:p>
          <a:p>
            <a:r>
              <a:rPr lang="en-US" dirty="0"/>
              <a:t>Use black for no roughness, white for full roughness, mostly this is </a:t>
            </a:r>
            <a:r>
              <a:rPr lang="en-US" dirty="0" err="1"/>
              <a:t>grey’ish</a:t>
            </a:r>
            <a:endParaRPr lang="en-US" dirty="0"/>
          </a:p>
          <a:p>
            <a:r>
              <a:rPr lang="en-US" dirty="0"/>
              <a:t>Use white for team color and black for no team color, in the diffuse map, keep the team color parts white</a:t>
            </a:r>
          </a:p>
          <a:p>
            <a:r>
              <a:rPr lang="en-US" dirty="0"/>
              <a:t>DXT5 .</a:t>
            </a:r>
            <a:r>
              <a:rPr lang="en-US" dirty="0" err="1"/>
              <a:t>dds</a:t>
            </a:r>
            <a:r>
              <a:rPr lang="en-US" dirty="0"/>
              <a:t> image type</a:t>
            </a:r>
          </a:p>
          <a:p>
            <a:pPr marL="0" indent="0">
              <a:buNone/>
            </a:pPr>
            <a:endParaRPr lang="en-US" dirty="0"/>
          </a:p>
          <a:p>
            <a:endParaRPr lang="en-BE" dirty="0"/>
          </a:p>
        </p:txBody>
      </p:sp>
      <p:pic>
        <p:nvPicPr>
          <p:cNvPr id="5" name="Picture 4">
            <a:extLst>
              <a:ext uri="{FF2B5EF4-FFF2-40B4-BE49-F238E27FC236}">
                <a16:creationId xmlns:a16="http://schemas.microsoft.com/office/drawing/2014/main" id="{9F35FDAE-5345-4910-A97F-284031EA81EC}"/>
              </a:ext>
            </a:extLst>
          </p:cNvPr>
          <p:cNvPicPr>
            <a:picLocks noChangeAspect="1"/>
          </p:cNvPicPr>
          <p:nvPr/>
        </p:nvPicPr>
        <p:blipFill>
          <a:blip r:embed="rId2"/>
          <a:stretch>
            <a:fillRect/>
          </a:stretch>
        </p:blipFill>
        <p:spPr>
          <a:xfrm>
            <a:off x="8862887" y="2757934"/>
            <a:ext cx="2730286" cy="2357732"/>
          </a:xfrm>
          <a:prstGeom prst="rect">
            <a:avLst/>
          </a:prstGeom>
        </p:spPr>
      </p:pic>
      <p:pic>
        <p:nvPicPr>
          <p:cNvPr id="7" name="Picture 6">
            <a:extLst>
              <a:ext uri="{FF2B5EF4-FFF2-40B4-BE49-F238E27FC236}">
                <a16:creationId xmlns:a16="http://schemas.microsoft.com/office/drawing/2014/main" id="{0002608F-D501-4CC2-BEA7-5D948DC9CCC1}"/>
              </a:ext>
            </a:extLst>
          </p:cNvPr>
          <p:cNvPicPr>
            <a:picLocks noChangeAspect="1"/>
          </p:cNvPicPr>
          <p:nvPr/>
        </p:nvPicPr>
        <p:blipFill>
          <a:blip r:embed="rId3"/>
          <a:stretch>
            <a:fillRect/>
          </a:stretch>
        </p:blipFill>
        <p:spPr>
          <a:xfrm>
            <a:off x="342128" y="2793654"/>
            <a:ext cx="2676002" cy="2286293"/>
          </a:xfrm>
          <a:prstGeom prst="rect">
            <a:avLst/>
          </a:prstGeom>
        </p:spPr>
      </p:pic>
      <p:sp>
        <p:nvSpPr>
          <p:cNvPr id="8" name="TextBox 7">
            <a:extLst>
              <a:ext uri="{FF2B5EF4-FFF2-40B4-BE49-F238E27FC236}">
                <a16:creationId xmlns:a16="http://schemas.microsoft.com/office/drawing/2014/main" id="{8A9EAEBF-A499-4CEA-A8A3-6EE0264B23D3}"/>
              </a:ext>
            </a:extLst>
          </p:cNvPr>
          <p:cNvSpPr txBox="1"/>
          <p:nvPr/>
        </p:nvSpPr>
        <p:spPr>
          <a:xfrm>
            <a:off x="479352" y="2453622"/>
            <a:ext cx="2401555" cy="307777"/>
          </a:xfrm>
          <a:prstGeom prst="rect">
            <a:avLst/>
          </a:prstGeom>
          <a:noFill/>
        </p:spPr>
        <p:txBody>
          <a:bodyPr wrap="none" rtlCol="0">
            <a:spAutoFit/>
          </a:bodyPr>
          <a:lstStyle/>
          <a:p>
            <a:r>
              <a:rPr lang="en-US" sz="1400" dirty="0">
                <a:solidFill>
                  <a:schemeClr val="bg1">
                    <a:lumMod val="95000"/>
                  </a:schemeClr>
                </a:solidFill>
              </a:rPr>
              <a:t>R channel : Ambient Occlusion</a:t>
            </a:r>
            <a:endParaRPr lang="en-BE" sz="1400" dirty="0">
              <a:solidFill>
                <a:schemeClr val="bg1">
                  <a:lumMod val="95000"/>
                </a:schemeClr>
              </a:solidFill>
            </a:endParaRPr>
          </a:p>
        </p:txBody>
      </p:sp>
      <p:sp>
        <p:nvSpPr>
          <p:cNvPr id="10" name="TextBox 9">
            <a:extLst>
              <a:ext uri="{FF2B5EF4-FFF2-40B4-BE49-F238E27FC236}">
                <a16:creationId xmlns:a16="http://schemas.microsoft.com/office/drawing/2014/main" id="{7330A668-3FD2-4D53-B645-F3FA19704090}"/>
              </a:ext>
            </a:extLst>
          </p:cNvPr>
          <p:cNvSpPr txBox="1"/>
          <p:nvPr/>
        </p:nvSpPr>
        <p:spPr>
          <a:xfrm>
            <a:off x="3289227" y="2453622"/>
            <a:ext cx="1832105" cy="307777"/>
          </a:xfrm>
          <a:prstGeom prst="rect">
            <a:avLst/>
          </a:prstGeom>
          <a:noFill/>
        </p:spPr>
        <p:txBody>
          <a:bodyPr wrap="none" rtlCol="0">
            <a:spAutoFit/>
          </a:bodyPr>
          <a:lstStyle/>
          <a:p>
            <a:r>
              <a:rPr lang="en-US" sz="1400" dirty="0">
                <a:solidFill>
                  <a:schemeClr val="bg1">
                    <a:lumMod val="95000"/>
                  </a:schemeClr>
                </a:solidFill>
              </a:rPr>
              <a:t>G channel : Roughness</a:t>
            </a:r>
            <a:endParaRPr lang="en-BE" sz="1400" dirty="0">
              <a:solidFill>
                <a:schemeClr val="bg1">
                  <a:lumMod val="95000"/>
                </a:schemeClr>
              </a:solidFill>
            </a:endParaRPr>
          </a:p>
        </p:txBody>
      </p:sp>
      <p:pic>
        <p:nvPicPr>
          <p:cNvPr id="12" name="Picture 11">
            <a:extLst>
              <a:ext uri="{FF2B5EF4-FFF2-40B4-BE49-F238E27FC236}">
                <a16:creationId xmlns:a16="http://schemas.microsoft.com/office/drawing/2014/main" id="{516C3103-3388-41D8-8D47-8C6448698CDF}"/>
              </a:ext>
            </a:extLst>
          </p:cNvPr>
          <p:cNvPicPr>
            <a:picLocks noChangeAspect="1"/>
          </p:cNvPicPr>
          <p:nvPr/>
        </p:nvPicPr>
        <p:blipFill>
          <a:blip r:embed="rId4"/>
          <a:stretch>
            <a:fillRect/>
          </a:stretch>
        </p:blipFill>
        <p:spPr>
          <a:xfrm>
            <a:off x="3104809" y="2793654"/>
            <a:ext cx="2773891" cy="2286293"/>
          </a:xfrm>
          <a:prstGeom prst="rect">
            <a:avLst/>
          </a:prstGeom>
        </p:spPr>
      </p:pic>
      <p:pic>
        <p:nvPicPr>
          <p:cNvPr id="16" name="Picture 15">
            <a:extLst>
              <a:ext uri="{FF2B5EF4-FFF2-40B4-BE49-F238E27FC236}">
                <a16:creationId xmlns:a16="http://schemas.microsoft.com/office/drawing/2014/main" id="{39C197DE-8789-43A7-8945-703C9BAF8A72}"/>
              </a:ext>
            </a:extLst>
          </p:cNvPr>
          <p:cNvPicPr>
            <a:picLocks noChangeAspect="1"/>
          </p:cNvPicPr>
          <p:nvPr/>
        </p:nvPicPr>
        <p:blipFill>
          <a:blip r:embed="rId5"/>
          <a:stretch>
            <a:fillRect/>
          </a:stretch>
        </p:blipFill>
        <p:spPr>
          <a:xfrm>
            <a:off x="5932732" y="2793654"/>
            <a:ext cx="2876123" cy="2286293"/>
          </a:xfrm>
          <a:prstGeom prst="rect">
            <a:avLst/>
          </a:prstGeom>
        </p:spPr>
      </p:pic>
      <p:sp>
        <p:nvSpPr>
          <p:cNvPr id="17" name="TextBox 16">
            <a:extLst>
              <a:ext uri="{FF2B5EF4-FFF2-40B4-BE49-F238E27FC236}">
                <a16:creationId xmlns:a16="http://schemas.microsoft.com/office/drawing/2014/main" id="{7B177E14-8435-4147-A03E-0C61FDC5B5BD}"/>
              </a:ext>
            </a:extLst>
          </p:cNvPr>
          <p:cNvSpPr txBox="1"/>
          <p:nvPr/>
        </p:nvSpPr>
        <p:spPr>
          <a:xfrm>
            <a:off x="6276935" y="2450157"/>
            <a:ext cx="2187715" cy="307777"/>
          </a:xfrm>
          <a:prstGeom prst="rect">
            <a:avLst/>
          </a:prstGeom>
          <a:noFill/>
        </p:spPr>
        <p:txBody>
          <a:bodyPr wrap="none" rtlCol="0">
            <a:spAutoFit/>
          </a:bodyPr>
          <a:lstStyle/>
          <a:p>
            <a:r>
              <a:rPr lang="en-US" sz="1400" dirty="0">
                <a:solidFill>
                  <a:schemeClr val="bg1">
                    <a:lumMod val="95000"/>
                  </a:schemeClr>
                </a:solidFill>
              </a:rPr>
              <a:t>B channel : metal reflection</a:t>
            </a:r>
            <a:endParaRPr lang="en-BE" sz="1400" dirty="0">
              <a:solidFill>
                <a:schemeClr val="bg1">
                  <a:lumMod val="95000"/>
                </a:schemeClr>
              </a:solidFill>
            </a:endParaRPr>
          </a:p>
        </p:txBody>
      </p:sp>
      <p:sp>
        <p:nvSpPr>
          <p:cNvPr id="18" name="TextBox 17">
            <a:extLst>
              <a:ext uri="{FF2B5EF4-FFF2-40B4-BE49-F238E27FC236}">
                <a16:creationId xmlns:a16="http://schemas.microsoft.com/office/drawing/2014/main" id="{CE813888-C26C-46A9-BB96-B255D8CAEFD8}"/>
              </a:ext>
            </a:extLst>
          </p:cNvPr>
          <p:cNvSpPr txBox="1"/>
          <p:nvPr/>
        </p:nvSpPr>
        <p:spPr>
          <a:xfrm>
            <a:off x="9039185" y="2450156"/>
            <a:ext cx="1819537" cy="307777"/>
          </a:xfrm>
          <a:prstGeom prst="rect">
            <a:avLst/>
          </a:prstGeom>
          <a:noFill/>
        </p:spPr>
        <p:txBody>
          <a:bodyPr wrap="none" rtlCol="0">
            <a:spAutoFit/>
          </a:bodyPr>
          <a:lstStyle/>
          <a:p>
            <a:r>
              <a:rPr lang="en-US" sz="1400" dirty="0">
                <a:solidFill>
                  <a:schemeClr val="bg1">
                    <a:lumMod val="95000"/>
                  </a:schemeClr>
                </a:solidFill>
              </a:rPr>
              <a:t>A channel : team color</a:t>
            </a:r>
            <a:endParaRPr lang="en-BE" sz="1400" dirty="0">
              <a:solidFill>
                <a:schemeClr val="bg1">
                  <a:lumMod val="95000"/>
                </a:schemeClr>
              </a:solidFill>
            </a:endParaRPr>
          </a:p>
        </p:txBody>
      </p:sp>
    </p:spTree>
    <p:extLst>
      <p:ext uri="{BB962C8B-B14F-4D97-AF65-F5344CB8AC3E}">
        <p14:creationId xmlns:p14="http://schemas.microsoft.com/office/powerpoint/2010/main" val="2444490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4DEB-017E-4B48-9C6D-9863C4DEBA09}"/>
              </a:ext>
            </a:extLst>
          </p:cNvPr>
          <p:cNvSpPr>
            <a:spLocks noGrp="1"/>
          </p:cNvSpPr>
          <p:nvPr>
            <p:ph type="title"/>
          </p:nvPr>
        </p:nvSpPr>
        <p:spPr/>
        <p:txBody>
          <a:bodyPr/>
          <a:lstStyle/>
          <a:p>
            <a:r>
              <a:rPr lang="en-US" dirty="0"/>
              <a:t>Team color map</a:t>
            </a:r>
            <a:endParaRPr lang="en-BE" dirty="0"/>
          </a:p>
        </p:txBody>
      </p:sp>
      <p:sp>
        <p:nvSpPr>
          <p:cNvPr id="3" name="Content Placeholder 2">
            <a:extLst>
              <a:ext uri="{FF2B5EF4-FFF2-40B4-BE49-F238E27FC236}">
                <a16:creationId xmlns:a16="http://schemas.microsoft.com/office/drawing/2014/main" id="{8F0C05F4-2F5D-4ADF-B7AD-F2790A6B6844}"/>
              </a:ext>
            </a:extLst>
          </p:cNvPr>
          <p:cNvSpPr>
            <a:spLocks noGrp="1"/>
          </p:cNvSpPr>
          <p:nvPr>
            <p:ph idx="1"/>
          </p:nvPr>
        </p:nvSpPr>
        <p:spPr/>
        <p:txBody>
          <a:bodyPr/>
          <a:lstStyle/>
          <a:p>
            <a:r>
              <a:rPr lang="en-US" dirty="0"/>
              <a:t>This slot uses the alpha of the selected texture, this is usually the ORM map ( see previous page )</a:t>
            </a:r>
          </a:p>
          <a:p>
            <a:r>
              <a:rPr lang="en-US" dirty="0"/>
              <a:t>If this slot is empty, no team color is used</a:t>
            </a:r>
          </a:p>
          <a:p>
            <a:endParaRPr lang="en-BE" dirty="0"/>
          </a:p>
        </p:txBody>
      </p:sp>
    </p:spTree>
    <p:extLst>
      <p:ext uri="{BB962C8B-B14F-4D97-AF65-F5344CB8AC3E}">
        <p14:creationId xmlns:p14="http://schemas.microsoft.com/office/powerpoint/2010/main" val="1481268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78C1-12F8-405C-9B0B-CA0B804C5061}"/>
              </a:ext>
            </a:extLst>
          </p:cNvPr>
          <p:cNvSpPr>
            <a:spLocks noGrp="1"/>
          </p:cNvSpPr>
          <p:nvPr>
            <p:ph type="title"/>
          </p:nvPr>
        </p:nvSpPr>
        <p:spPr/>
        <p:txBody>
          <a:bodyPr/>
          <a:lstStyle/>
          <a:p>
            <a:r>
              <a:rPr lang="en-US" dirty="0"/>
              <a:t>Emissive Map</a:t>
            </a:r>
            <a:endParaRPr lang="en-BE" dirty="0"/>
          </a:p>
        </p:txBody>
      </p:sp>
      <p:sp>
        <p:nvSpPr>
          <p:cNvPr id="3" name="Content Placeholder 2">
            <a:extLst>
              <a:ext uri="{FF2B5EF4-FFF2-40B4-BE49-F238E27FC236}">
                <a16:creationId xmlns:a16="http://schemas.microsoft.com/office/drawing/2014/main" id="{BBAA5A88-C97D-47D1-84F5-D4E1B23A9C75}"/>
              </a:ext>
            </a:extLst>
          </p:cNvPr>
          <p:cNvSpPr>
            <a:spLocks noGrp="1"/>
          </p:cNvSpPr>
          <p:nvPr>
            <p:ph idx="1"/>
          </p:nvPr>
        </p:nvSpPr>
        <p:spPr>
          <a:xfrm>
            <a:off x="838200" y="677636"/>
            <a:ext cx="7771860" cy="5499327"/>
          </a:xfrm>
        </p:spPr>
        <p:txBody>
          <a:bodyPr/>
          <a:lstStyle/>
          <a:p>
            <a:r>
              <a:rPr lang="en-US" dirty="0"/>
              <a:t>An emissive map is a texture that is used to make certain parts glow.</a:t>
            </a:r>
          </a:p>
          <a:p>
            <a:r>
              <a:rPr lang="en-US" dirty="0"/>
              <a:t>This can be a color texture.</a:t>
            </a:r>
          </a:p>
          <a:p>
            <a:r>
              <a:rPr lang="en-US" dirty="0"/>
              <a:t>The emissive alpha parameter is used to make it more or less glow.</a:t>
            </a:r>
          </a:p>
          <a:p>
            <a:r>
              <a:rPr lang="en-US" dirty="0"/>
              <a:t>Example: </a:t>
            </a:r>
          </a:p>
          <a:p>
            <a:pPr lvl="1"/>
            <a:r>
              <a:rPr lang="en-US" dirty="0"/>
              <a:t>for </a:t>
            </a:r>
            <a:r>
              <a:rPr lang="en-US" dirty="0" err="1"/>
              <a:t>Varimathras’s</a:t>
            </a:r>
            <a:r>
              <a:rPr lang="en-US" dirty="0"/>
              <a:t> </a:t>
            </a:r>
            <a:r>
              <a:rPr lang="en-US" dirty="0" err="1"/>
              <a:t>pouldrons</a:t>
            </a:r>
            <a:r>
              <a:rPr lang="en-US" dirty="0"/>
              <a:t>, there is a emissive map.</a:t>
            </a:r>
          </a:p>
          <a:p>
            <a:pPr lvl="1"/>
            <a:r>
              <a:rPr lang="en-US" dirty="0"/>
              <a:t>The black parts do not emit anything, where the green will give a nice glow in the game</a:t>
            </a:r>
          </a:p>
          <a:p>
            <a:r>
              <a:rPr lang="en-US" dirty="0"/>
              <a:t>DXT1 .</a:t>
            </a:r>
            <a:r>
              <a:rPr lang="en-US" dirty="0" err="1"/>
              <a:t>dds</a:t>
            </a:r>
            <a:r>
              <a:rPr lang="en-US" dirty="0"/>
              <a:t> image type</a:t>
            </a:r>
          </a:p>
          <a:p>
            <a:endParaRPr lang="en-BE" dirty="0"/>
          </a:p>
        </p:txBody>
      </p:sp>
      <p:pic>
        <p:nvPicPr>
          <p:cNvPr id="5" name="Picture 4">
            <a:extLst>
              <a:ext uri="{FF2B5EF4-FFF2-40B4-BE49-F238E27FC236}">
                <a16:creationId xmlns:a16="http://schemas.microsoft.com/office/drawing/2014/main" id="{73F1B7C5-5097-449D-B673-156F980890F3}"/>
              </a:ext>
            </a:extLst>
          </p:cNvPr>
          <p:cNvPicPr>
            <a:picLocks noChangeAspect="1"/>
          </p:cNvPicPr>
          <p:nvPr/>
        </p:nvPicPr>
        <p:blipFill>
          <a:blip r:embed="rId2"/>
          <a:stretch>
            <a:fillRect/>
          </a:stretch>
        </p:blipFill>
        <p:spPr>
          <a:xfrm>
            <a:off x="8610060" y="2143125"/>
            <a:ext cx="3158406" cy="2705382"/>
          </a:xfrm>
          <a:prstGeom prst="rect">
            <a:avLst/>
          </a:prstGeom>
        </p:spPr>
      </p:pic>
    </p:spTree>
    <p:extLst>
      <p:ext uri="{BB962C8B-B14F-4D97-AF65-F5344CB8AC3E}">
        <p14:creationId xmlns:p14="http://schemas.microsoft.com/office/powerpoint/2010/main" val="1623334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71F8-182E-4417-9DB5-28C54A4AF8AA}"/>
              </a:ext>
            </a:extLst>
          </p:cNvPr>
          <p:cNvSpPr>
            <a:spLocks noGrp="1"/>
          </p:cNvSpPr>
          <p:nvPr>
            <p:ph type="title"/>
          </p:nvPr>
        </p:nvSpPr>
        <p:spPr/>
        <p:txBody>
          <a:bodyPr/>
          <a:lstStyle/>
          <a:p>
            <a:r>
              <a:rPr lang="en-US" dirty="0"/>
              <a:t>Alpha mask map</a:t>
            </a:r>
            <a:endParaRPr lang="en-BE" dirty="0"/>
          </a:p>
        </p:txBody>
      </p:sp>
      <p:sp>
        <p:nvSpPr>
          <p:cNvPr id="3" name="Content Placeholder 2">
            <a:extLst>
              <a:ext uri="{FF2B5EF4-FFF2-40B4-BE49-F238E27FC236}">
                <a16:creationId xmlns:a16="http://schemas.microsoft.com/office/drawing/2014/main" id="{9D8FD6D5-611A-4976-AC63-3B8A3057C547}"/>
              </a:ext>
            </a:extLst>
          </p:cNvPr>
          <p:cNvSpPr>
            <a:spLocks noGrp="1"/>
          </p:cNvSpPr>
          <p:nvPr>
            <p:ph idx="1"/>
          </p:nvPr>
        </p:nvSpPr>
        <p:spPr/>
        <p:txBody>
          <a:bodyPr/>
          <a:lstStyle/>
          <a:p>
            <a:r>
              <a:rPr lang="en-US" dirty="0"/>
              <a:t>The alpha mask comes from the alpha layer of the diffuse map</a:t>
            </a:r>
          </a:p>
          <a:p>
            <a:r>
              <a:rPr lang="en-US" dirty="0"/>
              <a:t>White	-&gt; everything is drawn</a:t>
            </a:r>
          </a:p>
          <a:p>
            <a:r>
              <a:rPr lang="en-US" dirty="0"/>
              <a:t>Black 	-&gt; nothing is drawn</a:t>
            </a:r>
          </a:p>
          <a:p>
            <a:r>
              <a:rPr lang="en-US" dirty="0"/>
              <a:t>Everything is between has a cutoff alpha value of 16</a:t>
            </a:r>
          </a:p>
          <a:p>
            <a:endParaRPr lang="en-BE" dirty="0"/>
          </a:p>
        </p:txBody>
      </p:sp>
      <p:pic>
        <p:nvPicPr>
          <p:cNvPr id="5" name="Picture 4">
            <a:extLst>
              <a:ext uri="{FF2B5EF4-FFF2-40B4-BE49-F238E27FC236}">
                <a16:creationId xmlns:a16="http://schemas.microsoft.com/office/drawing/2014/main" id="{C66EB8A1-98B7-43A2-9481-64B1CF3A415A}"/>
              </a:ext>
            </a:extLst>
          </p:cNvPr>
          <p:cNvPicPr>
            <a:picLocks noChangeAspect="1"/>
          </p:cNvPicPr>
          <p:nvPr/>
        </p:nvPicPr>
        <p:blipFill>
          <a:blip r:embed="rId2"/>
          <a:stretch>
            <a:fillRect/>
          </a:stretch>
        </p:blipFill>
        <p:spPr>
          <a:xfrm>
            <a:off x="6209958" y="1932727"/>
            <a:ext cx="5029542" cy="4109742"/>
          </a:xfrm>
          <a:prstGeom prst="rect">
            <a:avLst/>
          </a:prstGeom>
        </p:spPr>
      </p:pic>
    </p:spTree>
    <p:extLst>
      <p:ext uri="{BB962C8B-B14F-4D97-AF65-F5344CB8AC3E}">
        <p14:creationId xmlns:p14="http://schemas.microsoft.com/office/powerpoint/2010/main" val="680220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CC70-D9C7-4155-A476-E6AC552B89F1}"/>
              </a:ext>
            </a:extLst>
          </p:cNvPr>
          <p:cNvSpPr>
            <a:spLocks noGrp="1"/>
          </p:cNvSpPr>
          <p:nvPr>
            <p:ph type="title"/>
          </p:nvPr>
        </p:nvSpPr>
        <p:spPr/>
        <p:txBody>
          <a:bodyPr/>
          <a:lstStyle/>
          <a:p>
            <a:r>
              <a:rPr lang="en-US" dirty="0"/>
              <a:t>Reflection map</a:t>
            </a:r>
            <a:endParaRPr lang="en-BE" dirty="0"/>
          </a:p>
        </p:txBody>
      </p:sp>
      <p:sp>
        <p:nvSpPr>
          <p:cNvPr id="3" name="Content Placeholder 2">
            <a:extLst>
              <a:ext uri="{FF2B5EF4-FFF2-40B4-BE49-F238E27FC236}">
                <a16:creationId xmlns:a16="http://schemas.microsoft.com/office/drawing/2014/main" id="{7C85604E-ABC1-4754-8D96-81E9E82F3E26}"/>
              </a:ext>
            </a:extLst>
          </p:cNvPr>
          <p:cNvSpPr>
            <a:spLocks noGrp="1"/>
          </p:cNvSpPr>
          <p:nvPr>
            <p:ph idx="1"/>
          </p:nvPr>
        </p:nvSpPr>
        <p:spPr/>
        <p:txBody>
          <a:bodyPr/>
          <a:lstStyle/>
          <a:p>
            <a:r>
              <a:rPr lang="en-US" dirty="0"/>
              <a:t>A reflection map is used to add as a reflection on the metal and roughness map</a:t>
            </a:r>
          </a:p>
          <a:p>
            <a:r>
              <a:rPr lang="en-US" dirty="0"/>
              <a:t>It is a cubical or spherical map the emulates the surroundings</a:t>
            </a:r>
          </a:p>
          <a:p>
            <a:r>
              <a:rPr lang="en-US" dirty="0"/>
              <a:t>For Warcraft III Reforged, the most common map used it’s the </a:t>
            </a:r>
            <a:r>
              <a:rPr lang="en-US" dirty="0" err="1"/>
              <a:t>EnvironmentMap.dds</a:t>
            </a:r>
            <a:endParaRPr lang="en-US" dirty="0"/>
          </a:p>
          <a:p>
            <a:endParaRPr lang="en-US" dirty="0"/>
          </a:p>
          <a:p>
            <a:endParaRPr lang="en-US" dirty="0"/>
          </a:p>
          <a:p>
            <a:endParaRPr lang="en-US" dirty="0"/>
          </a:p>
          <a:p>
            <a:endParaRPr lang="en-BE" dirty="0"/>
          </a:p>
        </p:txBody>
      </p:sp>
      <p:pic>
        <p:nvPicPr>
          <p:cNvPr id="5" name="Picture 4">
            <a:extLst>
              <a:ext uri="{FF2B5EF4-FFF2-40B4-BE49-F238E27FC236}">
                <a16:creationId xmlns:a16="http://schemas.microsoft.com/office/drawing/2014/main" id="{E1C9D501-9277-4F6D-AA2C-B4D0ABBE7572}"/>
              </a:ext>
            </a:extLst>
          </p:cNvPr>
          <p:cNvPicPr>
            <a:picLocks noChangeAspect="1"/>
          </p:cNvPicPr>
          <p:nvPr/>
        </p:nvPicPr>
        <p:blipFill>
          <a:blip r:embed="rId2"/>
          <a:stretch>
            <a:fillRect/>
          </a:stretch>
        </p:blipFill>
        <p:spPr>
          <a:xfrm>
            <a:off x="3500096" y="1976266"/>
            <a:ext cx="4887007" cy="2448267"/>
          </a:xfrm>
          <a:prstGeom prst="rect">
            <a:avLst/>
          </a:prstGeom>
        </p:spPr>
      </p:pic>
    </p:spTree>
    <p:extLst>
      <p:ext uri="{BB962C8B-B14F-4D97-AF65-F5344CB8AC3E}">
        <p14:creationId xmlns:p14="http://schemas.microsoft.com/office/powerpoint/2010/main" val="1168336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F6CC-4E01-4155-B6A2-C0392091D1B2}"/>
              </a:ext>
            </a:extLst>
          </p:cNvPr>
          <p:cNvSpPr>
            <a:spLocks noGrp="1"/>
          </p:cNvSpPr>
          <p:nvPr>
            <p:ph type="title"/>
          </p:nvPr>
        </p:nvSpPr>
        <p:spPr/>
        <p:txBody>
          <a:bodyPr/>
          <a:lstStyle/>
          <a:p>
            <a:r>
              <a:rPr lang="en-US" dirty="0"/>
              <a:t>Replaceable map</a:t>
            </a:r>
            <a:endParaRPr lang="en-BE" dirty="0"/>
          </a:p>
        </p:txBody>
      </p:sp>
      <p:sp>
        <p:nvSpPr>
          <p:cNvPr id="3" name="Content Placeholder 2">
            <a:extLst>
              <a:ext uri="{FF2B5EF4-FFF2-40B4-BE49-F238E27FC236}">
                <a16:creationId xmlns:a16="http://schemas.microsoft.com/office/drawing/2014/main" id="{E4E2B868-DEEB-43F0-86A3-73FC543345A7}"/>
              </a:ext>
            </a:extLst>
          </p:cNvPr>
          <p:cNvSpPr>
            <a:spLocks noGrp="1"/>
          </p:cNvSpPr>
          <p:nvPr>
            <p:ph idx="1"/>
          </p:nvPr>
        </p:nvSpPr>
        <p:spPr/>
        <p:txBody>
          <a:bodyPr/>
          <a:lstStyle/>
          <a:p>
            <a:r>
              <a:rPr lang="en-US" dirty="0"/>
              <a:t>Can be a specific color map used as a team color</a:t>
            </a:r>
          </a:p>
          <a:p>
            <a:r>
              <a:rPr lang="en-US" dirty="0"/>
              <a:t>Up till now, no map has been found in here and is always a specific type, which makes me believe it is not a map but a dropdown with specific values?</a:t>
            </a:r>
          </a:p>
          <a:p>
            <a:endParaRPr lang="en-US" dirty="0"/>
          </a:p>
          <a:p>
            <a:r>
              <a:rPr lang="en-US" dirty="0"/>
              <a:t>Texture ID’s</a:t>
            </a:r>
          </a:p>
          <a:p>
            <a:r>
              <a:rPr lang="en-US" dirty="0"/>
              <a:t>None</a:t>
            </a:r>
          </a:p>
          <a:p>
            <a:r>
              <a:rPr lang="en-US" dirty="0"/>
              <a:t>Team Color</a:t>
            </a:r>
          </a:p>
          <a:p>
            <a:r>
              <a:rPr lang="en-US" dirty="0"/>
              <a:t>Team Glow</a:t>
            </a:r>
          </a:p>
          <a:p>
            <a:r>
              <a:rPr lang="en-US" dirty="0"/>
              <a:t>Trees</a:t>
            </a:r>
          </a:p>
          <a:p>
            <a:endParaRPr lang="en-US" dirty="0"/>
          </a:p>
          <a:p>
            <a:endParaRPr lang="en-US" dirty="0"/>
          </a:p>
          <a:p>
            <a:r>
              <a:rPr lang="en-US" dirty="0"/>
              <a:t>For more information about Replaceable texture ID’s please see page 20 in the official Warcraft III Art Tools Documentation.pdf</a:t>
            </a:r>
          </a:p>
          <a:p>
            <a:endParaRPr lang="en-BE" dirty="0"/>
          </a:p>
        </p:txBody>
      </p:sp>
    </p:spTree>
    <p:extLst>
      <p:ext uri="{BB962C8B-B14F-4D97-AF65-F5344CB8AC3E}">
        <p14:creationId xmlns:p14="http://schemas.microsoft.com/office/powerpoint/2010/main" val="3512823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D15D-A650-4386-9C5A-01A2D85C4EEF}"/>
              </a:ext>
            </a:extLst>
          </p:cNvPr>
          <p:cNvSpPr>
            <a:spLocks noGrp="1"/>
          </p:cNvSpPr>
          <p:nvPr>
            <p:ph type="title"/>
          </p:nvPr>
        </p:nvSpPr>
        <p:spPr/>
        <p:txBody>
          <a:bodyPr/>
          <a:lstStyle/>
          <a:p>
            <a:r>
              <a:rPr lang="en-US" dirty="0"/>
              <a:t>Collision Objects</a:t>
            </a:r>
            <a:endParaRPr lang="en-BE" dirty="0"/>
          </a:p>
        </p:txBody>
      </p:sp>
      <p:sp>
        <p:nvSpPr>
          <p:cNvPr id="3" name="Content Placeholder 2">
            <a:extLst>
              <a:ext uri="{FF2B5EF4-FFF2-40B4-BE49-F238E27FC236}">
                <a16:creationId xmlns:a16="http://schemas.microsoft.com/office/drawing/2014/main" id="{6634CC48-32F1-44B3-82F7-0CE7F34E39A2}"/>
              </a:ext>
            </a:extLst>
          </p:cNvPr>
          <p:cNvSpPr>
            <a:spLocks noGrp="1"/>
          </p:cNvSpPr>
          <p:nvPr>
            <p:ph idx="1"/>
          </p:nvPr>
        </p:nvSpPr>
        <p:spPr>
          <a:xfrm>
            <a:off x="838200" y="677636"/>
            <a:ext cx="6984413" cy="5499327"/>
          </a:xfrm>
        </p:spPr>
        <p:txBody>
          <a:bodyPr/>
          <a:lstStyle/>
          <a:p>
            <a:r>
              <a:rPr lang="en-US" dirty="0"/>
              <a:t>These objects come in 2 flavors, boxes and spheres</a:t>
            </a:r>
          </a:p>
          <a:p>
            <a:r>
              <a:rPr lang="en-US" dirty="0"/>
              <a:t>However I believe they are build using a capsule algorithm ( height + radius ) for the sake of saving space ( 2 floats max in stead of 6 )</a:t>
            </a:r>
          </a:p>
          <a:p>
            <a:r>
              <a:rPr lang="en-US" dirty="0"/>
              <a:t>The red one is the root collision object (always called that )</a:t>
            </a:r>
          </a:p>
          <a:p>
            <a:r>
              <a:rPr lang="en-US" dirty="0"/>
              <a:t>The blues are the additional collision objects</a:t>
            </a:r>
          </a:p>
          <a:p>
            <a:r>
              <a:rPr lang="en-US" dirty="0"/>
              <a:t>A collision object always starts with the prefix</a:t>
            </a:r>
          </a:p>
          <a:p>
            <a:pPr lvl="1"/>
            <a:r>
              <a:rPr lang="en-US" dirty="0"/>
              <a:t>B_KGS_</a:t>
            </a:r>
          </a:p>
          <a:p>
            <a:r>
              <a:rPr lang="en-US" dirty="0"/>
              <a:t>There must always be ONE B_KGS_ROOT object</a:t>
            </a:r>
          </a:p>
          <a:p>
            <a:r>
              <a:rPr lang="en-US" dirty="0"/>
              <a:t>These objects must be attached to a bone for export </a:t>
            </a:r>
          </a:p>
          <a:p>
            <a:pPr lvl="1"/>
            <a:r>
              <a:rPr lang="en-US" dirty="0"/>
              <a:t>In the mdx, these objects are not linked to a bone but have their own animation keys </a:t>
            </a:r>
          </a:p>
          <a:p>
            <a:pPr lvl="1"/>
            <a:endParaRPr lang="en-US" dirty="0"/>
          </a:p>
        </p:txBody>
      </p:sp>
      <p:pic>
        <p:nvPicPr>
          <p:cNvPr id="5" name="Picture 4">
            <a:extLst>
              <a:ext uri="{FF2B5EF4-FFF2-40B4-BE49-F238E27FC236}">
                <a16:creationId xmlns:a16="http://schemas.microsoft.com/office/drawing/2014/main" id="{284CE5E1-9AAB-44C9-AC2D-B9F6C10E4D66}"/>
              </a:ext>
            </a:extLst>
          </p:cNvPr>
          <p:cNvPicPr>
            <a:picLocks noChangeAspect="1"/>
          </p:cNvPicPr>
          <p:nvPr/>
        </p:nvPicPr>
        <p:blipFill>
          <a:blip r:embed="rId2"/>
          <a:stretch>
            <a:fillRect/>
          </a:stretch>
        </p:blipFill>
        <p:spPr>
          <a:xfrm>
            <a:off x="7822613" y="1476374"/>
            <a:ext cx="4093161" cy="4429125"/>
          </a:xfrm>
          <a:prstGeom prst="rect">
            <a:avLst/>
          </a:prstGeom>
        </p:spPr>
      </p:pic>
    </p:spTree>
    <p:extLst>
      <p:ext uri="{BB962C8B-B14F-4D97-AF65-F5344CB8AC3E}">
        <p14:creationId xmlns:p14="http://schemas.microsoft.com/office/powerpoint/2010/main" val="668838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BC42-36D0-4AEB-B600-382F3D3A4C6E}"/>
              </a:ext>
            </a:extLst>
          </p:cNvPr>
          <p:cNvSpPr>
            <a:spLocks noGrp="1"/>
          </p:cNvSpPr>
          <p:nvPr>
            <p:ph type="title"/>
          </p:nvPr>
        </p:nvSpPr>
        <p:spPr/>
        <p:txBody>
          <a:bodyPr/>
          <a:lstStyle/>
          <a:p>
            <a:r>
              <a:rPr lang="en-US" dirty="0"/>
              <a:t>Exporter</a:t>
            </a:r>
            <a:endParaRPr lang="en-BE" dirty="0"/>
          </a:p>
        </p:txBody>
      </p:sp>
      <p:sp>
        <p:nvSpPr>
          <p:cNvPr id="3" name="Text Placeholder 2">
            <a:extLst>
              <a:ext uri="{FF2B5EF4-FFF2-40B4-BE49-F238E27FC236}">
                <a16:creationId xmlns:a16="http://schemas.microsoft.com/office/drawing/2014/main" id="{75C844AB-C562-440F-A011-8FF224A07B76}"/>
              </a:ext>
            </a:extLst>
          </p:cNvPr>
          <p:cNvSpPr>
            <a:spLocks noGrp="1"/>
          </p:cNvSpPr>
          <p:nvPr>
            <p:ph type="body" idx="1"/>
          </p:nvPr>
        </p:nvSpPr>
        <p:spPr/>
        <p:txBody>
          <a:bodyPr/>
          <a:lstStyle/>
          <a:p>
            <a:endParaRPr lang="en-BE"/>
          </a:p>
        </p:txBody>
      </p:sp>
    </p:spTree>
    <p:extLst>
      <p:ext uri="{BB962C8B-B14F-4D97-AF65-F5344CB8AC3E}">
        <p14:creationId xmlns:p14="http://schemas.microsoft.com/office/powerpoint/2010/main" val="259266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70D6A-48A0-431D-B88A-9377856231ED}"/>
              </a:ext>
            </a:extLst>
          </p:cNvPr>
          <p:cNvSpPr>
            <a:spLocks noGrp="1"/>
          </p:cNvSpPr>
          <p:nvPr>
            <p:ph type="title"/>
          </p:nvPr>
        </p:nvSpPr>
        <p:spPr/>
        <p:txBody>
          <a:bodyPr/>
          <a:lstStyle/>
          <a:p>
            <a:r>
              <a:rPr lang="en-US" dirty="0"/>
              <a:t>Introduction</a:t>
            </a:r>
            <a:endParaRPr lang="en-BE" dirty="0"/>
          </a:p>
        </p:txBody>
      </p:sp>
      <p:sp>
        <p:nvSpPr>
          <p:cNvPr id="3" name="Content Placeholder 2">
            <a:extLst>
              <a:ext uri="{FF2B5EF4-FFF2-40B4-BE49-F238E27FC236}">
                <a16:creationId xmlns:a16="http://schemas.microsoft.com/office/drawing/2014/main" id="{C5705483-8290-4A80-A28D-CECB5DD6A721}"/>
              </a:ext>
            </a:extLst>
          </p:cNvPr>
          <p:cNvSpPr>
            <a:spLocks noGrp="1"/>
          </p:cNvSpPr>
          <p:nvPr>
            <p:ph idx="1"/>
          </p:nvPr>
        </p:nvSpPr>
        <p:spPr>
          <a:xfrm>
            <a:off x="838200" y="677636"/>
            <a:ext cx="10515600" cy="5532664"/>
          </a:xfrm>
        </p:spPr>
        <p:txBody>
          <a:bodyPr>
            <a:normAutofit/>
          </a:bodyPr>
          <a:lstStyle/>
          <a:p>
            <a:pPr marL="0" indent="0">
              <a:buNone/>
            </a:pPr>
            <a:r>
              <a:rPr lang="en-US" sz="1400" dirty="0"/>
              <a:t>Thank you for downloading my Warcraft III Reforged Tools for 3D Studio Max. </a:t>
            </a:r>
          </a:p>
          <a:p>
            <a:pPr marL="0" indent="0">
              <a:buNone/>
            </a:pPr>
            <a:endParaRPr lang="en-US" sz="1800" dirty="0"/>
          </a:p>
          <a:p>
            <a:pPr marL="0" indent="0">
              <a:buNone/>
            </a:pPr>
            <a:r>
              <a:rPr lang="en-US" sz="1800" dirty="0"/>
              <a:t>System requirements</a:t>
            </a:r>
          </a:p>
          <a:p>
            <a:pPr marL="0" indent="0">
              <a:buNone/>
            </a:pPr>
            <a:r>
              <a:rPr lang="en-US" sz="1400" dirty="0"/>
              <a:t>You must have a valid 3D Studio Max 2011 or above license, student license or trial license. The scripts have been created with 3D Studio Max 2016 on a Windows 10 Pro x64 (19042.804 build) and tested up to 3D Studio Max version 2020.</a:t>
            </a:r>
          </a:p>
          <a:p>
            <a:pPr marL="0" indent="0">
              <a:buNone/>
            </a:pPr>
            <a:endParaRPr lang="en-US" sz="1400" dirty="0"/>
          </a:p>
          <a:p>
            <a:pPr marL="0" indent="0">
              <a:buNone/>
            </a:pPr>
            <a:r>
              <a:rPr lang="en-US" sz="1400" dirty="0"/>
              <a:t>Note: </a:t>
            </a:r>
          </a:p>
          <a:p>
            <a:pPr marL="0" indent="0">
              <a:buNone/>
            </a:pPr>
            <a:r>
              <a:rPr lang="en-US" sz="1400" dirty="0"/>
              <a:t>   this is a work in progress and is not officially supported by Blizzard. Check the </a:t>
            </a:r>
            <a:r>
              <a:rPr lang="en-US" sz="1400" dirty="0" err="1"/>
              <a:t>github</a:t>
            </a:r>
            <a:r>
              <a:rPr lang="en-US" sz="1400" dirty="0"/>
              <a:t> page often for updates!</a:t>
            </a:r>
          </a:p>
          <a:p>
            <a:pPr marL="0" indent="0">
              <a:buNone/>
            </a:pPr>
            <a:endParaRPr lang="en-US" sz="1400" dirty="0"/>
          </a:p>
        </p:txBody>
      </p:sp>
    </p:spTree>
    <p:extLst>
      <p:ext uri="{BB962C8B-B14F-4D97-AF65-F5344CB8AC3E}">
        <p14:creationId xmlns:p14="http://schemas.microsoft.com/office/powerpoint/2010/main" val="3874145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FB65-B308-409B-AD22-9A0F56A30268}"/>
              </a:ext>
            </a:extLst>
          </p:cNvPr>
          <p:cNvSpPr>
            <a:spLocks noGrp="1"/>
          </p:cNvSpPr>
          <p:nvPr>
            <p:ph type="title"/>
          </p:nvPr>
        </p:nvSpPr>
        <p:spPr/>
        <p:txBody>
          <a:bodyPr/>
          <a:lstStyle/>
          <a:p>
            <a:endParaRPr lang="en-BE" dirty="0"/>
          </a:p>
        </p:txBody>
      </p:sp>
      <p:sp>
        <p:nvSpPr>
          <p:cNvPr id="3" name="Content Placeholder 2">
            <a:extLst>
              <a:ext uri="{FF2B5EF4-FFF2-40B4-BE49-F238E27FC236}">
                <a16:creationId xmlns:a16="http://schemas.microsoft.com/office/drawing/2014/main" id="{DA3A0A4E-6B2A-400D-AC1D-D4EAF1A00206}"/>
              </a:ext>
            </a:extLst>
          </p:cNvPr>
          <p:cNvSpPr>
            <a:spLocks noGrp="1"/>
          </p:cNvSpPr>
          <p:nvPr>
            <p:ph idx="1"/>
          </p:nvPr>
        </p:nvSpPr>
        <p:spPr/>
        <p:txBody>
          <a:bodyPr/>
          <a:lstStyle/>
          <a:p>
            <a:r>
              <a:rPr lang="en-US" dirty="0"/>
              <a:t>Under construction</a:t>
            </a:r>
            <a:endParaRPr lang="en-BE" dirty="0"/>
          </a:p>
        </p:txBody>
      </p:sp>
    </p:spTree>
    <p:extLst>
      <p:ext uri="{BB962C8B-B14F-4D97-AF65-F5344CB8AC3E}">
        <p14:creationId xmlns:p14="http://schemas.microsoft.com/office/powerpoint/2010/main" val="2096278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BC42-36D0-4AEB-B600-382F3D3A4C6E}"/>
              </a:ext>
            </a:extLst>
          </p:cNvPr>
          <p:cNvSpPr>
            <a:spLocks noGrp="1"/>
          </p:cNvSpPr>
          <p:nvPr>
            <p:ph type="title"/>
          </p:nvPr>
        </p:nvSpPr>
        <p:spPr/>
        <p:txBody>
          <a:bodyPr/>
          <a:lstStyle/>
          <a:p>
            <a:r>
              <a:rPr lang="en-US" dirty="0"/>
              <a:t>Appendix</a:t>
            </a:r>
            <a:endParaRPr lang="en-BE" dirty="0"/>
          </a:p>
        </p:txBody>
      </p:sp>
      <p:sp>
        <p:nvSpPr>
          <p:cNvPr id="3" name="Text Placeholder 2">
            <a:extLst>
              <a:ext uri="{FF2B5EF4-FFF2-40B4-BE49-F238E27FC236}">
                <a16:creationId xmlns:a16="http://schemas.microsoft.com/office/drawing/2014/main" id="{75C844AB-C562-440F-A011-8FF224A07B76}"/>
              </a:ext>
            </a:extLst>
          </p:cNvPr>
          <p:cNvSpPr>
            <a:spLocks noGrp="1"/>
          </p:cNvSpPr>
          <p:nvPr>
            <p:ph type="body" idx="1"/>
          </p:nvPr>
        </p:nvSpPr>
        <p:spPr/>
        <p:txBody>
          <a:bodyPr/>
          <a:lstStyle/>
          <a:p>
            <a:endParaRPr lang="en-BE"/>
          </a:p>
        </p:txBody>
      </p:sp>
    </p:spTree>
    <p:extLst>
      <p:ext uri="{BB962C8B-B14F-4D97-AF65-F5344CB8AC3E}">
        <p14:creationId xmlns:p14="http://schemas.microsoft.com/office/powerpoint/2010/main" val="207050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FB65-B308-409B-AD22-9A0F56A30268}"/>
              </a:ext>
            </a:extLst>
          </p:cNvPr>
          <p:cNvSpPr>
            <a:spLocks noGrp="1"/>
          </p:cNvSpPr>
          <p:nvPr>
            <p:ph type="title"/>
          </p:nvPr>
        </p:nvSpPr>
        <p:spPr/>
        <p:txBody>
          <a:bodyPr/>
          <a:lstStyle/>
          <a:p>
            <a:r>
              <a:rPr lang="en-US" dirty="0"/>
              <a:t>Interesting </a:t>
            </a:r>
            <a:r>
              <a:rPr lang="en-US" dirty="0" err="1"/>
              <a:t>url’s</a:t>
            </a:r>
            <a:endParaRPr lang="en-BE" dirty="0"/>
          </a:p>
        </p:txBody>
      </p:sp>
      <p:sp>
        <p:nvSpPr>
          <p:cNvPr id="3" name="Content Placeholder 2">
            <a:extLst>
              <a:ext uri="{FF2B5EF4-FFF2-40B4-BE49-F238E27FC236}">
                <a16:creationId xmlns:a16="http://schemas.microsoft.com/office/drawing/2014/main" id="{DA3A0A4E-6B2A-400D-AC1D-D4EAF1A00206}"/>
              </a:ext>
            </a:extLst>
          </p:cNvPr>
          <p:cNvSpPr>
            <a:spLocks noGrp="1"/>
          </p:cNvSpPr>
          <p:nvPr>
            <p:ph idx="1"/>
          </p:nvPr>
        </p:nvSpPr>
        <p:spPr/>
        <p:txBody>
          <a:bodyPr/>
          <a:lstStyle/>
          <a:p>
            <a:pPr algn="l">
              <a:buFont typeface="Arial" panose="020B0604020202020204" pitchFamily="34" charset="0"/>
              <a:buChar char="•"/>
            </a:pPr>
            <a:r>
              <a:rPr lang="nl-BE" b="0" i="0" u="none" strike="noStrike" dirty="0">
                <a:solidFill>
                  <a:srgbClr val="C9D1D9"/>
                </a:solidFill>
                <a:effectLst/>
                <a:latin typeface="-apple-system"/>
                <a:hlinkClick r:id="rId2"/>
              </a:rPr>
              <a:t>My Github page</a:t>
            </a:r>
            <a:endParaRPr lang="nl-BE" b="0" i="0" u="none" strike="noStrike" dirty="0">
              <a:solidFill>
                <a:srgbClr val="C9D1D9"/>
              </a:solidFill>
              <a:effectLst/>
              <a:latin typeface="-apple-system"/>
              <a:hlinkClick r:id="rId3"/>
            </a:endParaRPr>
          </a:p>
          <a:p>
            <a:pPr algn="l">
              <a:buFont typeface="Arial" panose="020B0604020202020204" pitchFamily="34" charset="0"/>
              <a:buChar char="•"/>
            </a:pPr>
            <a:r>
              <a:rPr lang="nl-BE" b="0" i="0" u="none" strike="noStrike" dirty="0">
                <a:solidFill>
                  <a:srgbClr val="C9D1D9"/>
                </a:solidFill>
                <a:effectLst/>
                <a:latin typeface="-apple-system"/>
                <a:hlinkClick r:id="rId3"/>
              </a:rPr>
              <a:t>Official Starcrat II Art Tools</a:t>
            </a:r>
            <a:endParaRPr lang="nl-BE" b="0" i="0" dirty="0">
              <a:solidFill>
                <a:srgbClr val="C9D1D9"/>
              </a:solidFill>
              <a:effectLst/>
              <a:latin typeface="-apple-system"/>
            </a:endParaRPr>
          </a:p>
          <a:p>
            <a:pPr algn="l">
              <a:buFont typeface="Arial" panose="020B0604020202020204" pitchFamily="34" charset="0"/>
              <a:buChar char="•"/>
            </a:pPr>
            <a:r>
              <a:rPr lang="nl-BE" b="0" i="0" u="none" strike="noStrike" dirty="0">
                <a:solidFill>
                  <a:srgbClr val="C9D1D9"/>
                </a:solidFill>
                <a:effectLst/>
                <a:latin typeface="-apple-system"/>
                <a:hlinkClick r:id="rId4"/>
              </a:rPr>
              <a:t>SC2ArtTools2016.zip</a:t>
            </a:r>
            <a:endParaRPr lang="nl-BE" b="0" i="0" dirty="0">
              <a:solidFill>
                <a:srgbClr val="C9D1D9"/>
              </a:solidFill>
              <a:effectLst/>
              <a:latin typeface="-apple-system"/>
            </a:endParaRPr>
          </a:p>
          <a:p>
            <a:pPr algn="l">
              <a:buFont typeface="Arial" panose="020B0604020202020204" pitchFamily="34" charset="0"/>
              <a:buChar char="•"/>
            </a:pPr>
            <a:r>
              <a:rPr lang="nl-BE" b="0" i="0" u="none" strike="noStrike" dirty="0">
                <a:solidFill>
                  <a:srgbClr val="C9D1D9"/>
                </a:solidFill>
                <a:effectLst/>
                <a:latin typeface="-apple-system"/>
                <a:hlinkClick r:id="rId5"/>
              </a:rPr>
              <a:t>My Modded models</a:t>
            </a:r>
            <a:endParaRPr lang="nl-BE" b="0" i="0" dirty="0">
              <a:solidFill>
                <a:srgbClr val="C9D1D9"/>
              </a:solidFill>
              <a:effectLst/>
              <a:latin typeface="-apple-system"/>
            </a:endParaRPr>
          </a:p>
          <a:p>
            <a:pPr algn="l">
              <a:buFont typeface="Arial" panose="020B0604020202020204" pitchFamily="34" charset="0"/>
              <a:buChar char="•"/>
            </a:pPr>
            <a:r>
              <a:rPr lang="nl-BE" b="0" i="0" u="none" strike="noStrike" dirty="0">
                <a:solidFill>
                  <a:srgbClr val="C9D1D9"/>
                </a:solidFill>
                <a:effectLst/>
                <a:latin typeface="-apple-system"/>
                <a:hlinkClick r:id="rId6"/>
              </a:rPr>
              <a:t>Autodesk 3D Studio Max</a:t>
            </a:r>
            <a:endParaRPr lang="nl-BE" b="0" i="0" dirty="0">
              <a:solidFill>
                <a:srgbClr val="C9D1D9"/>
              </a:solidFill>
              <a:effectLst/>
              <a:latin typeface="-apple-system"/>
            </a:endParaRPr>
          </a:p>
          <a:p>
            <a:pPr algn="l">
              <a:buFont typeface="Arial" panose="020B0604020202020204" pitchFamily="34" charset="0"/>
              <a:buChar char="•"/>
            </a:pPr>
            <a:r>
              <a:rPr lang="nl-BE" b="0" i="0" u="none" strike="noStrike" dirty="0">
                <a:solidFill>
                  <a:srgbClr val="C9D1D9"/>
                </a:solidFill>
                <a:effectLst/>
                <a:latin typeface="-apple-system"/>
                <a:hlinkClick r:id="rId7"/>
              </a:rPr>
              <a:t>Casc Storage Explorer (Required to open Blizzard archive game files)</a:t>
            </a:r>
            <a:endParaRPr lang="nl-BE" b="0" i="0" u="none" strike="noStrike" dirty="0">
              <a:solidFill>
                <a:srgbClr val="C9D1D9"/>
              </a:solidFill>
              <a:effectLst/>
              <a:latin typeface="-apple-system"/>
            </a:endParaRPr>
          </a:p>
          <a:p>
            <a:pPr algn="l">
              <a:buFont typeface="Arial" panose="020B0604020202020204" pitchFamily="34" charset="0"/>
              <a:buChar char="•"/>
            </a:pPr>
            <a:r>
              <a:rPr lang="nl-BE" b="0" i="0" u="none" strike="noStrike" dirty="0">
                <a:solidFill>
                  <a:srgbClr val="C9D1D9"/>
                </a:solidFill>
                <a:effectLst/>
                <a:latin typeface="-apple-system"/>
                <a:hlinkClick r:id="rId8"/>
              </a:rPr>
              <a:t>Warcraft III Art Tools Documentation.pdf</a:t>
            </a:r>
            <a:endParaRPr lang="nl-BE" b="0" i="0" u="none" strike="noStrike" dirty="0">
              <a:solidFill>
                <a:srgbClr val="C9D1D9"/>
              </a:solidFill>
              <a:effectLst/>
              <a:latin typeface="-apple-system"/>
            </a:endParaRPr>
          </a:p>
          <a:p>
            <a:pPr algn="l">
              <a:buFont typeface="Arial" panose="020B0604020202020204" pitchFamily="34" charset="0"/>
              <a:buChar char="•"/>
            </a:pPr>
            <a:endParaRPr lang="nl-BE" b="0" i="0" dirty="0">
              <a:solidFill>
                <a:srgbClr val="C9D1D9"/>
              </a:solidFill>
              <a:effectLst/>
              <a:latin typeface="-apple-system"/>
            </a:endParaRPr>
          </a:p>
        </p:txBody>
      </p:sp>
    </p:spTree>
    <p:extLst>
      <p:ext uri="{BB962C8B-B14F-4D97-AF65-F5344CB8AC3E}">
        <p14:creationId xmlns:p14="http://schemas.microsoft.com/office/powerpoint/2010/main" val="387677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BC42-36D0-4AEB-B600-382F3D3A4C6E}"/>
              </a:ext>
            </a:extLst>
          </p:cNvPr>
          <p:cNvSpPr>
            <a:spLocks noGrp="1"/>
          </p:cNvSpPr>
          <p:nvPr>
            <p:ph type="title"/>
          </p:nvPr>
        </p:nvSpPr>
        <p:spPr/>
        <p:txBody>
          <a:bodyPr/>
          <a:lstStyle/>
          <a:p>
            <a:r>
              <a:rPr lang="en-US" dirty="0"/>
              <a:t>Installation</a:t>
            </a:r>
            <a:endParaRPr lang="en-BE" dirty="0"/>
          </a:p>
        </p:txBody>
      </p:sp>
      <p:sp>
        <p:nvSpPr>
          <p:cNvPr id="3" name="Text Placeholder 2">
            <a:extLst>
              <a:ext uri="{FF2B5EF4-FFF2-40B4-BE49-F238E27FC236}">
                <a16:creationId xmlns:a16="http://schemas.microsoft.com/office/drawing/2014/main" id="{75C844AB-C562-440F-A011-8FF224A07B76}"/>
              </a:ext>
            </a:extLst>
          </p:cNvPr>
          <p:cNvSpPr>
            <a:spLocks noGrp="1"/>
          </p:cNvSpPr>
          <p:nvPr>
            <p:ph type="body" idx="1"/>
          </p:nvPr>
        </p:nvSpPr>
        <p:spPr/>
        <p:txBody>
          <a:bodyPr/>
          <a:lstStyle/>
          <a:p>
            <a:endParaRPr lang="en-BE"/>
          </a:p>
        </p:txBody>
      </p:sp>
    </p:spTree>
    <p:extLst>
      <p:ext uri="{BB962C8B-B14F-4D97-AF65-F5344CB8AC3E}">
        <p14:creationId xmlns:p14="http://schemas.microsoft.com/office/powerpoint/2010/main" val="44792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70D6A-48A0-431D-B88A-9377856231ED}"/>
              </a:ext>
            </a:extLst>
          </p:cNvPr>
          <p:cNvSpPr>
            <a:spLocks noGrp="1"/>
          </p:cNvSpPr>
          <p:nvPr>
            <p:ph type="title"/>
          </p:nvPr>
        </p:nvSpPr>
        <p:spPr/>
        <p:txBody>
          <a:bodyPr/>
          <a:lstStyle/>
          <a:p>
            <a:r>
              <a:rPr lang="en-US" dirty="0"/>
              <a:t>Installation</a:t>
            </a:r>
            <a:endParaRPr lang="en-BE" dirty="0"/>
          </a:p>
        </p:txBody>
      </p:sp>
      <p:sp>
        <p:nvSpPr>
          <p:cNvPr id="3" name="Content Placeholder 2">
            <a:extLst>
              <a:ext uri="{FF2B5EF4-FFF2-40B4-BE49-F238E27FC236}">
                <a16:creationId xmlns:a16="http://schemas.microsoft.com/office/drawing/2014/main" id="{C5705483-8290-4A80-A28D-CECB5DD6A721}"/>
              </a:ext>
            </a:extLst>
          </p:cNvPr>
          <p:cNvSpPr>
            <a:spLocks noGrp="1"/>
          </p:cNvSpPr>
          <p:nvPr>
            <p:ph idx="1"/>
          </p:nvPr>
        </p:nvSpPr>
        <p:spPr>
          <a:xfrm>
            <a:off x="838200" y="677636"/>
            <a:ext cx="10515600" cy="6162108"/>
          </a:xfrm>
        </p:spPr>
        <p:txBody>
          <a:bodyPr>
            <a:normAutofit/>
          </a:bodyPr>
          <a:lstStyle/>
          <a:p>
            <a:pPr marL="0" indent="0">
              <a:buNone/>
            </a:pPr>
            <a:r>
              <a:rPr lang="en-US" sz="1800" dirty="0"/>
              <a:t>Installation</a:t>
            </a:r>
            <a:endParaRPr lang="en-US" sz="1400" dirty="0"/>
          </a:p>
          <a:p>
            <a:pPr marL="0" indent="0">
              <a:buNone/>
            </a:pPr>
            <a:r>
              <a:rPr lang="en-US" sz="1400" dirty="0"/>
              <a:t>Download the latest scripts from my </a:t>
            </a:r>
            <a:r>
              <a:rPr lang="en-US" sz="1400" dirty="0" err="1"/>
              <a:t>github</a:t>
            </a:r>
            <a:r>
              <a:rPr lang="en-US" sz="1400" dirty="0"/>
              <a:t> page: </a:t>
            </a:r>
            <a:r>
              <a:rPr lang="en-US" sz="1400" dirty="0">
                <a:solidFill>
                  <a:schemeClr val="accent5"/>
                </a:solidFill>
                <a:hlinkClick r:id="rId2">
                  <a:extLst>
                    <a:ext uri="{A12FA001-AC4F-418D-AE19-62706E023703}">
                      <ahyp:hlinkClr xmlns:ahyp="http://schemas.microsoft.com/office/drawing/2018/hyperlinkcolor" val="tx"/>
                    </a:ext>
                  </a:extLst>
                </a:hlinkClick>
              </a:rPr>
              <a:t>Taylor Mouse’s </a:t>
            </a:r>
            <a:r>
              <a:rPr lang="en-US" sz="1400" dirty="0" err="1">
                <a:solidFill>
                  <a:schemeClr val="accent5"/>
                </a:solidFill>
                <a:hlinkClick r:id="rId2">
                  <a:extLst>
                    <a:ext uri="{A12FA001-AC4F-418D-AE19-62706E023703}">
                      <ahyp:hlinkClr xmlns:ahyp="http://schemas.microsoft.com/office/drawing/2018/hyperlinkcolor" val="tx"/>
                    </a:ext>
                  </a:extLst>
                </a:hlinkClick>
              </a:rPr>
              <a:t>Github</a:t>
            </a:r>
            <a:r>
              <a:rPr lang="en-US" sz="1400" dirty="0">
                <a:solidFill>
                  <a:schemeClr val="accent5"/>
                </a:solidFill>
                <a:hlinkClick r:id="rId2">
                  <a:extLst>
                    <a:ext uri="{A12FA001-AC4F-418D-AE19-62706E023703}">
                      <ahyp:hlinkClr xmlns:ahyp="http://schemas.microsoft.com/office/drawing/2018/hyperlinkcolor" val="tx"/>
                    </a:ext>
                  </a:extLst>
                </a:hlinkClick>
              </a:rPr>
              <a:t> Page</a:t>
            </a:r>
            <a:endParaRPr lang="en-US" sz="1400" dirty="0">
              <a:solidFill>
                <a:schemeClr val="accent5"/>
              </a:solidFill>
            </a:endParaRPr>
          </a:p>
          <a:p>
            <a:pPr marL="0" indent="0">
              <a:buNone/>
            </a:pPr>
            <a:r>
              <a:rPr lang="en-US" sz="1400" dirty="0"/>
              <a:t>You can download everything, or just the scripts you need for WC3Reforged. </a:t>
            </a:r>
          </a:p>
          <a:p>
            <a:pPr marL="0" indent="0">
              <a:buNone/>
            </a:pPr>
            <a:r>
              <a:rPr lang="en-US" sz="1400" dirty="0"/>
              <a:t>You need at least the </a:t>
            </a:r>
            <a:r>
              <a:rPr lang="en-US" sz="1400" dirty="0">
                <a:solidFill>
                  <a:schemeClr val="accent4">
                    <a:lumMod val="75000"/>
                  </a:schemeClr>
                </a:solidFill>
              </a:rPr>
              <a:t>GriffonStudios_Warcraft_3_Reforged_Tools</a:t>
            </a:r>
            <a:r>
              <a:rPr lang="en-US" sz="1400" dirty="0"/>
              <a:t> folder (and content) and then </a:t>
            </a:r>
            <a:r>
              <a:rPr lang="en-US" sz="1400" dirty="0">
                <a:solidFill>
                  <a:schemeClr val="accent4">
                    <a:lumMod val="75000"/>
                  </a:schemeClr>
                </a:solidFill>
              </a:rPr>
              <a:t>GriffonStudios_Warcraft_3_Reforged_Tools.ms</a:t>
            </a:r>
            <a:r>
              <a:rPr lang="en-US" sz="1400" dirty="0"/>
              <a:t> script.</a:t>
            </a:r>
          </a:p>
          <a:p>
            <a:pPr marL="0" indent="0">
              <a:buNone/>
            </a:pPr>
            <a:r>
              <a:rPr lang="en-US" sz="1400" dirty="0"/>
              <a:t>Once downloaded, copy the .</a:t>
            </a:r>
            <a:r>
              <a:rPr lang="en-US" sz="1400" dirty="0" err="1"/>
              <a:t>ms</a:t>
            </a:r>
            <a:r>
              <a:rPr lang="en-US" sz="1400" dirty="0"/>
              <a:t> file and the folder in your scripts/Startup folder of 3D Studio Max.</a:t>
            </a:r>
          </a:p>
          <a:p>
            <a:pPr marL="0" indent="0">
              <a:buNone/>
            </a:pPr>
            <a:endParaRPr lang="en-US" sz="1400" dirty="0"/>
          </a:p>
          <a:p>
            <a:pPr marL="0" indent="0">
              <a:buNone/>
            </a:pPr>
            <a:r>
              <a:rPr lang="en-US" sz="1400" dirty="0"/>
              <a:t>Example Max 2016:</a:t>
            </a:r>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Run 3D Studio Max and an additional Menu will be available.</a:t>
            </a:r>
          </a:p>
          <a:p>
            <a:pPr marL="0" indent="0">
              <a:buNone/>
            </a:pPr>
            <a:endParaRPr lang="en-US" sz="1400" dirty="0"/>
          </a:p>
        </p:txBody>
      </p:sp>
      <p:pic>
        <p:nvPicPr>
          <p:cNvPr id="6" name="Picture 5">
            <a:extLst>
              <a:ext uri="{FF2B5EF4-FFF2-40B4-BE49-F238E27FC236}">
                <a16:creationId xmlns:a16="http://schemas.microsoft.com/office/drawing/2014/main" id="{459F9011-019A-439F-BACA-C928677C0491}"/>
              </a:ext>
            </a:extLst>
          </p:cNvPr>
          <p:cNvPicPr>
            <a:picLocks noChangeAspect="1"/>
          </p:cNvPicPr>
          <p:nvPr/>
        </p:nvPicPr>
        <p:blipFill>
          <a:blip r:embed="rId3"/>
          <a:stretch>
            <a:fillRect/>
          </a:stretch>
        </p:blipFill>
        <p:spPr>
          <a:xfrm>
            <a:off x="6096000" y="4166735"/>
            <a:ext cx="2819794" cy="2419688"/>
          </a:xfrm>
          <a:prstGeom prst="rect">
            <a:avLst/>
          </a:prstGeom>
        </p:spPr>
      </p:pic>
      <p:pic>
        <p:nvPicPr>
          <p:cNvPr id="8" name="Picture 7">
            <a:extLst>
              <a:ext uri="{FF2B5EF4-FFF2-40B4-BE49-F238E27FC236}">
                <a16:creationId xmlns:a16="http://schemas.microsoft.com/office/drawing/2014/main" id="{8AF65363-4E8E-4BD5-99C8-0919B38DBDAA}"/>
              </a:ext>
            </a:extLst>
          </p:cNvPr>
          <p:cNvPicPr>
            <a:picLocks noChangeAspect="1"/>
          </p:cNvPicPr>
          <p:nvPr/>
        </p:nvPicPr>
        <p:blipFill>
          <a:blip r:embed="rId4"/>
          <a:stretch>
            <a:fillRect/>
          </a:stretch>
        </p:blipFill>
        <p:spPr>
          <a:xfrm>
            <a:off x="3752523" y="2560670"/>
            <a:ext cx="5163271" cy="1390844"/>
          </a:xfrm>
          <a:prstGeom prst="rect">
            <a:avLst/>
          </a:prstGeom>
        </p:spPr>
      </p:pic>
    </p:spTree>
    <p:extLst>
      <p:ext uri="{BB962C8B-B14F-4D97-AF65-F5344CB8AC3E}">
        <p14:creationId xmlns:p14="http://schemas.microsoft.com/office/powerpoint/2010/main" val="1125861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BC42-36D0-4AEB-B600-382F3D3A4C6E}"/>
              </a:ext>
            </a:extLst>
          </p:cNvPr>
          <p:cNvSpPr>
            <a:spLocks noGrp="1"/>
          </p:cNvSpPr>
          <p:nvPr>
            <p:ph type="title"/>
          </p:nvPr>
        </p:nvSpPr>
        <p:spPr/>
        <p:txBody>
          <a:bodyPr/>
          <a:lstStyle/>
          <a:p>
            <a:r>
              <a:rPr lang="en-US" dirty="0"/>
              <a:t>Tools &amp; Plugins</a:t>
            </a:r>
            <a:endParaRPr lang="en-BE" dirty="0"/>
          </a:p>
        </p:txBody>
      </p:sp>
      <p:sp>
        <p:nvSpPr>
          <p:cNvPr id="3" name="Text Placeholder 2">
            <a:extLst>
              <a:ext uri="{FF2B5EF4-FFF2-40B4-BE49-F238E27FC236}">
                <a16:creationId xmlns:a16="http://schemas.microsoft.com/office/drawing/2014/main" id="{75C844AB-C562-440F-A011-8FF224A07B76}"/>
              </a:ext>
            </a:extLst>
          </p:cNvPr>
          <p:cNvSpPr>
            <a:spLocks noGrp="1"/>
          </p:cNvSpPr>
          <p:nvPr>
            <p:ph type="body" idx="1"/>
          </p:nvPr>
        </p:nvSpPr>
        <p:spPr/>
        <p:txBody>
          <a:bodyPr/>
          <a:lstStyle/>
          <a:p>
            <a:endParaRPr lang="en-BE"/>
          </a:p>
        </p:txBody>
      </p:sp>
    </p:spTree>
    <p:extLst>
      <p:ext uri="{BB962C8B-B14F-4D97-AF65-F5344CB8AC3E}">
        <p14:creationId xmlns:p14="http://schemas.microsoft.com/office/powerpoint/2010/main" val="408697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DE2F-681E-4F6B-865A-B4286969C610}"/>
              </a:ext>
            </a:extLst>
          </p:cNvPr>
          <p:cNvSpPr>
            <a:spLocks noGrp="1"/>
          </p:cNvSpPr>
          <p:nvPr>
            <p:ph type="title"/>
          </p:nvPr>
        </p:nvSpPr>
        <p:spPr/>
        <p:txBody>
          <a:bodyPr/>
          <a:lstStyle/>
          <a:p>
            <a:r>
              <a:rPr lang="en-US" dirty="0"/>
              <a:t>Tool &amp; Plugin Description</a:t>
            </a:r>
            <a:endParaRPr lang="en-BE" dirty="0"/>
          </a:p>
        </p:txBody>
      </p:sp>
      <p:sp>
        <p:nvSpPr>
          <p:cNvPr id="3" name="Content Placeholder 2">
            <a:extLst>
              <a:ext uri="{FF2B5EF4-FFF2-40B4-BE49-F238E27FC236}">
                <a16:creationId xmlns:a16="http://schemas.microsoft.com/office/drawing/2014/main" id="{53F59E03-2C30-42C6-8BF5-9984B2433A2A}"/>
              </a:ext>
            </a:extLst>
          </p:cNvPr>
          <p:cNvSpPr>
            <a:spLocks noGrp="1"/>
          </p:cNvSpPr>
          <p:nvPr>
            <p:ph idx="1"/>
          </p:nvPr>
        </p:nvSpPr>
        <p:spPr/>
        <p:txBody>
          <a:bodyPr>
            <a:normAutofit fontScale="85000" lnSpcReduction="20000"/>
          </a:bodyPr>
          <a:lstStyle/>
          <a:p>
            <a:r>
              <a:rPr lang="en-US" dirty="0"/>
              <a:t>Import Model</a:t>
            </a:r>
          </a:p>
          <a:p>
            <a:r>
              <a:rPr lang="en-US" dirty="0"/>
              <a:t>Export Model</a:t>
            </a:r>
          </a:p>
          <a:p>
            <a:r>
              <a:rPr lang="en-US" dirty="0"/>
              <a:t>Animation Selector</a:t>
            </a:r>
          </a:p>
          <a:p>
            <a:r>
              <a:rPr lang="en-US" dirty="0"/>
              <a:t>Helpers</a:t>
            </a:r>
          </a:p>
          <a:p>
            <a:pPr lvl="1"/>
            <a:r>
              <a:rPr lang="en-US" dirty="0"/>
              <a:t>Ribbon</a:t>
            </a:r>
          </a:p>
          <a:p>
            <a:pPr lvl="1"/>
            <a:r>
              <a:rPr lang="en-US" dirty="0"/>
              <a:t>Event</a:t>
            </a:r>
          </a:p>
          <a:p>
            <a:pPr lvl="1"/>
            <a:r>
              <a:rPr lang="en-US" dirty="0"/>
              <a:t>Face FX</a:t>
            </a:r>
          </a:p>
          <a:p>
            <a:pPr lvl="1"/>
            <a:r>
              <a:rPr lang="en-US" dirty="0"/>
              <a:t>Attachment</a:t>
            </a:r>
          </a:p>
          <a:p>
            <a:pPr lvl="1"/>
            <a:r>
              <a:rPr lang="en-US" dirty="0"/>
              <a:t>Particle Emitter</a:t>
            </a:r>
          </a:p>
          <a:p>
            <a:pPr lvl="1"/>
            <a:r>
              <a:rPr lang="en-US" dirty="0"/>
              <a:t>Popcorn FX</a:t>
            </a:r>
          </a:p>
          <a:p>
            <a:r>
              <a:rPr lang="en-US" dirty="0"/>
              <a:t>Utilities</a:t>
            </a:r>
          </a:p>
          <a:p>
            <a:pPr lvl="1"/>
            <a:r>
              <a:rPr lang="en-US" dirty="0"/>
              <a:t>NOTE: utilities only possible if the official Starcraft II </a:t>
            </a:r>
          </a:p>
          <a:p>
            <a:pPr marL="457200" lvl="1" indent="0">
              <a:buNone/>
            </a:pPr>
            <a:r>
              <a:rPr lang="en-US" dirty="0"/>
              <a:t>	       Art Tools are installed ( Max 2011 &amp; Max 2016 )</a:t>
            </a:r>
          </a:p>
          <a:p>
            <a:pPr lvl="1"/>
            <a:r>
              <a:rPr lang="en-US" dirty="0"/>
              <a:t>Reset Animation Tracks</a:t>
            </a:r>
          </a:p>
          <a:p>
            <a:r>
              <a:rPr lang="en-US" dirty="0"/>
              <a:t>Display</a:t>
            </a:r>
          </a:p>
          <a:p>
            <a:pPr lvl="1"/>
            <a:r>
              <a:rPr lang="en-US" dirty="0"/>
              <a:t>Collapse Hit Tests</a:t>
            </a:r>
          </a:p>
          <a:p>
            <a:pPr lvl="1"/>
            <a:r>
              <a:rPr lang="en-US" dirty="0"/>
              <a:t>Expand Hit Tests</a:t>
            </a:r>
          </a:p>
          <a:p>
            <a:pPr lvl="1"/>
            <a:r>
              <a:rPr lang="en-US" dirty="0"/>
              <a:t>Collapse Attachment Points</a:t>
            </a:r>
          </a:p>
          <a:p>
            <a:pPr lvl="1"/>
            <a:r>
              <a:rPr lang="en-US" dirty="0"/>
              <a:t>Expand Attachment Points</a:t>
            </a:r>
          </a:p>
          <a:p>
            <a:r>
              <a:rPr lang="en-US" dirty="0"/>
              <a:t>Settings</a:t>
            </a:r>
          </a:p>
          <a:p>
            <a:r>
              <a:rPr lang="en-US" dirty="0"/>
              <a:t>Warcraft 3 Reforged Standard Material</a:t>
            </a:r>
          </a:p>
          <a:p>
            <a:pPr marL="0" indent="0">
              <a:buNone/>
            </a:pPr>
            <a:endParaRPr lang="en-US" dirty="0"/>
          </a:p>
          <a:p>
            <a:pPr marL="0" indent="0">
              <a:buNone/>
            </a:pPr>
            <a:r>
              <a:rPr lang="en-US" dirty="0"/>
              <a:t>Each of these tools &amp; plugins are described next</a:t>
            </a:r>
          </a:p>
        </p:txBody>
      </p:sp>
    </p:spTree>
    <p:extLst>
      <p:ext uri="{BB962C8B-B14F-4D97-AF65-F5344CB8AC3E}">
        <p14:creationId xmlns:p14="http://schemas.microsoft.com/office/powerpoint/2010/main" val="147121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E52B-C319-4B5D-AEB8-50EB3CF48F12}"/>
              </a:ext>
            </a:extLst>
          </p:cNvPr>
          <p:cNvSpPr>
            <a:spLocks noGrp="1"/>
          </p:cNvSpPr>
          <p:nvPr>
            <p:ph type="title"/>
          </p:nvPr>
        </p:nvSpPr>
        <p:spPr/>
        <p:txBody>
          <a:bodyPr/>
          <a:lstStyle/>
          <a:p>
            <a:r>
              <a:rPr lang="en-US" dirty="0"/>
              <a:t>Settings</a:t>
            </a:r>
            <a:endParaRPr lang="en-BE" dirty="0"/>
          </a:p>
        </p:txBody>
      </p:sp>
      <p:sp>
        <p:nvSpPr>
          <p:cNvPr id="3" name="Content Placeholder 2">
            <a:extLst>
              <a:ext uri="{FF2B5EF4-FFF2-40B4-BE49-F238E27FC236}">
                <a16:creationId xmlns:a16="http://schemas.microsoft.com/office/drawing/2014/main" id="{7B1809CB-5454-44DA-BC99-FF2C5A7F0092}"/>
              </a:ext>
            </a:extLst>
          </p:cNvPr>
          <p:cNvSpPr>
            <a:spLocks noGrp="1"/>
          </p:cNvSpPr>
          <p:nvPr>
            <p:ph idx="1"/>
          </p:nvPr>
        </p:nvSpPr>
        <p:spPr/>
        <p:txBody>
          <a:bodyPr>
            <a:normAutofit/>
          </a:bodyPr>
          <a:lstStyle/>
          <a:p>
            <a:pPr marL="0" indent="0">
              <a:buNone/>
            </a:pPr>
            <a:r>
              <a:rPr lang="en-US" dirty="0"/>
              <a:t>Make sure you extracted all the assets from the game. To achieve this, I use the </a:t>
            </a:r>
            <a:r>
              <a:rPr lang="en-US" dirty="0" err="1"/>
              <a:t>Casc</a:t>
            </a:r>
            <a:r>
              <a:rPr lang="en-US" dirty="0"/>
              <a:t> Storage Explorer.</a:t>
            </a:r>
          </a:p>
          <a:p>
            <a:pPr marL="0" indent="0">
              <a:buNone/>
            </a:pPr>
            <a:r>
              <a:rPr lang="en-US" dirty="0"/>
              <a:t>	</a:t>
            </a:r>
            <a:r>
              <a:rPr lang="en-US" dirty="0">
                <a:hlinkClick r:id="rId2"/>
              </a:rPr>
              <a:t>Download </a:t>
            </a:r>
            <a:r>
              <a:rPr lang="en-US" dirty="0" err="1">
                <a:hlinkClick r:id="rId2"/>
              </a:rPr>
              <a:t>Casc</a:t>
            </a:r>
            <a:r>
              <a:rPr lang="en-US" dirty="0">
                <a:hlinkClick r:id="rId2"/>
              </a:rPr>
              <a:t> Storage Explorer</a:t>
            </a:r>
            <a:endParaRPr lang="en-US" dirty="0"/>
          </a:p>
          <a:p>
            <a:pPr marL="0" indent="0">
              <a:buNone/>
            </a:pPr>
            <a:endParaRPr lang="en-US" dirty="0"/>
          </a:p>
          <a:p>
            <a:pPr marL="0" indent="0">
              <a:buNone/>
            </a:pPr>
            <a:r>
              <a:rPr lang="en-US" dirty="0"/>
              <a:t>The export folder looks like this and is essential to </a:t>
            </a:r>
          </a:p>
          <a:p>
            <a:pPr marL="0" indent="0">
              <a:buNone/>
            </a:pPr>
            <a:r>
              <a:rPr lang="en-US" dirty="0"/>
              <a:t>import everything correctly in 3DS Max.</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Open the Settings from the menu and select the assets folder </a:t>
            </a:r>
          </a:p>
          <a:p>
            <a:pPr marL="0" indent="0">
              <a:buNone/>
            </a:pPr>
            <a:r>
              <a:rPr lang="en-US" dirty="0"/>
              <a:t>where you exported everything:</a:t>
            </a:r>
          </a:p>
          <a:p>
            <a:pPr marL="0" indent="0">
              <a:buNone/>
            </a:pPr>
            <a:endParaRPr lang="en-US" dirty="0"/>
          </a:p>
          <a:p>
            <a:pPr marL="0" indent="0">
              <a:buNone/>
            </a:pPr>
            <a:endParaRPr lang="en-US" dirty="0"/>
          </a:p>
          <a:p>
            <a:pPr marL="0" indent="0">
              <a:buNone/>
            </a:pPr>
            <a:r>
              <a:rPr lang="en-US" dirty="0"/>
              <a:t>Note: this step is only required once</a:t>
            </a:r>
            <a:endParaRPr lang="en-BE" dirty="0"/>
          </a:p>
        </p:txBody>
      </p:sp>
      <p:pic>
        <p:nvPicPr>
          <p:cNvPr id="1026" name="Picture 2" descr="CascView Logo">
            <a:extLst>
              <a:ext uri="{FF2B5EF4-FFF2-40B4-BE49-F238E27FC236}">
                <a16:creationId xmlns:a16="http://schemas.microsoft.com/office/drawing/2014/main" id="{81B10A42-32A1-4AD6-AA99-6FA57D4F3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325" y="1028700"/>
            <a:ext cx="276225" cy="2762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2469ACD-6105-41E4-8637-068AB06351D0}"/>
              </a:ext>
            </a:extLst>
          </p:cNvPr>
          <p:cNvPicPr>
            <a:picLocks noChangeAspect="1"/>
          </p:cNvPicPr>
          <p:nvPr/>
        </p:nvPicPr>
        <p:blipFill>
          <a:blip r:embed="rId4"/>
          <a:stretch>
            <a:fillRect/>
          </a:stretch>
        </p:blipFill>
        <p:spPr>
          <a:xfrm>
            <a:off x="7126707" y="1304925"/>
            <a:ext cx="2138612" cy="2201344"/>
          </a:xfrm>
          <a:prstGeom prst="rect">
            <a:avLst/>
          </a:prstGeom>
        </p:spPr>
      </p:pic>
      <p:pic>
        <p:nvPicPr>
          <p:cNvPr id="7" name="Picture 6">
            <a:extLst>
              <a:ext uri="{FF2B5EF4-FFF2-40B4-BE49-F238E27FC236}">
                <a16:creationId xmlns:a16="http://schemas.microsoft.com/office/drawing/2014/main" id="{F129D230-ED65-495B-84A3-737219E4D262}"/>
              </a:ext>
            </a:extLst>
          </p:cNvPr>
          <p:cNvPicPr>
            <a:picLocks noChangeAspect="1"/>
          </p:cNvPicPr>
          <p:nvPr/>
        </p:nvPicPr>
        <p:blipFill>
          <a:blip r:embed="rId5"/>
          <a:stretch>
            <a:fillRect/>
          </a:stretch>
        </p:blipFill>
        <p:spPr>
          <a:xfrm>
            <a:off x="7126707" y="3864695"/>
            <a:ext cx="3067050" cy="1143000"/>
          </a:xfrm>
          <a:prstGeom prst="rect">
            <a:avLst/>
          </a:prstGeom>
        </p:spPr>
      </p:pic>
    </p:spTree>
    <p:extLst>
      <p:ext uri="{BB962C8B-B14F-4D97-AF65-F5344CB8AC3E}">
        <p14:creationId xmlns:p14="http://schemas.microsoft.com/office/powerpoint/2010/main" val="153505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7B56-F910-4A13-8F6C-429B4A13A43A}"/>
              </a:ext>
            </a:extLst>
          </p:cNvPr>
          <p:cNvSpPr>
            <a:spLocks noGrp="1"/>
          </p:cNvSpPr>
          <p:nvPr>
            <p:ph type="title"/>
          </p:nvPr>
        </p:nvSpPr>
        <p:spPr/>
        <p:txBody>
          <a:bodyPr/>
          <a:lstStyle/>
          <a:p>
            <a:r>
              <a:rPr lang="en-US" dirty="0"/>
              <a:t>Import model</a:t>
            </a:r>
            <a:endParaRPr lang="en-BE" dirty="0"/>
          </a:p>
        </p:txBody>
      </p:sp>
      <p:sp>
        <p:nvSpPr>
          <p:cNvPr id="3" name="Content Placeholder 2">
            <a:extLst>
              <a:ext uri="{FF2B5EF4-FFF2-40B4-BE49-F238E27FC236}">
                <a16:creationId xmlns:a16="http://schemas.microsoft.com/office/drawing/2014/main" id="{535F2C02-A7A1-45E8-93DF-A7F18DA9FA18}"/>
              </a:ext>
            </a:extLst>
          </p:cNvPr>
          <p:cNvSpPr>
            <a:spLocks noGrp="1"/>
          </p:cNvSpPr>
          <p:nvPr>
            <p:ph idx="1"/>
          </p:nvPr>
        </p:nvSpPr>
        <p:spPr>
          <a:xfrm>
            <a:off x="838200" y="677636"/>
            <a:ext cx="7448550" cy="5499327"/>
          </a:xfrm>
        </p:spPr>
        <p:txBody>
          <a:bodyPr/>
          <a:lstStyle/>
          <a:p>
            <a:pPr marL="0" indent="0">
              <a:buNone/>
            </a:pPr>
            <a:r>
              <a:rPr lang="en-US" dirty="0"/>
              <a:t>Select Import model … from then menu.</a:t>
            </a:r>
          </a:p>
          <a:p>
            <a:pPr marL="0" indent="0">
              <a:buNone/>
            </a:pPr>
            <a:endParaRPr lang="en-US" dirty="0"/>
          </a:p>
          <a:p>
            <a:pPr marL="0" indent="0">
              <a:buNone/>
            </a:pPr>
            <a:r>
              <a:rPr lang="en-US" dirty="0"/>
              <a:t>Select the mdx file you want to import by pressing the ellipsoid button (…)</a:t>
            </a:r>
          </a:p>
          <a:p>
            <a:pPr marL="0" indent="0">
              <a:buNone/>
            </a:pPr>
            <a:endParaRPr lang="en-US" dirty="0"/>
          </a:p>
          <a:p>
            <a:pPr marL="0" indent="0">
              <a:buNone/>
            </a:pPr>
            <a:r>
              <a:rPr lang="en-US" dirty="0"/>
              <a:t>LOD’s:</a:t>
            </a:r>
          </a:p>
          <a:p>
            <a:pPr marL="0" indent="0">
              <a:buNone/>
            </a:pPr>
            <a:r>
              <a:rPr lang="en-US" dirty="0"/>
              <a:t>By default this is not checked, almost all models have different Level of Details in the model. This could take some time to import, so you can uncheck if you prefer not to import them.</a:t>
            </a:r>
          </a:p>
          <a:p>
            <a:pPr marL="0" indent="0">
              <a:buNone/>
            </a:pPr>
            <a:endParaRPr lang="en-US" dirty="0"/>
          </a:p>
          <a:p>
            <a:pPr marL="0" indent="0">
              <a:buNone/>
            </a:pPr>
            <a:r>
              <a:rPr lang="en-US" dirty="0"/>
              <a:t>Convert to SC2 Compatible</a:t>
            </a:r>
          </a:p>
          <a:p>
            <a:pPr marL="0" indent="0">
              <a:buNone/>
            </a:pPr>
            <a:r>
              <a:rPr lang="en-US" dirty="0"/>
              <a:t>If the purpose is to export it later to Starcraft II using the Art Tools, you need a valid version of Max with the Art Tools installed. If they are not available, the checkbox is disabled else check or uncheck it.</a:t>
            </a:r>
          </a:p>
          <a:p>
            <a:pPr marL="0" indent="0">
              <a:buNone/>
            </a:pPr>
            <a:endParaRPr lang="en-US" dirty="0"/>
          </a:p>
          <a:p>
            <a:pPr marL="0" indent="0">
              <a:buNone/>
            </a:pPr>
            <a:r>
              <a:rPr lang="en-US" dirty="0"/>
              <a:t>Import</a:t>
            </a:r>
          </a:p>
          <a:p>
            <a:pPr marL="0" indent="0">
              <a:buNone/>
            </a:pPr>
            <a:r>
              <a:rPr lang="en-US" dirty="0"/>
              <a:t>Imports the selected model, if any error may occur, please let me know. You can also open the listener (F11) and take a look what the error is.</a:t>
            </a:r>
          </a:p>
          <a:p>
            <a:pPr marL="0" indent="0">
              <a:buNone/>
            </a:pPr>
            <a:endParaRPr lang="en-BE" dirty="0"/>
          </a:p>
        </p:txBody>
      </p:sp>
      <p:pic>
        <p:nvPicPr>
          <p:cNvPr id="5" name="Picture 4">
            <a:extLst>
              <a:ext uri="{FF2B5EF4-FFF2-40B4-BE49-F238E27FC236}">
                <a16:creationId xmlns:a16="http://schemas.microsoft.com/office/drawing/2014/main" id="{46E72D54-602D-48C1-91C6-B5C30A558FAF}"/>
              </a:ext>
            </a:extLst>
          </p:cNvPr>
          <p:cNvPicPr>
            <a:picLocks noChangeAspect="1"/>
          </p:cNvPicPr>
          <p:nvPr/>
        </p:nvPicPr>
        <p:blipFill>
          <a:blip r:embed="rId2"/>
          <a:stretch>
            <a:fillRect/>
          </a:stretch>
        </p:blipFill>
        <p:spPr>
          <a:xfrm>
            <a:off x="8220075" y="817449"/>
            <a:ext cx="3067050" cy="1771650"/>
          </a:xfrm>
          <a:prstGeom prst="rect">
            <a:avLst/>
          </a:prstGeom>
        </p:spPr>
      </p:pic>
    </p:spTree>
    <p:extLst>
      <p:ext uri="{BB962C8B-B14F-4D97-AF65-F5344CB8AC3E}">
        <p14:creationId xmlns:p14="http://schemas.microsoft.com/office/powerpoint/2010/main" val="10174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2572</Words>
  <Application>Microsoft Office PowerPoint</Application>
  <PresentationFormat>Widescreen</PresentationFormat>
  <Paragraphs>300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-apple-system</vt:lpstr>
      <vt:lpstr>Arial</vt:lpstr>
      <vt:lpstr>Bahnschrift Light</vt:lpstr>
      <vt:lpstr>Calibri</vt:lpstr>
      <vt:lpstr>Office Theme</vt:lpstr>
      <vt:lpstr>PowerPoint Presentation</vt:lpstr>
      <vt:lpstr>PowerPoint Presentation</vt:lpstr>
      <vt:lpstr>Introduction</vt:lpstr>
      <vt:lpstr>Installation</vt:lpstr>
      <vt:lpstr>Installation</vt:lpstr>
      <vt:lpstr>Tools &amp; Plugins</vt:lpstr>
      <vt:lpstr>Tool &amp; Plugin Description</vt:lpstr>
      <vt:lpstr>Settings</vt:lpstr>
      <vt:lpstr>Import model</vt:lpstr>
      <vt:lpstr>Example import</vt:lpstr>
      <vt:lpstr>Issues after import</vt:lpstr>
      <vt:lpstr>Animation Selector</vt:lpstr>
      <vt:lpstr>Attachments</vt:lpstr>
      <vt:lpstr>Events</vt:lpstr>
      <vt:lpstr>Facial Effects (FX)</vt:lpstr>
      <vt:lpstr>PopcornFX</vt:lpstr>
      <vt:lpstr>Ribbon Emitter</vt:lpstr>
      <vt:lpstr>Particle Emitter</vt:lpstr>
      <vt:lpstr>Material</vt:lpstr>
      <vt:lpstr>Diffuse map</vt:lpstr>
      <vt:lpstr>Normal map</vt:lpstr>
      <vt:lpstr>ORM Map</vt:lpstr>
      <vt:lpstr>Team color map</vt:lpstr>
      <vt:lpstr>Emissive Map</vt:lpstr>
      <vt:lpstr>Alpha mask map</vt:lpstr>
      <vt:lpstr>Reflection map</vt:lpstr>
      <vt:lpstr>Replaceable map</vt:lpstr>
      <vt:lpstr>Collision Objects</vt:lpstr>
      <vt:lpstr>Exporter</vt:lpstr>
      <vt:lpstr>PowerPoint Presentation</vt:lpstr>
      <vt:lpstr>Appendix</vt:lpstr>
      <vt:lpstr>Interesting url’s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Taylor Mouse</dc:creator>
  <cp:lastModifiedBy>Taylor Mouse</cp:lastModifiedBy>
  <cp:revision>36</cp:revision>
  <dcterms:created xsi:type="dcterms:W3CDTF">2021-03-01T11:54:10Z</dcterms:created>
  <dcterms:modified xsi:type="dcterms:W3CDTF">2021-03-01T19:57:07Z</dcterms:modified>
  <cp:category>Gaming modding warcraft III reforged</cp:category>
  <cp:contentStatus>Draft</cp:contentStatus>
</cp:coreProperties>
</file>