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73F6D-7F9A-4D1D-95A9-A9B3D5D6C5F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72043261-4DCA-434F-900A-2BFDF9299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2A292395-C7E5-4B60-94B0-2823C3D2C004}"/>
              </a:ext>
            </a:extLst>
          </p:cNvPr>
          <p:cNvSpPr>
            <a:spLocks noGrp="1"/>
          </p:cNvSpPr>
          <p:nvPr>
            <p:ph type="dt" sz="half" idx="10"/>
          </p:nvPr>
        </p:nvSpPr>
        <p:spPr/>
        <p:txBody>
          <a:bodyPr/>
          <a:lstStyle/>
          <a:p>
            <a:fld id="{0E8740FA-63B5-4018-956B-59D9C0F3B8E2}" type="datetimeFigureOut">
              <a:rPr lang="es-EC" smtClean="0"/>
              <a:t>29/8/2024</a:t>
            </a:fld>
            <a:endParaRPr lang="es-EC"/>
          </a:p>
        </p:txBody>
      </p:sp>
      <p:sp>
        <p:nvSpPr>
          <p:cNvPr id="5" name="Marcador de pie de página 4">
            <a:extLst>
              <a:ext uri="{FF2B5EF4-FFF2-40B4-BE49-F238E27FC236}">
                <a16:creationId xmlns:a16="http://schemas.microsoft.com/office/drawing/2014/main" id="{37F2C549-2446-4D63-B3C5-D4C9D5D32E2E}"/>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3B462265-C358-436D-9466-FA087E25C605}"/>
              </a:ext>
            </a:extLst>
          </p:cNvPr>
          <p:cNvSpPr>
            <a:spLocks noGrp="1"/>
          </p:cNvSpPr>
          <p:nvPr>
            <p:ph type="sldNum" sz="quarter" idx="12"/>
          </p:nvPr>
        </p:nvSpPr>
        <p:spPr/>
        <p:txBody>
          <a:bodyPr/>
          <a:lstStyle/>
          <a:p>
            <a:fld id="{E872B43E-AF75-4F3C-921F-9B989E400D85}" type="slidenum">
              <a:rPr lang="es-EC" smtClean="0"/>
              <a:t>‹Nº›</a:t>
            </a:fld>
            <a:endParaRPr lang="es-EC"/>
          </a:p>
        </p:txBody>
      </p:sp>
    </p:spTree>
    <p:extLst>
      <p:ext uri="{BB962C8B-B14F-4D97-AF65-F5344CB8AC3E}">
        <p14:creationId xmlns:p14="http://schemas.microsoft.com/office/powerpoint/2010/main" val="405611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C9143-3BB1-4939-B756-5EBDB3818045}"/>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F9EFD38E-C5E2-4D43-A19E-6D04850827C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557348CB-A0CF-4288-AFCB-38611B60A6B6}"/>
              </a:ext>
            </a:extLst>
          </p:cNvPr>
          <p:cNvSpPr>
            <a:spLocks noGrp="1"/>
          </p:cNvSpPr>
          <p:nvPr>
            <p:ph type="dt" sz="half" idx="10"/>
          </p:nvPr>
        </p:nvSpPr>
        <p:spPr/>
        <p:txBody>
          <a:bodyPr/>
          <a:lstStyle/>
          <a:p>
            <a:fld id="{0E8740FA-63B5-4018-956B-59D9C0F3B8E2}" type="datetimeFigureOut">
              <a:rPr lang="es-EC" smtClean="0"/>
              <a:t>29/8/2024</a:t>
            </a:fld>
            <a:endParaRPr lang="es-EC"/>
          </a:p>
        </p:txBody>
      </p:sp>
      <p:sp>
        <p:nvSpPr>
          <p:cNvPr id="5" name="Marcador de pie de página 4">
            <a:extLst>
              <a:ext uri="{FF2B5EF4-FFF2-40B4-BE49-F238E27FC236}">
                <a16:creationId xmlns:a16="http://schemas.microsoft.com/office/drawing/2014/main" id="{B0F8F74B-51AA-49D8-8FEF-C594646777C1}"/>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C248467-A2B5-4E56-A17B-6A3E4EAA7DAE}"/>
              </a:ext>
            </a:extLst>
          </p:cNvPr>
          <p:cNvSpPr>
            <a:spLocks noGrp="1"/>
          </p:cNvSpPr>
          <p:nvPr>
            <p:ph type="sldNum" sz="quarter" idx="12"/>
          </p:nvPr>
        </p:nvSpPr>
        <p:spPr/>
        <p:txBody>
          <a:bodyPr/>
          <a:lstStyle/>
          <a:p>
            <a:fld id="{E872B43E-AF75-4F3C-921F-9B989E400D85}" type="slidenum">
              <a:rPr lang="es-EC" smtClean="0"/>
              <a:t>‹Nº›</a:t>
            </a:fld>
            <a:endParaRPr lang="es-EC"/>
          </a:p>
        </p:txBody>
      </p:sp>
    </p:spTree>
    <p:extLst>
      <p:ext uri="{BB962C8B-B14F-4D97-AF65-F5344CB8AC3E}">
        <p14:creationId xmlns:p14="http://schemas.microsoft.com/office/powerpoint/2010/main" val="62750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F92CD79-6214-4A45-880A-6F7C6E4F08A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49FB2A58-61F0-402B-B075-EABAF838417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C7BA7771-A5CC-49B1-ACB4-6EFAE8BD8E52}"/>
              </a:ext>
            </a:extLst>
          </p:cNvPr>
          <p:cNvSpPr>
            <a:spLocks noGrp="1"/>
          </p:cNvSpPr>
          <p:nvPr>
            <p:ph type="dt" sz="half" idx="10"/>
          </p:nvPr>
        </p:nvSpPr>
        <p:spPr/>
        <p:txBody>
          <a:bodyPr/>
          <a:lstStyle/>
          <a:p>
            <a:fld id="{0E8740FA-63B5-4018-956B-59D9C0F3B8E2}" type="datetimeFigureOut">
              <a:rPr lang="es-EC" smtClean="0"/>
              <a:t>29/8/2024</a:t>
            </a:fld>
            <a:endParaRPr lang="es-EC"/>
          </a:p>
        </p:txBody>
      </p:sp>
      <p:sp>
        <p:nvSpPr>
          <p:cNvPr id="5" name="Marcador de pie de página 4">
            <a:extLst>
              <a:ext uri="{FF2B5EF4-FFF2-40B4-BE49-F238E27FC236}">
                <a16:creationId xmlns:a16="http://schemas.microsoft.com/office/drawing/2014/main" id="{7DB0F732-3887-49F7-99AF-D2664B0352DE}"/>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59644071-7BF2-4149-9348-8B06E260C4E2}"/>
              </a:ext>
            </a:extLst>
          </p:cNvPr>
          <p:cNvSpPr>
            <a:spLocks noGrp="1"/>
          </p:cNvSpPr>
          <p:nvPr>
            <p:ph type="sldNum" sz="quarter" idx="12"/>
          </p:nvPr>
        </p:nvSpPr>
        <p:spPr/>
        <p:txBody>
          <a:bodyPr/>
          <a:lstStyle/>
          <a:p>
            <a:fld id="{E872B43E-AF75-4F3C-921F-9B989E400D85}" type="slidenum">
              <a:rPr lang="es-EC" smtClean="0"/>
              <a:t>‹Nº›</a:t>
            </a:fld>
            <a:endParaRPr lang="es-EC"/>
          </a:p>
        </p:txBody>
      </p:sp>
    </p:spTree>
    <p:extLst>
      <p:ext uri="{BB962C8B-B14F-4D97-AF65-F5344CB8AC3E}">
        <p14:creationId xmlns:p14="http://schemas.microsoft.com/office/powerpoint/2010/main" val="59510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1C373B-D4EB-4648-82A1-04A8CF0695C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B4BFFB55-BB78-4409-8699-FBD86ECD861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4986741-1302-4E07-AF6A-0248ADF334FE}"/>
              </a:ext>
            </a:extLst>
          </p:cNvPr>
          <p:cNvSpPr>
            <a:spLocks noGrp="1"/>
          </p:cNvSpPr>
          <p:nvPr>
            <p:ph type="dt" sz="half" idx="10"/>
          </p:nvPr>
        </p:nvSpPr>
        <p:spPr/>
        <p:txBody>
          <a:bodyPr/>
          <a:lstStyle/>
          <a:p>
            <a:fld id="{0E8740FA-63B5-4018-956B-59D9C0F3B8E2}" type="datetimeFigureOut">
              <a:rPr lang="es-EC" smtClean="0"/>
              <a:t>29/8/2024</a:t>
            </a:fld>
            <a:endParaRPr lang="es-EC"/>
          </a:p>
        </p:txBody>
      </p:sp>
      <p:sp>
        <p:nvSpPr>
          <p:cNvPr id="5" name="Marcador de pie de página 4">
            <a:extLst>
              <a:ext uri="{FF2B5EF4-FFF2-40B4-BE49-F238E27FC236}">
                <a16:creationId xmlns:a16="http://schemas.microsoft.com/office/drawing/2014/main" id="{24A94B3F-1167-4321-A094-3E999762707F}"/>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C7718B82-14DC-4320-B3D0-F65410D4298B}"/>
              </a:ext>
            </a:extLst>
          </p:cNvPr>
          <p:cNvSpPr>
            <a:spLocks noGrp="1"/>
          </p:cNvSpPr>
          <p:nvPr>
            <p:ph type="sldNum" sz="quarter" idx="12"/>
          </p:nvPr>
        </p:nvSpPr>
        <p:spPr/>
        <p:txBody>
          <a:bodyPr/>
          <a:lstStyle/>
          <a:p>
            <a:fld id="{E872B43E-AF75-4F3C-921F-9B989E400D85}" type="slidenum">
              <a:rPr lang="es-EC" smtClean="0"/>
              <a:t>‹Nº›</a:t>
            </a:fld>
            <a:endParaRPr lang="es-EC"/>
          </a:p>
        </p:txBody>
      </p:sp>
    </p:spTree>
    <p:extLst>
      <p:ext uri="{BB962C8B-B14F-4D97-AF65-F5344CB8AC3E}">
        <p14:creationId xmlns:p14="http://schemas.microsoft.com/office/powerpoint/2010/main" val="343970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76269-D2A5-416E-9C5F-683A3FD5FF3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9A082907-E88A-42F2-89CF-D130D1768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891F009-A500-46CD-9BBF-AD09BABBB07D}"/>
              </a:ext>
            </a:extLst>
          </p:cNvPr>
          <p:cNvSpPr>
            <a:spLocks noGrp="1"/>
          </p:cNvSpPr>
          <p:nvPr>
            <p:ph type="dt" sz="half" idx="10"/>
          </p:nvPr>
        </p:nvSpPr>
        <p:spPr/>
        <p:txBody>
          <a:bodyPr/>
          <a:lstStyle/>
          <a:p>
            <a:fld id="{0E8740FA-63B5-4018-956B-59D9C0F3B8E2}" type="datetimeFigureOut">
              <a:rPr lang="es-EC" smtClean="0"/>
              <a:t>29/8/2024</a:t>
            </a:fld>
            <a:endParaRPr lang="es-EC"/>
          </a:p>
        </p:txBody>
      </p:sp>
      <p:sp>
        <p:nvSpPr>
          <p:cNvPr id="5" name="Marcador de pie de página 4">
            <a:extLst>
              <a:ext uri="{FF2B5EF4-FFF2-40B4-BE49-F238E27FC236}">
                <a16:creationId xmlns:a16="http://schemas.microsoft.com/office/drawing/2014/main" id="{8B61F0C5-2E51-48C8-A25F-72FD8490F8B3}"/>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26A41F3D-B1A7-4BD9-807F-CCA437EB355E}"/>
              </a:ext>
            </a:extLst>
          </p:cNvPr>
          <p:cNvSpPr>
            <a:spLocks noGrp="1"/>
          </p:cNvSpPr>
          <p:nvPr>
            <p:ph type="sldNum" sz="quarter" idx="12"/>
          </p:nvPr>
        </p:nvSpPr>
        <p:spPr/>
        <p:txBody>
          <a:bodyPr/>
          <a:lstStyle/>
          <a:p>
            <a:fld id="{E872B43E-AF75-4F3C-921F-9B989E400D85}" type="slidenum">
              <a:rPr lang="es-EC" smtClean="0"/>
              <a:t>‹Nº›</a:t>
            </a:fld>
            <a:endParaRPr lang="es-EC"/>
          </a:p>
        </p:txBody>
      </p:sp>
    </p:spTree>
    <p:extLst>
      <p:ext uri="{BB962C8B-B14F-4D97-AF65-F5344CB8AC3E}">
        <p14:creationId xmlns:p14="http://schemas.microsoft.com/office/powerpoint/2010/main" val="70877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7907C-9B89-41EC-AA91-BCEAD63CB63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5D7A2AF4-57ED-4BDA-A1EA-02221EB0ACE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DE5948C1-CDB6-4C8A-A823-E89CF19C312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74E6DDEA-9FBB-45F4-B78C-2EB27F286385}"/>
              </a:ext>
            </a:extLst>
          </p:cNvPr>
          <p:cNvSpPr>
            <a:spLocks noGrp="1"/>
          </p:cNvSpPr>
          <p:nvPr>
            <p:ph type="dt" sz="half" idx="10"/>
          </p:nvPr>
        </p:nvSpPr>
        <p:spPr/>
        <p:txBody>
          <a:bodyPr/>
          <a:lstStyle/>
          <a:p>
            <a:fld id="{0E8740FA-63B5-4018-956B-59D9C0F3B8E2}" type="datetimeFigureOut">
              <a:rPr lang="es-EC" smtClean="0"/>
              <a:t>29/8/2024</a:t>
            </a:fld>
            <a:endParaRPr lang="es-EC"/>
          </a:p>
        </p:txBody>
      </p:sp>
      <p:sp>
        <p:nvSpPr>
          <p:cNvPr id="6" name="Marcador de pie de página 5">
            <a:extLst>
              <a:ext uri="{FF2B5EF4-FFF2-40B4-BE49-F238E27FC236}">
                <a16:creationId xmlns:a16="http://schemas.microsoft.com/office/drawing/2014/main" id="{197834A1-D432-4C61-A472-C4664DC8CA37}"/>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BDDAC713-351E-4E19-8B1A-3311984AAC26}"/>
              </a:ext>
            </a:extLst>
          </p:cNvPr>
          <p:cNvSpPr>
            <a:spLocks noGrp="1"/>
          </p:cNvSpPr>
          <p:nvPr>
            <p:ph type="sldNum" sz="quarter" idx="12"/>
          </p:nvPr>
        </p:nvSpPr>
        <p:spPr/>
        <p:txBody>
          <a:bodyPr/>
          <a:lstStyle/>
          <a:p>
            <a:fld id="{E872B43E-AF75-4F3C-921F-9B989E400D85}" type="slidenum">
              <a:rPr lang="es-EC" smtClean="0"/>
              <a:t>‹Nº›</a:t>
            </a:fld>
            <a:endParaRPr lang="es-EC"/>
          </a:p>
        </p:txBody>
      </p:sp>
    </p:spTree>
    <p:extLst>
      <p:ext uri="{BB962C8B-B14F-4D97-AF65-F5344CB8AC3E}">
        <p14:creationId xmlns:p14="http://schemas.microsoft.com/office/powerpoint/2010/main" val="242739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D1D57-9A1E-442F-8CC4-9131E4274C1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5E6ED7F1-FD9C-4631-A378-441DAF142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6F56553-0391-473A-8F72-FA20D982938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4E2B4953-E755-4E02-B576-C899C68777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7537E02-D566-4F3E-8B1B-BABDB02491F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5E60646B-4CB1-42D5-99D9-325A8B8D98AD}"/>
              </a:ext>
            </a:extLst>
          </p:cNvPr>
          <p:cNvSpPr>
            <a:spLocks noGrp="1"/>
          </p:cNvSpPr>
          <p:nvPr>
            <p:ph type="dt" sz="half" idx="10"/>
          </p:nvPr>
        </p:nvSpPr>
        <p:spPr/>
        <p:txBody>
          <a:bodyPr/>
          <a:lstStyle/>
          <a:p>
            <a:fld id="{0E8740FA-63B5-4018-956B-59D9C0F3B8E2}" type="datetimeFigureOut">
              <a:rPr lang="es-EC" smtClean="0"/>
              <a:t>29/8/2024</a:t>
            </a:fld>
            <a:endParaRPr lang="es-EC"/>
          </a:p>
        </p:txBody>
      </p:sp>
      <p:sp>
        <p:nvSpPr>
          <p:cNvPr id="8" name="Marcador de pie de página 7">
            <a:extLst>
              <a:ext uri="{FF2B5EF4-FFF2-40B4-BE49-F238E27FC236}">
                <a16:creationId xmlns:a16="http://schemas.microsoft.com/office/drawing/2014/main" id="{F7D1DB19-50B2-441C-B22A-B8F7980B567C}"/>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BE57BF30-EE67-4B1E-A1FE-188400B4B5E4}"/>
              </a:ext>
            </a:extLst>
          </p:cNvPr>
          <p:cNvSpPr>
            <a:spLocks noGrp="1"/>
          </p:cNvSpPr>
          <p:nvPr>
            <p:ph type="sldNum" sz="quarter" idx="12"/>
          </p:nvPr>
        </p:nvSpPr>
        <p:spPr/>
        <p:txBody>
          <a:bodyPr/>
          <a:lstStyle/>
          <a:p>
            <a:fld id="{E872B43E-AF75-4F3C-921F-9B989E400D85}" type="slidenum">
              <a:rPr lang="es-EC" smtClean="0"/>
              <a:t>‹Nº›</a:t>
            </a:fld>
            <a:endParaRPr lang="es-EC"/>
          </a:p>
        </p:txBody>
      </p:sp>
    </p:spTree>
    <p:extLst>
      <p:ext uri="{BB962C8B-B14F-4D97-AF65-F5344CB8AC3E}">
        <p14:creationId xmlns:p14="http://schemas.microsoft.com/office/powerpoint/2010/main" val="225557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1DF0C-F1B3-4CD0-BEA2-2F89D6DF39F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4A94E276-829D-45FE-8581-600E8F4C8617}"/>
              </a:ext>
            </a:extLst>
          </p:cNvPr>
          <p:cNvSpPr>
            <a:spLocks noGrp="1"/>
          </p:cNvSpPr>
          <p:nvPr>
            <p:ph type="dt" sz="half" idx="10"/>
          </p:nvPr>
        </p:nvSpPr>
        <p:spPr/>
        <p:txBody>
          <a:bodyPr/>
          <a:lstStyle/>
          <a:p>
            <a:fld id="{0E8740FA-63B5-4018-956B-59D9C0F3B8E2}" type="datetimeFigureOut">
              <a:rPr lang="es-EC" smtClean="0"/>
              <a:t>29/8/2024</a:t>
            </a:fld>
            <a:endParaRPr lang="es-EC"/>
          </a:p>
        </p:txBody>
      </p:sp>
      <p:sp>
        <p:nvSpPr>
          <p:cNvPr id="4" name="Marcador de pie de página 3">
            <a:extLst>
              <a:ext uri="{FF2B5EF4-FFF2-40B4-BE49-F238E27FC236}">
                <a16:creationId xmlns:a16="http://schemas.microsoft.com/office/drawing/2014/main" id="{69DFC891-1F94-4C70-B59B-550A7D0F2996}"/>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BC5DF047-4321-45E9-9EE8-A10DC303FB09}"/>
              </a:ext>
            </a:extLst>
          </p:cNvPr>
          <p:cNvSpPr>
            <a:spLocks noGrp="1"/>
          </p:cNvSpPr>
          <p:nvPr>
            <p:ph type="sldNum" sz="quarter" idx="12"/>
          </p:nvPr>
        </p:nvSpPr>
        <p:spPr/>
        <p:txBody>
          <a:bodyPr/>
          <a:lstStyle/>
          <a:p>
            <a:fld id="{E872B43E-AF75-4F3C-921F-9B989E400D85}" type="slidenum">
              <a:rPr lang="es-EC" smtClean="0"/>
              <a:t>‹Nº›</a:t>
            </a:fld>
            <a:endParaRPr lang="es-EC"/>
          </a:p>
        </p:txBody>
      </p:sp>
    </p:spTree>
    <p:extLst>
      <p:ext uri="{BB962C8B-B14F-4D97-AF65-F5344CB8AC3E}">
        <p14:creationId xmlns:p14="http://schemas.microsoft.com/office/powerpoint/2010/main" val="192231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22FA672-D35E-467E-93BA-7A531A78F3E8}"/>
              </a:ext>
            </a:extLst>
          </p:cNvPr>
          <p:cNvSpPr>
            <a:spLocks noGrp="1"/>
          </p:cNvSpPr>
          <p:nvPr>
            <p:ph type="dt" sz="half" idx="10"/>
          </p:nvPr>
        </p:nvSpPr>
        <p:spPr/>
        <p:txBody>
          <a:bodyPr/>
          <a:lstStyle/>
          <a:p>
            <a:fld id="{0E8740FA-63B5-4018-956B-59D9C0F3B8E2}" type="datetimeFigureOut">
              <a:rPr lang="es-EC" smtClean="0"/>
              <a:t>29/8/2024</a:t>
            </a:fld>
            <a:endParaRPr lang="es-EC"/>
          </a:p>
        </p:txBody>
      </p:sp>
      <p:sp>
        <p:nvSpPr>
          <p:cNvPr id="3" name="Marcador de pie de página 2">
            <a:extLst>
              <a:ext uri="{FF2B5EF4-FFF2-40B4-BE49-F238E27FC236}">
                <a16:creationId xmlns:a16="http://schemas.microsoft.com/office/drawing/2014/main" id="{D0B0F6CA-BF84-4AD2-AE9F-48405C19F15D}"/>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184A01AA-8CFB-46A0-A830-E0B000105B22}"/>
              </a:ext>
            </a:extLst>
          </p:cNvPr>
          <p:cNvSpPr>
            <a:spLocks noGrp="1"/>
          </p:cNvSpPr>
          <p:nvPr>
            <p:ph type="sldNum" sz="quarter" idx="12"/>
          </p:nvPr>
        </p:nvSpPr>
        <p:spPr/>
        <p:txBody>
          <a:bodyPr/>
          <a:lstStyle/>
          <a:p>
            <a:fld id="{E872B43E-AF75-4F3C-921F-9B989E400D85}" type="slidenum">
              <a:rPr lang="es-EC" smtClean="0"/>
              <a:t>‹Nº›</a:t>
            </a:fld>
            <a:endParaRPr lang="es-EC"/>
          </a:p>
        </p:txBody>
      </p:sp>
    </p:spTree>
    <p:extLst>
      <p:ext uri="{BB962C8B-B14F-4D97-AF65-F5344CB8AC3E}">
        <p14:creationId xmlns:p14="http://schemas.microsoft.com/office/powerpoint/2010/main" val="179186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141B4-C4DA-44EB-A488-FADB64A7F0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46222E39-CFCD-4BF9-8265-5173FCB4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03F8BD27-1CF8-4D03-8D4C-2B1B28FDD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940446-BA7E-47CC-AECB-88DD2C841DAC}"/>
              </a:ext>
            </a:extLst>
          </p:cNvPr>
          <p:cNvSpPr>
            <a:spLocks noGrp="1"/>
          </p:cNvSpPr>
          <p:nvPr>
            <p:ph type="dt" sz="half" idx="10"/>
          </p:nvPr>
        </p:nvSpPr>
        <p:spPr/>
        <p:txBody>
          <a:bodyPr/>
          <a:lstStyle/>
          <a:p>
            <a:fld id="{0E8740FA-63B5-4018-956B-59D9C0F3B8E2}" type="datetimeFigureOut">
              <a:rPr lang="es-EC" smtClean="0"/>
              <a:t>29/8/2024</a:t>
            </a:fld>
            <a:endParaRPr lang="es-EC"/>
          </a:p>
        </p:txBody>
      </p:sp>
      <p:sp>
        <p:nvSpPr>
          <p:cNvPr id="6" name="Marcador de pie de página 5">
            <a:extLst>
              <a:ext uri="{FF2B5EF4-FFF2-40B4-BE49-F238E27FC236}">
                <a16:creationId xmlns:a16="http://schemas.microsoft.com/office/drawing/2014/main" id="{BD6A3784-164E-4F75-BBBE-0F4E0E877E91}"/>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426DD755-7DE4-4C43-8F47-61975C8E0AC7}"/>
              </a:ext>
            </a:extLst>
          </p:cNvPr>
          <p:cNvSpPr>
            <a:spLocks noGrp="1"/>
          </p:cNvSpPr>
          <p:nvPr>
            <p:ph type="sldNum" sz="quarter" idx="12"/>
          </p:nvPr>
        </p:nvSpPr>
        <p:spPr/>
        <p:txBody>
          <a:bodyPr/>
          <a:lstStyle/>
          <a:p>
            <a:fld id="{E872B43E-AF75-4F3C-921F-9B989E400D85}" type="slidenum">
              <a:rPr lang="es-EC" smtClean="0"/>
              <a:t>‹Nº›</a:t>
            </a:fld>
            <a:endParaRPr lang="es-EC"/>
          </a:p>
        </p:txBody>
      </p:sp>
    </p:spTree>
    <p:extLst>
      <p:ext uri="{BB962C8B-B14F-4D97-AF65-F5344CB8AC3E}">
        <p14:creationId xmlns:p14="http://schemas.microsoft.com/office/powerpoint/2010/main" val="398108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C238D-13C1-48BA-BF4B-ED0B421AC3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EF34278A-065D-468F-947B-5ACB9A7F21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B9801A0E-FF8C-45D5-A11E-A058D392D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DF278E-408C-49DB-A662-4E001C4B021A}"/>
              </a:ext>
            </a:extLst>
          </p:cNvPr>
          <p:cNvSpPr>
            <a:spLocks noGrp="1"/>
          </p:cNvSpPr>
          <p:nvPr>
            <p:ph type="dt" sz="half" idx="10"/>
          </p:nvPr>
        </p:nvSpPr>
        <p:spPr/>
        <p:txBody>
          <a:bodyPr/>
          <a:lstStyle/>
          <a:p>
            <a:fld id="{0E8740FA-63B5-4018-956B-59D9C0F3B8E2}" type="datetimeFigureOut">
              <a:rPr lang="es-EC" smtClean="0"/>
              <a:t>29/8/2024</a:t>
            </a:fld>
            <a:endParaRPr lang="es-EC"/>
          </a:p>
        </p:txBody>
      </p:sp>
      <p:sp>
        <p:nvSpPr>
          <p:cNvPr id="6" name="Marcador de pie de página 5">
            <a:extLst>
              <a:ext uri="{FF2B5EF4-FFF2-40B4-BE49-F238E27FC236}">
                <a16:creationId xmlns:a16="http://schemas.microsoft.com/office/drawing/2014/main" id="{40752508-941F-4C55-8811-97E498D0D970}"/>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C8BBC2A9-E7EE-496A-BAAD-8795B3FB2831}"/>
              </a:ext>
            </a:extLst>
          </p:cNvPr>
          <p:cNvSpPr>
            <a:spLocks noGrp="1"/>
          </p:cNvSpPr>
          <p:nvPr>
            <p:ph type="sldNum" sz="quarter" idx="12"/>
          </p:nvPr>
        </p:nvSpPr>
        <p:spPr/>
        <p:txBody>
          <a:bodyPr/>
          <a:lstStyle/>
          <a:p>
            <a:fld id="{E872B43E-AF75-4F3C-921F-9B989E400D85}" type="slidenum">
              <a:rPr lang="es-EC" smtClean="0"/>
              <a:t>‹Nº›</a:t>
            </a:fld>
            <a:endParaRPr lang="es-EC"/>
          </a:p>
        </p:txBody>
      </p:sp>
    </p:spTree>
    <p:extLst>
      <p:ext uri="{BB962C8B-B14F-4D97-AF65-F5344CB8AC3E}">
        <p14:creationId xmlns:p14="http://schemas.microsoft.com/office/powerpoint/2010/main" val="3624888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958098-C82C-4911-A463-E1347915D6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530E9EFE-8A2A-40E9-BF3F-128CF8836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5030E4A-4EA2-445F-80B3-B64A1DCA66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740FA-63B5-4018-956B-59D9C0F3B8E2}" type="datetimeFigureOut">
              <a:rPr lang="es-EC" smtClean="0"/>
              <a:t>29/8/2024</a:t>
            </a:fld>
            <a:endParaRPr lang="es-EC"/>
          </a:p>
        </p:txBody>
      </p:sp>
      <p:sp>
        <p:nvSpPr>
          <p:cNvPr id="5" name="Marcador de pie de página 4">
            <a:extLst>
              <a:ext uri="{FF2B5EF4-FFF2-40B4-BE49-F238E27FC236}">
                <a16:creationId xmlns:a16="http://schemas.microsoft.com/office/drawing/2014/main" id="{427F0653-BC05-4EBD-8C4F-02C2EE4C2E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407D732E-F09D-4DC3-A929-539926544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B43E-AF75-4F3C-921F-9B989E400D85}" type="slidenum">
              <a:rPr lang="es-EC" smtClean="0"/>
              <a:t>‹Nº›</a:t>
            </a:fld>
            <a:endParaRPr lang="es-EC"/>
          </a:p>
        </p:txBody>
      </p:sp>
    </p:spTree>
    <p:extLst>
      <p:ext uri="{BB962C8B-B14F-4D97-AF65-F5344CB8AC3E}">
        <p14:creationId xmlns:p14="http://schemas.microsoft.com/office/powerpoint/2010/main" val="2166232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48800-FB12-47AF-8C57-2DFB9EA91F8B}"/>
              </a:ext>
            </a:extLst>
          </p:cNvPr>
          <p:cNvSpPr>
            <a:spLocks noGrp="1"/>
          </p:cNvSpPr>
          <p:nvPr>
            <p:ph type="ctrTitle"/>
          </p:nvPr>
        </p:nvSpPr>
        <p:spPr>
          <a:xfrm>
            <a:off x="-1734671" y="0"/>
            <a:ext cx="11914094" cy="612308"/>
          </a:xfrm>
        </p:spPr>
        <p:txBody>
          <a:bodyPr>
            <a:noAutofit/>
          </a:bodyPr>
          <a:lstStyle/>
          <a:p>
            <a:r>
              <a:rPr lang="es-EC" sz="3500" b="1" i="0" u="none" strike="noStrike" baseline="0" dirty="0">
                <a:latin typeface="Arial" panose="020B0604020202020204" pitchFamily="34" charset="0"/>
              </a:rPr>
              <a:t>SOSTENIBILIDAD DE LOS RECURSOS</a:t>
            </a:r>
            <a:endParaRPr lang="es-EC" sz="3500" b="1" dirty="0"/>
          </a:p>
        </p:txBody>
      </p:sp>
      <p:sp>
        <p:nvSpPr>
          <p:cNvPr id="3" name="Subtítulo 2">
            <a:extLst>
              <a:ext uri="{FF2B5EF4-FFF2-40B4-BE49-F238E27FC236}">
                <a16:creationId xmlns:a16="http://schemas.microsoft.com/office/drawing/2014/main" id="{63135F2B-AF19-440C-8B33-A144D92D24F0}"/>
              </a:ext>
            </a:extLst>
          </p:cNvPr>
          <p:cNvSpPr>
            <a:spLocks noGrp="1"/>
          </p:cNvSpPr>
          <p:nvPr>
            <p:ph type="subTitle" idx="1"/>
          </p:nvPr>
        </p:nvSpPr>
        <p:spPr>
          <a:xfrm>
            <a:off x="152401" y="771900"/>
            <a:ext cx="6611470" cy="6086100"/>
          </a:xfrm>
        </p:spPr>
        <p:txBody>
          <a:bodyPr>
            <a:normAutofit/>
          </a:bodyPr>
          <a:lstStyle/>
          <a:p>
            <a:pPr algn="l"/>
            <a:r>
              <a:rPr lang="es-MX" b="0" i="0" dirty="0">
                <a:solidFill>
                  <a:srgbClr val="1F1F1F"/>
                </a:solidFill>
                <a:effectLst/>
                <a:latin typeface="Google Sans"/>
              </a:rPr>
              <a:t>Es el </a:t>
            </a:r>
            <a:r>
              <a:rPr lang="es-MX" b="0" i="0" dirty="0">
                <a:solidFill>
                  <a:srgbClr val="040C28"/>
                </a:solidFill>
                <a:effectLst/>
                <a:latin typeface="Google Sans"/>
              </a:rPr>
              <a:t>desarrollo que satisface las necesidades del presente sin comprometer la capacidad de las futuras generaciones</a:t>
            </a:r>
            <a:r>
              <a:rPr lang="es-MX" b="0" i="0" dirty="0">
                <a:solidFill>
                  <a:srgbClr val="1F1F1F"/>
                </a:solidFill>
                <a:effectLst/>
                <a:latin typeface="Google Sans"/>
              </a:rPr>
              <a:t>, garantizando el equilibrio entre el crecimiento económico, el cuidado del medio ambiente y el bienestar social.</a:t>
            </a:r>
          </a:p>
          <a:p>
            <a:pPr algn="l"/>
            <a:r>
              <a:rPr lang="es-MX" b="0" i="0" dirty="0">
                <a:solidFill>
                  <a:srgbClr val="474747"/>
                </a:solidFill>
                <a:effectLst/>
                <a:latin typeface="Google Sans"/>
              </a:rPr>
              <a:t>Implica la conciencia de </a:t>
            </a:r>
            <a:r>
              <a:rPr lang="es-MX" b="0" i="0" dirty="0">
                <a:solidFill>
                  <a:srgbClr val="040C28"/>
                </a:solidFill>
                <a:effectLst/>
                <a:latin typeface="Google Sans"/>
              </a:rPr>
              <a:t>que</a:t>
            </a:r>
            <a:r>
              <a:rPr lang="es-MX" b="0" i="0" dirty="0">
                <a:solidFill>
                  <a:srgbClr val="474747"/>
                </a:solidFill>
                <a:effectLst/>
                <a:latin typeface="Google Sans"/>
              </a:rPr>
              <a:t> los </a:t>
            </a:r>
            <a:r>
              <a:rPr lang="es-MX" b="0" i="0" dirty="0">
                <a:solidFill>
                  <a:srgbClr val="040C28"/>
                </a:solidFill>
                <a:effectLst/>
                <a:latin typeface="Google Sans"/>
              </a:rPr>
              <a:t>recursos</a:t>
            </a:r>
            <a:r>
              <a:rPr lang="es-MX" b="0" i="0" dirty="0">
                <a:solidFill>
                  <a:srgbClr val="474747"/>
                </a:solidFill>
                <a:effectLst/>
                <a:latin typeface="Google Sans"/>
              </a:rPr>
              <a:t> del medio ambiente no son una fuente inagotable, por lo </a:t>
            </a:r>
            <a:r>
              <a:rPr lang="es-MX" b="0" i="0" dirty="0">
                <a:solidFill>
                  <a:srgbClr val="040C28"/>
                </a:solidFill>
                <a:effectLst/>
                <a:latin typeface="Google Sans"/>
              </a:rPr>
              <a:t>que</a:t>
            </a:r>
            <a:r>
              <a:rPr lang="es-MX" b="0" i="0" dirty="0">
                <a:solidFill>
                  <a:srgbClr val="474747"/>
                </a:solidFill>
                <a:effectLst/>
                <a:latin typeface="Google Sans"/>
              </a:rPr>
              <a:t> preservarlos y usarlos de manera racional es indispensable para garantizar el bienestar de las próximas generaciones.</a:t>
            </a:r>
          </a:p>
          <a:p>
            <a:pPr algn="l"/>
            <a:r>
              <a:rPr lang="es-MX" b="0" i="0" dirty="0">
                <a:solidFill>
                  <a:srgbClr val="474747"/>
                </a:solidFill>
                <a:effectLst/>
                <a:latin typeface="Google Sans"/>
              </a:rPr>
              <a:t>Se basa en </a:t>
            </a:r>
            <a:r>
              <a:rPr lang="es-MX" b="0" i="0" dirty="0">
                <a:solidFill>
                  <a:srgbClr val="040C28"/>
                </a:solidFill>
                <a:effectLst/>
                <a:latin typeface="Google Sans"/>
              </a:rPr>
              <a:t>mantener el progreso socioeconómico de los seres humanos en un planeta con una capacidad del ecosistema y unos recursos limitados</a:t>
            </a:r>
            <a:r>
              <a:rPr lang="es-MX" b="0" i="0" dirty="0">
                <a:solidFill>
                  <a:srgbClr val="474747"/>
                </a:solidFill>
                <a:effectLst/>
                <a:latin typeface="Google Sans"/>
              </a:rPr>
              <a:t>. </a:t>
            </a:r>
          </a:p>
          <a:p>
            <a:pPr algn="l"/>
            <a:r>
              <a:rPr lang="es-MX" b="0" i="0" dirty="0">
                <a:solidFill>
                  <a:srgbClr val="474747"/>
                </a:solidFill>
                <a:effectLst/>
                <a:latin typeface="Google Sans"/>
              </a:rPr>
              <a:t>Son necesarios, en todo el mundo, cambios estructurales y tecnológicos para ver un verdadero cambio en los próximos años.</a:t>
            </a:r>
          </a:p>
          <a:p>
            <a:pPr algn="l"/>
            <a:endParaRPr lang="es-MX" dirty="0">
              <a:solidFill>
                <a:srgbClr val="474747"/>
              </a:solidFill>
              <a:latin typeface="Google Sans"/>
            </a:endParaRPr>
          </a:p>
          <a:p>
            <a:pPr algn="l"/>
            <a:endParaRPr lang="es-EC" dirty="0"/>
          </a:p>
        </p:txBody>
      </p:sp>
      <p:pic>
        <p:nvPicPr>
          <p:cNvPr id="1028" name="Picture 4" descr="Qué es el desarrollo sostenible? - Huelva">
            <a:extLst>
              <a:ext uri="{FF2B5EF4-FFF2-40B4-BE49-F238E27FC236}">
                <a16:creationId xmlns:a16="http://schemas.microsoft.com/office/drawing/2014/main" id="{E7921BA0-0520-479E-9FBD-FD21FD5E7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376" y="306154"/>
            <a:ext cx="3778624" cy="35531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ué es el desarrollo sostenible?">
            <a:extLst>
              <a:ext uri="{FF2B5EF4-FFF2-40B4-BE49-F238E27FC236}">
                <a16:creationId xmlns:a16="http://schemas.microsoft.com/office/drawing/2014/main" id="{04318FAC-0FF3-4B3B-882D-EBA1E27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989" y="4165460"/>
            <a:ext cx="4294093" cy="2623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00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B2DF2-5D0B-4736-B149-6C7DB1E9038A}"/>
              </a:ext>
            </a:extLst>
          </p:cNvPr>
          <p:cNvSpPr>
            <a:spLocks noGrp="1"/>
          </p:cNvSpPr>
          <p:nvPr>
            <p:ph type="title"/>
          </p:nvPr>
        </p:nvSpPr>
        <p:spPr>
          <a:xfrm>
            <a:off x="0" y="3081431"/>
            <a:ext cx="5199529" cy="2687357"/>
          </a:xfrm>
        </p:spPr>
        <p:txBody>
          <a:bodyPr>
            <a:normAutofit fontScale="90000"/>
          </a:bodyPr>
          <a:lstStyle/>
          <a:p>
            <a:r>
              <a:rPr lang="es-MX" sz="3000" b="1" i="0" dirty="0">
                <a:solidFill>
                  <a:srgbClr val="040C28"/>
                </a:solidFill>
                <a:effectLst/>
                <a:latin typeface="Google Sans"/>
              </a:rPr>
              <a:t>Desarrollo Sostenible</a:t>
            </a:r>
            <a:br>
              <a:rPr lang="es-MX" sz="3000" b="0" i="0" dirty="0">
                <a:solidFill>
                  <a:srgbClr val="040C28"/>
                </a:solidFill>
                <a:effectLst/>
                <a:latin typeface="Google Sans"/>
              </a:rPr>
            </a:br>
            <a:r>
              <a:rPr lang="es-MX" sz="3000" b="0" i="0" dirty="0">
                <a:solidFill>
                  <a:srgbClr val="040C28"/>
                </a:solidFill>
                <a:effectLst/>
                <a:latin typeface="Google Sans"/>
              </a:rPr>
              <a:t>Implica cómo debemos vivir hoy si queremos un futuro mejor, ocupándose de las necesidades presentes sin comprometer las oportunidades de las generaciones futuras de cumplir con las suyas</a:t>
            </a:r>
            <a:br>
              <a:rPr lang="es-MX" sz="3000" b="0" i="0" dirty="0">
                <a:solidFill>
                  <a:srgbClr val="040C28"/>
                </a:solidFill>
                <a:effectLst/>
                <a:latin typeface="Google Sans"/>
              </a:rPr>
            </a:br>
            <a:br>
              <a:rPr lang="es-MX" sz="3000" b="0" i="0" dirty="0">
                <a:solidFill>
                  <a:srgbClr val="040C28"/>
                </a:solidFill>
                <a:effectLst/>
                <a:latin typeface="Google Sans"/>
              </a:rPr>
            </a:br>
            <a:r>
              <a:rPr lang="es-MX" sz="3300" b="0" i="0" dirty="0">
                <a:solidFill>
                  <a:srgbClr val="474747"/>
                </a:solidFill>
                <a:effectLst/>
                <a:latin typeface="Google Sans"/>
              </a:rPr>
              <a:t>Las bases de la sostenibilidad ambiental son: cuidar el agua, ahorrar energía, reducir residuos, utilizar envases reciclables, limitar o eliminar el uso de plásticos, utilizar transporte </a:t>
            </a:r>
            <a:r>
              <a:rPr lang="es-MX" sz="3300" b="0" i="0" dirty="0">
                <a:solidFill>
                  <a:srgbClr val="040C28"/>
                </a:solidFill>
                <a:effectLst/>
                <a:latin typeface="Google Sans"/>
              </a:rPr>
              <a:t>sostenible</a:t>
            </a:r>
            <a:r>
              <a:rPr lang="es-MX" sz="3300" b="0" i="0" dirty="0">
                <a:solidFill>
                  <a:srgbClr val="474747"/>
                </a:solidFill>
                <a:effectLst/>
                <a:latin typeface="Google Sans"/>
              </a:rPr>
              <a:t>, reutilizar el papel y cuidar la flora y la fauna</a:t>
            </a:r>
            <a:br>
              <a:rPr lang="es-MX" sz="3300" b="0" i="0" dirty="0">
                <a:solidFill>
                  <a:srgbClr val="040C28"/>
                </a:solidFill>
                <a:effectLst/>
                <a:latin typeface="Google Sans"/>
              </a:rPr>
            </a:br>
            <a:br>
              <a:rPr lang="es-MX" sz="3000" b="0" i="0" dirty="0">
                <a:solidFill>
                  <a:srgbClr val="040C28"/>
                </a:solidFill>
                <a:effectLst/>
                <a:latin typeface="Google Sans"/>
              </a:rPr>
            </a:br>
            <a:br>
              <a:rPr lang="es-MX" sz="3000" b="0" i="0" dirty="0">
                <a:solidFill>
                  <a:srgbClr val="040C28"/>
                </a:solidFill>
                <a:effectLst/>
                <a:latin typeface="Google Sans"/>
              </a:rPr>
            </a:br>
            <a:br>
              <a:rPr lang="es-MX" sz="3000" b="0" i="0" dirty="0">
                <a:solidFill>
                  <a:srgbClr val="040C28"/>
                </a:solidFill>
                <a:effectLst/>
                <a:latin typeface="Google Sans"/>
              </a:rPr>
            </a:br>
            <a:br>
              <a:rPr lang="es-MX" sz="3000" b="0" i="0" dirty="0">
                <a:solidFill>
                  <a:srgbClr val="040C28"/>
                </a:solidFill>
                <a:effectLst/>
                <a:latin typeface="Google Sans"/>
              </a:rPr>
            </a:br>
            <a:endParaRPr lang="es-EC" sz="3000" dirty="0"/>
          </a:p>
        </p:txBody>
      </p:sp>
      <p:sp>
        <p:nvSpPr>
          <p:cNvPr id="4" name="CuadroTexto 3">
            <a:extLst>
              <a:ext uri="{FF2B5EF4-FFF2-40B4-BE49-F238E27FC236}">
                <a16:creationId xmlns:a16="http://schemas.microsoft.com/office/drawing/2014/main" id="{B1042310-7263-4F2A-9504-65FC75A4A351}"/>
              </a:ext>
            </a:extLst>
          </p:cNvPr>
          <p:cNvSpPr txBox="1"/>
          <p:nvPr/>
        </p:nvSpPr>
        <p:spPr>
          <a:xfrm>
            <a:off x="5838687" y="-130825"/>
            <a:ext cx="6315634" cy="3785652"/>
          </a:xfrm>
          <a:prstGeom prst="rect">
            <a:avLst/>
          </a:prstGeom>
          <a:noFill/>
        </p:spPr>
        <p:txBody>
          <a:bodyPr wrap="square" rtlCol="0">
            <a:spAutoFit/>
          </a:bodyPr>
          <a:lstStyle/>
          <a:p>
            <a:r>
              <a:rPr lang="es-MX" sz="3000" dirty="0">
                <a:solidFill>
                  <a:srgbClr val="474747"/>
                </a:solidFill>
                <a:latin typeface="Google Sans"/>
              </a:rPr>
              <a:t>S</a:t>
            </a:r>
            <a:r>
              <a:rPr lang="es-MX" sz="3000" b="0" i="0" dirty="0">
                <a:solidFill>
                  <a:srgbClr val="474747"/>
                </a:solidFill>
                <a:effectLst/>
                <a:latin typeface="Google Sans"/>
              </a:rPr>
              <a:t>on </a:t>
            </a:r>
            <a:r>
              <a:rPr lang="es-MX" sz="3000" b="0" i="0" dirty="0">
                <a:solidFill>
                  <a:srgbClr val="040C28"/>
                </a:solidFill>
                <a:effectLst/>
                <a:latin typeface="Google Sans"/>
              </a:rPr>
              <a:t>el plan maestro para conseguir un futuro sostenible para todos</a:t>
            </a:r>
            <a:r>
              <a:rPr lang="es-MX" sz="3000" b="0" i="0" dirty="0">
                <a:solidFill>
                  <a:srgbClr val="474747"/>
                </a:solidFill>
                <a:effectLst/>
                <a:latin typeface="Google Sans"/>
              </a:rPr>
              <a:t>. Se interrelacionan entre sí e incorporan los desafíos globales a los que nos enfrentamos día a día, como la pobreza, la desigualdad, el clima, la degradación ambiental, la prosperidad, la paz y la justicia</a:t>
            </a:r>
            <a:endParaRPr lang="es-EC" sz="3000" dirty="0"/>
          </a:p>
        </p:txBody>
      </p:sp>
      <p:pic>
        <p:nvPicPr>
          <p:cNvPr id="2050" name="Picture 2" descr="Objetivos de Desarrollo Sostenible (ODS) | CEPAL">
            <a:extLst>
              <a:ext uri="{FF2B5EF4-FFF2-40B4-BE49-F238E27FC236}">
                <a16:creationId xmlns:a16="http://schemas.microsoft.com/office/drawing/2014/main" id="{AD5DAFDD-D6DE-4A41-9828-A280EADEA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071" y="3703278"/>
            <a:ext cx="7189691" cy="3154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95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FBE36-7FE5-4C45-A1D5-6E0B5B783442}"/>
              </a:ext>
            </a:extLst>
          </p:cNvPr>
          <p:cNvSpPr>
            <a:spLocks noGrp="1"/>
          </p:cNvSpPr>
          <p:nvPr>
            <p:ph type="title"/>
          </p:nvPr>
        </p:nvSpPr>
        <p:spPr>
          <a:xfrm>
            <a:off x="0" y="-118969"/>
            <a:ext cx="10515600" cy="1325563"/>
          </a:xfrm>
        </p:spPr>
        <p:txBody>
          <a:bodyPr>
            <a:normAutofit/>
          </a:bodyPr>
          <a:lstStyle/>
          <a:p>
            <a:r>
              <a:rPr lang="es-EC" sz="3000" b="1" i="0" u="none" strike="noStrike" baseline="0" dirty="0">
                <a:latin typeface="Arial" panose="020B0604020202020204" pitchFamily="34" charset="0"/>
              </a:rPr>
              <a:t>PRINCIPIOS DEL DESEMPEÑO</a:t>
            </a:r>
            <a:endParaRPr lang="es-EC" sz="3000" b="1" dirty="0"/>
          </a:p>
        </p:txBody>
      </p:sp>
      <p:sp>
        <p:nvSpPr>
          <p:cNvPr id="3" name="Marcador de contenido 2">
            <a:extLst>
              <a:ext uri="{FF2B5EF4-FFF2-40B4-BE49-F238E27FC236}">
                <a16:creationId xmlns:a16="http://schemas.microsoft.com/office/drawing/2014/main" id="{79AA9AAE-FEDB-47FF-99C9-F9682843C863}"/>
              </a:ext>
            </a:extLst>
          </p:cNvPr>
          <p:cNvSpPr>
            <a:spLocks noGrp="1"/>
          </p:cNvSpPr>
          <p:nvPr>
            <p:ph idx="1"/>
          </p:nvPr>
        </p:nvSpPr>
        <p:spPr>
          <a:xfrm>
            <a:off x="98612" y="991906"/>
            <a:ext cx="6638364" cy="5731623"/>
          </a:xfrm>
        </p:spPr>
        <p:txBody>
          <a:bodyPr/>
          <a:lstStyle/>
          <a:p>
            <a:pPr marL="0" indent="0">
              <a:buNone/>
            </a:pPr>
            <a:r>
              <a:rPr lang="es-MX" dirty="0">
                <a:solidFill>
                  <a:srgbClr val="474747"/>
                </a:solidFill>
                <a:latin typeface="Google Sans"/>
              </a:rPr>
              <a:t>A</a:t>
            </a:r>
            <a:r>
              <a:rPr lang="es-MX" b="0" i="0" dirty="0">
                <a:solidFill>
                  <a:srgbClr val="040C28"/>
                </a:solidFill>
                <a:effectLst/>
                <a:latin typeface="Google Sans"/>
              </a:rPr>
              <a:t>cción de realizar una tarea asignada, cumplir con una obligación o enfrentar un trabajo</a:t>
            </a:r>
            <a:r>
              <a:rPr lang="es-MX" b="0" i="0" dirty="0">
                <a:solidFill>
                  <a:srgbClr val="474747"/>
                </a:solidFill>
                <a:effectLst/>
                <a:latin typeface="Google Sans"/>
              </a:rPr>
              <a:t>. </a:t>
            </a:r>
            <a:r>
              <a:rPr lang="es-MX" b="0" i="0" dirty="0">
                <a:solidFill>
                  <a:srgbClr val="040C28"/>
                </a:solidFill>
                <a:effectLst/>
                <a:latin typeface="Google Sans"/>
              </a:rPr>
              <a:t>Conjunto de principios que representan algunas verdades básicas sobre cómo los humanos se desempeñarán (o no) dentro su organización.</a:t>
            </a:r>
          </a:p>
          <a:p>
            <a:pPr marL="0" indent="0">
              <a:buNone/>
            </a:pPr>
            <a:r>
              <a:rPr lang="es-MX" b="0" i="0" dirty="0">
                <a:solidFill>
                  <a:srgbClr val="474747"/>
                </a:solidFill>
                <a:effectLst/>
                <a:latin typeface="Google Sans"/>
              </a:rPr>
              <a:t>Es la  </a:t>
            </a:r>
            <a:r>
              <a:rPr lang="es-MX" b="0" i="0" dirty="0">
                <a:solidFill>
                  <a:srgbClr val="040C28"/>
                </a:solidFill>
                <a:effectLst/>
                <a:latin typeface="Google Sans"/>
              </a:rPr>
              <a:t>calidad del trabajo que cada persona le aporta a sus tareas diarias, durante un determinado período de tiempo</a:t>
            </a:r>
            <a:r>
              <a:rPr lang="es-MX" b="0" i="0" dirty="0">
                <a:solidFill>
                  <a:srgbClr val="474747"/>
                </a:solidFill>
                <a:effectLst/>
                <a:latin typeface="Google Sans"/>
              </a:rPr>
              <a:t>. Se trata de un concepto en recursos humanos que sirve para poder entender de qué manera una persona se desenvuelve en su rol. Involucra varios factores, como el desempeño de la tarea y el desempeño contextual</a:t>
            </a:r>
          </a:p>
          <a:p>
            <a:pPr marL="0" indent="0">
              <a:buNone/>
            </a:pPr>
            <a:endParaRPr lang="es-MX" b="0" i="0" dirty="0">
              <a:solidFill>
                <a:srgbClr val="040C28"/>
              </a:solidFill>
              <a:effectLst/>
              <a:latin typeface="Google Sans"/>
            </a:endParaRPr>
          </a:p>
          <a:p>
            <a:pPr marL="0" indent="0">
              <a:buNone/>
            </a:pPr>
            <a:endParaRPr lang="es-MX" dirty="0">
              <a:solidFill>
                <a:srgbClr val="040C28"/>
              </a:solidFill>
              <a:latin typeface="Google Sans"/>
            </a:endParaRPr>
          </a:p>
          <a:p>
            <a:pPr marL="0" indent="0">
              <a:buNone/>
            </a:pPr>
            <a:endParaRPr lang="es-EC" dirty="0"/>
          </a:p>
        </p:txBody>
      </p:sp>
      <p:pic>
        <p:nvPicPr>
          <p:cNvPr id="3076" name="Picture 4" descr="Revisando la evaluacion del desempeno abordando el principio de Peter -  FasterCapital">
            <a:extLst>
              <a:ext uri="{FF2B5EF4-FFF2-40B4-BE49-F238E27FC236}">
                <a16:creationId xmlns:a16="http://schemas.microsoft.com/office/drawing/2014/main" id="{01887A7C-4C77-4DD6-AF38-1C2B627871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69" r="19478"/>
          <a:stretch/>
        </p:blipFill>
        <p:spPr bwMode="auto">
          <a:xfrm>
            <a:off x="7635270" y="991906"/>
            <a:ext cx="4346059" cy="255494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8A2596F1-3AE6-4C94-B93E-E4BDD53BE5C3}"/>
              </a:ext>
            </a:extLst>
          </p:cNvPr>
          <p:cNvSpPr txBox="1"/>
          <p:nvPr/>
        </p:nvSpPr>
        <p:spPr>
          <a:xfrm>
            <a:off x="7073153" y="121024"/>
            <a:ext cx="4908176" cy="477054"/>
          </a:xfrm>
          <a:prstGeom prst="rect">
            <a:avLst/>
          </a:prstGeom>
          <a:noFill/>
        </p:spPr>
        <p:txBody>
          <a:bodyPr wrap="square" rtlCol="0">
            <a:spAutoFit/>
          </a:bodyPr>
          <a:lstStyle/>
          <a:p>
            <a:r>
              <a:rPr lang="es-MX" sz="2500" b="1" dirty="0"/>
              <a:t>LO QUE SE DEBE EVITAR</a:t>
            </a:r>
            <a:endParaRPr lang="es-EC" sz="2500" b="1" dirty="0"/>
          </a:p>
        </p:txBody>
      </p:sp>
      <p:pic>
        <p:nvPicPr>
          <p:cNvPr id="3078" name="Picture 6" descr="Evaluación del desempeño del personal">
            <a:extLst>
              <a:ext uri="{FF2B5EF4-FFF2-40B4-BE49-F238E27FC236}">
                <a16:creationId xmlns:a16="http://schemas.microsoft.com/office/drawing/2014/main" id="{33C3AC33-AB11-4FE9-844B-7F4FA6757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624" y="3724835"/>
            <a:ext cx="4516862" cy="2900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10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EF779-14F4-4AD6-A147-F10EB4418101}"/>
              </a:ext>
            </a:extLst>
          </p:cNvPr>
          <p:cNvSpPr>
            <a:spLocks noGrp="1"/>
          </p:cNvSpPr>
          <p:nvPr>
            <p:ph type="title"/>
          </p:nvPr>
        </p:nvSpPr>
        <p:spPr/>
        <p:txBody>
          <a:bodyPr/>
          <a:lstStyle/>
          <a:p>
            <a:r>
              <a:rPr lang="es-MX" dirty="0"/>
              <a:t>TRABAJO DE CLASE</a:t>
            </a:r>
            <a:endParaRPr lang="es-EC" dirty="0"/>
          </a:p>
        </p:txBody>
      </p:sp>
      <p:sp>
        <p:nvSpPr>
          <p:cNvPr id="3" name="Marcador de contenido 2">
            <a:extLst>
              <a:ext uri="{FF2B5EF4-FFF2-40B4-BE49-F238E27FC236}">
                <a16:creationId xmlns:a16="http://schemas.microsoft.com/office/drawing/2014/main" id="{3C7742C4-F6D4-46FC-9510-4F02BFE13307}"/>
              </a:ext>
            </a:extLst>
          </p:cNvPr>
          <p:cNvSpPr>
            <a:spLocks noGrp="1"/>
          </p:cNvSpPr>
          <p:nvPr>
            <p:ph idx="1"/>
          </p:nvPr>
        </p:nvSpPr>
        <p:spPr/>
        <p:txBody>
          <a:bodyPr/>
          <a:lstStyle/>
          <a:p>
            <a:r>
              <a:rPr lang="es-MX" dirty="0"/>
              <a:t>SELECCIONE UNA DISPOSITIVA FORMULE 3 PREGUNTAS Y RESPONDA</a:t>
            </a:r>
            <a:endParaRPr lang="es-EC" dirty="0"/>
          </a:p>
        </p:txBody>
      </p:sp>
    </p:spTree>
    <p:extLst>
      <p:ext uri="{BB962C8B-B14F-4D97-AF65-F5344CB8AC3E}">
        <p14:creationId xmlns:p14="http://schemas.microsoft.com/office/powerpoint/2010/main" val="42590816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374</Words>
  <Application>Microsoft Office PowerPoint</Application>
  <PresentationFormat>Panorámica</PresentationFormat>
  <Paragraphs>14</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Calibri Light</vt:lpstr>
      <vt:lpstr>Google Sans</vt:lpstr>
      <vt:lpstr>Tema de Office</vt:lpstr>
      <vt:lpstr>SOSTENIBILIDAD DE LOS RECURSOS</vt:lpstr>
      <vt:lpstr>Desarrollo Sostenible Implica cómo debemos vivir hoy si queremos un futuro mejor, ocupándose de las necesidades presentes sin comprometer las oportunidades de las generaciones futuras de cumplir con las suyas  Las bases de la sostenibilidad ambiental son: cuidar el agua, ahorrar energía, reducir residuos, utilizar envases reciclables, limitar o eliminar el uso de plásticos, utilizar transporte sostenible, reutilizar el papel y cuidar la flora y la fauna     </vt:lpstr>
      <vt:lpstr>PRINCIPIOS DEL DESEMPEÑO</vt:lpstr>
      <vt:lpstr>TRABAJO DE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SOSTENIBILIDAD DE LOS RECURSOS</dc:title>
  <dc:creator>SERRANO VALDIVIEZO MARLON PAUL</dc:creator>
  <cp:lastModifiedBy>SERRANO VALDIVIEZO MARLON PAUL</cp:lastModifiedBy>
  <cp:revision>3</cp:revision>
  <dcterms:created xsi:type="dcterms:W3CDTF">2024-08-29T15:55:00Z</dcterms:created>
  <dcterms:modified xsi:type="dcterms:W3CDTF">2024-08-29T16:12:04Z</dcterms:modified>
</cp:coreProperties>
</file>