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75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28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809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9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310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5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67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95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06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01 Series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37" y="592200"/>
            <a:ext cx="4044996" cy="32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4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ספריית </a:t>
            </a:r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pandas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500" y="2006600"/>
            <a:ext cx="104521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ספריית קוד פתוח הנפוצה בעולם לניתוח ועיבוד נתונים.</a:t>
            </a:r>
          </a:p>
          <a:p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הספרייה פופולרית בקרב אנשי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DS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ו-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data analyst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ים באזרחות מכוון שהיא: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פשוטה.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בנויה להתמודדות עם כמויות עצומות של מידע.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לספרייה סל כלים רחב שמאפשר "משחק" עם הנתונים.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הספרייה לא מפסיקה להתחדש!</a:t>
            </a:r>
          </a:p>
        </p:txBody>
      </p:sp>
    </p:spTree>
    <p:extLst>
      <p:ext uri="{BB962C8B-B14F-4D97-AF65-F5344CB8AC3E}">
        <p14:creationId xmlns:p14="http://schemas.microsoft.com/office/powerpoint/2010/main" val="10590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100" y="2108200"/>
            <a:ext cx="10795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מבנה נתונים חד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מימדי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(בדומה לרשימה ומערך).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דומה למערך אך יש בו אבן בניין חשובה נוספת: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מה זה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? מצביע על איבר ברשימה.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יכול להיות מסוג מחרוזת או מסוג מספר.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לזכור – ב-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(ובהמשך גם ב-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)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תמיד יש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98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2908326" y="2753191"/>
            <a:ext cx="4867104" cy="722748"/>
            <a:chOff x="1387817" y="2547895"/>
            <a:chExt cx="5481964" cy="1349655"/>
          </a:xfrm>
        </p:grpSpPr>
        <p:grpSp>
          <p:nvGrpSpPr>
            <p:cNvPr id="6" name="קבוצה 5"/>
            <p:cNvGrpSpPr/>
            <p:nvPr/>
          </p:nvGrpSpPr>
          <p:grpSpPr>
            <a:xfrm>
              <a:off x="1387817" y="3181642"/>
              <a:ext cx="5481964" cy="715908"/>
              <a:chOff x="1387817" y="3181642"/>
              <a:chExt cx="5481964" cy="715908"/>
            </a:xfrm>
          </p:grpSpPr>
          <p:sp>
            <p:nvSpPr>
              <p:cNvPr id="14" name="תרשים זרימה: תהליך 13"/>
              <p:cNvSpPr/>
              <p:nvPr/>
            </p:nvSpPr>
            <p:spPr>
              <a:xfrm>
                <a:off x="138781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15" name="תרשים זרימה: תהליך 14"/>
              <p:cNvSpPr/>
              <p:nvPr/>
            </p:nvSpPr>
            <p:spPr>
              <a:xfrm>
                <a:off x="303622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56</a:t>
                </a:r>
              </a:p>
            </p:txBody>
          </p:sp>
          <p:sp>
            <p:nvSpPr>
              <p:cNvPr id="16" name="תרשים זרימה: תהליך 15"/>
              <p:cNvSpPr/>
              <p:nvPr/>
            </p:nvSpPr>
            <p:spPr>
              <a:xfrm>
                <a:off x="4434609" y="3181642"/>
                <a:ext cx="837484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67</a:t>
                </a:r>
              </a:p>
            </p:txBody>
          </p:sp>
          <p:sp>
            <p:nvSpPr>
              <p:cNvPr id="17" name="תרשים זרימה: תהליך 16"/>
              <p:cNvSpPr/>
              <p:nvPr/>
            </p:nvSpPr>
            <p:spPr>
              <a:xfrm>
                <a:off x="5272093" y="3181642"/>
                <a:ext cx="81092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99</a:t>
                </a:r>
              </a:p>
            </p:txBody>
          </p:sp>
          <p:sp>
            <p:nvSpPr>
              <p:cNvPr id="18" name="תרשים זרימה: תהליך 17"/>
              <p:cNvSpPr/>
              <p:nvPr/>
            </p:nvSpPr>
            <p:spPr>
              <a:xfrm>
                <a:off x="6083021" y="3181642"/>
                <a:ext cx="786760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-5</a:t>
                </a:r>
              </a:p>
            </p:txBody>
          </p:sp>
          <p:sp>
            <p:nvSpPr>
              <p:cNvPr id="19" name="תרשים זרימה: תהליך 18"/>
              <p:cNvSpPr/>
              <p:nvPr/>
            </p:nvSpPr>
            <p:spPr>
              <a:xfrm>
                <a:off x="2149514" y="3181642"/>
                <a:ext cx="886713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20" name="תרשים זרימה: תהליך 19"/>
              <p:cNvSpPr/>
              <p:nvPr/>
            </p:nvSpPr>
            <p:spPr>
              <a:xfrm>
                <a:off x="3797925" y="3181642"/>
                <a:ext cx="611622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421891" y="2547895"/>
              <a:ext cx="6935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0</a:t>
              </a:r>
              <a:endParaRPr lang="he-IL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0337" y="2547895"/>
              <a:ext cx="6935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1</a:t>
              </a:r>
              <a:endParaRPr lang="he-IL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70302" y="2547895"/>
              <a:ext cx="6935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2</a:t>
              </a:r>
              <a:endParaRPr lang="he-IL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55616" y="2547895"/>
              <a:ext cx="6935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3</a:t>
              </a:r>
              <a:endParaRPr lang="he-IL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8591" y="2547895"/>
              <a:ext cx="6935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4</a:t>
              </a:r>
              <a:endParaRPr lang="he-IL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0783" y="2555020"/>
              <a:ext cx="6935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5</a:t>
              </a:r>
              <a:endParaRPr lang="he-IL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9627" y="2547895"/>
              <a:ext cx="6935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6</a:t>
              </a:r>
              <a:endParaRPr lang="he-IL" sz="2400" b="1" dirty="0"/>
            </a:p>
          </p:txBody>
        </p:sp>
      </p:grpSp>
      <p:sp>
        <p:nvSpPr>
          <p:cNvPr id="21" name="מלבן מעוגל 20"/>
          <p:cNvSpPr/>
          <p:nvPr/>
        </p:nvSpPr>
        <p:spPr>
          <a:xfrm>
            <a:off x="1427312" y="2552904"/>
            <a:ext cx="9956800" cy="1222456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8427713" y="3074261"/>
            <a:ext cx="2706082" cy="45358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dtype</a:t>
            </a:r>
            <a:r>
              <a:rPr lang="en-US" sz="2000" dirty="0">
                <a:solidFill>
                  <a:schemeClr val="tx1"/>
                </a:solidFill>
              </a:rPr>
              <a:t> = ‘int32’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896" y="1927041"/>
            <a:ext cx="10795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להזכירכם ככה נראה מערך (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array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)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896" y="4070246"/>
            <a:ext cx="10795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ככה נראה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 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עם אותם נתונים (אך עם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):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7" name="קבוצה 26"/>
          <p:cNvGrpSpPr/>
          <p:nvPr/>
        </p:nvGrpSpPr>
        <p:grpSpPr>
          <a:xfrm>
            <a:off x="2564874" y="4930649"/>
            <a:ext cx="5142403" cy="1080209"/>
            <a:chOff x="1387817" y="2547895"/>
            <a:chExt cx="5481964" cy="1349655"/>
          </a:xfrm>
        </p:grpSpPr>
        <p:grpSp>
          <p:nvGrpSpPr>
            <p:cNvPr id="28" name="קבוצה 27"/>
            <p:cNvGrpSpPr/>
            <p:nvPr/>
          </p:nvGrpSpPr>
          <p:grpSpPr>
            <a:xfrm>
              <a:off x="1387817" y="3181642"/>
              <a:ext cx="5481964" cy="715908"/>
              <a:chOff x="1387817" y="3181642"/>
              <a:chExt cx="5481964" cy="715908"/>
            </a:xfrm>
          </p:grpSpPr>
          <p:sp>
            <p:nvSpPr>
              <p:cNvPr id="36" name="תרשים זרימה: תהליך 35"/>
              <p:cNvSpPr/>
              <p:nvPr/>
            </p:nvSpPr>
            <p:spPr>
              <a:xfrm>
                <a:off x="138781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37" name="תרשים זרימה: תהליך 36"/>
              <p:cNvSpPr/>
              <p:nvPr/>
            </p:nvSpPr>
            <p:spPr>
              <a:xfrm>
                <a:off x="303622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56</a:t>
                </a:r>
              </a:p>
            </p:txBody>
          </p:sp>
          <p:sp>
            <p:nvSpPr>
              <p:cNvPr id="38" name="תרשים זרימה: תהליך 37"/>
              <p:cNvSpPr/>
              <p:nvPr/>
            </p:nvSpPr>
            <p:spPr>
              <a:xfrm>
                <a:off x="4434609" y="3181642"/>
                <a:ext cx="837484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67</a:t>
                </a:r>
              </a:p>
            </p:txBody>
          </p:sp>
          <p:sp>
            <p:nvSpPr>
              <p:cNvPr id="39" name="תרשים זרימה: תהליך 38"/>
              <p:cNvSpPr/>
              <p:nvPr/>
            </p:nvSpPr>
            <p:spPr>
              <a:xfrm>
                <a:off x="5272093" y="3181642"/>
                <a:ext cx="81092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99</a:t>
                </a:r>
              </a:p>
            </p:txBody>
          </p:sp>
          <p:sp>
            <p:nvSpPr>
              <p:cNvPr id="40" name="תרשים זרימה: תהליך 39"/>
              <p:cNvSpPr/>
              <p:nvPr/>
            </p:nvSpPr>
            <p:spPr>
              <a:xfrm>
                <a:off x="6083021" y="3181642"/>
                <a:ext cx="786760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-5</a:t>
                </a:r>
              </a:p>
            </p:txBody>
          </p:sp>
          <p:sp>
            <p:nvSpPr>
              <p:cNvPr id="41" name="תרשים זרימה: תהליך 40"/>
              <p:cNvSpPr/>
              <p:nvPr/>
            </p:nvSpPr>
            <p:spPr>
              <a:xfrm>
                <a:off x="2149514" y="3181642"/>
                <a:ext cx="886713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42" name="תרשים זרימה: תהליך 41"/>
              <p:cNvSpPr/>
              <p:nvPr/>
            </p:nvSpPr>
            <p:spPr>
              <a:xfrm>
                <a:off x="3797925" y="3181642"/>
                <a:ext cx="611622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421891" y="2547895"/>
              <a:ext cx="69354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0</a:t>
              </a:r>
              <a:endParaRPr lang="he-IL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0337" y="2547895"/>
              <a:ext cx="69354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1</a:t>
              </a:r>
              <a:endParaRPr lang="he-IL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70302" y="2547895"/>
              <a:ext cx="69354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2</a:t>
              </a:r>
              <a:endParaRPr lang="he-IL" sz="2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55616" y="2547895"/>
              <a:ext cx="69354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3</a:t>
              </a:r>
              <a:endParaRPr lang="he-IL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8591" y="2547895"/>
              <a:ext cx="69354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4</a:t>
              </a:r>
              <a:endParaRPr lang="he-IL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0783" y="2555020"/>
              <a:ext cx="69354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5</a:t>
              </a:r>
              <a:endParaRPr lang="he-IL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29627" y="2547895"/>
              <a:ext cx="69354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6</a:t>
              </a:r>
              <a:endParaRPr lang="he-IL" sz="2400" b="1" dirty="0"/>
            </a:p>
          </p:txBody>
        </p:sp>
      </p:grpSp>
      <p:sp>
        <p:nvSpPr>
          <p:cNvPr id="43" name="מלבן מעוגל 42"/>
          <p:cNvSpPr/>
          <p:nvPr/>
        </p:nvSpPr>
        <p:spPr>
          <a:xfrm>
            <a:off x="1280444" y="4662317"/>
            <a:ext cx="10257205" cy="154346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מעוגל 43"/>
          <p:cNvSpPr/>
          <p:nvPr/>
        </p:nvSpPr>
        <p:spPr>
          <a:xfrm>
            <a:off x="8285113" y="5243961"/>
            <a:ext cx="2706082" cy="45358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dtype</a:t>
            </a:r>
            <a:r>
              <a:rPr lang="en-US" sz="2000" dirty="0">
                <a:solidFill>
                  <a:schemeClr val="tx1"/>
                </a:solidFill>
              </a:rPr>
              <a:t> = ‘int32’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88948" y="4949491"/>
            <a:ext cx="1193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index = </a:t>
            </a:r>
            <a:endParaRPr lang="he-IL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427312" y="5473894"/>
            <a:ext cx="1193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data = </a:t>
            </a:r>
            <a:endParaRPr lang="he-IL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01628" y="3106607"/>
            <a:ext cx="1193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data =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6967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43" grpId="0" animBg="1"/>
      <p:bldP spid="44" grpId="0" animBg="1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616" y="2256686"/>
            <a:ext cx="10795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אפשר גם שה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 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יהיה מסוג אחר מאשר מספר: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7" name="קבוצה 26"/>
          <p:cNvGrpSpPr/>
          <p:nvPr/>
        </p:nvGrpSpPr>
        <p:grpSpPr>
          <a:xfrm>
            <a:off x="2610594" y="3117089"/>
            <a:ext cx="5142403" cy="1080209"/>
            <a:chOff x="1387817" y="2547895"/>
            <a:chExt cx="5481964" cy="1349655"/>
          </a:xfrm>
        </p:grpSpPr>
        <p:grpSp>
          <p:nvGrpSpPr>
            <p:cNvPr id="28" name="קבוצה 27"/>
            <p:cNvGrpSpPr/>
            <p:nvPr/>
          </p:nvGrpSpPr>
          <p:grpSpPr>
            <a:xfrm>
              <a:off x="1387817" y="3181642"/>
              <a:ext cx="5481964" cy="715908"/>
              <a:chOff x="1387817" y="3181642"/>
              <a:chExt cx="5481964" cy="715908"/>
            </a:xfrm>
          </p:grpSpPr>
          <p:sp>
            <p:nvSpPr>
              <p:cNvPr id="36" name="תרשים זרימה: תהליך 35"/>
              <p:cNvSpPr/>
              <p:nvPr/>
            </p:nvSpPr>
            <p:spPr>
              <a:xfrm>
                <a:off x="138781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37" name="תרשים זרימה: תהליך 36"/>
              <p:cNvSpPr/>
              <p:nvPr/>
            </p:nvSpPr>
            <p:spPr>
              <a:xfrm>
                <a:off x="303622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56</a:t>
                </a:r>
              </a:p>
            </p:txBody>
          </p:sp>
          <p:sp>
            <p:nvSpPr>
              <p:cNvPr id="38" name="תרשים זרימה: תהליך 37"/>
              <p:cNvSpPr/>
              <p:nvPr/>
            </p:nvSpPr>
            <p:spPr>
              <a:xfrm>
                <a:off x="4434609" y="3181642"/>
                <a:ext cx="837484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67</a:t>
                </a:r>
              </a:p>
            </p:txBody>
          </p:sp>
          <p:sp>
            <p:nvSpPr>
              <p:cNvPr id="39" name="תרשים זרימה: תהליך 38"/>
              <p:cNvSpPr/>
              <p:nvPr/>
            </p:nvSpPr>
            <p:spPr>
              <a:xfrm>
                <a:off x="5272093" y="3181642"/>
                <a:ext cx="81092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99</a:t>
                </a:r>
              </a:p>
            </p:txBody>
          </p:sp>
          <p:sp>
            <p:nvSpPr>
              <p:cNvPr id="40" name="תרשים זרימה: תהליך 39"/>
              <p:cNvSpPr/>
              <p:nvPr/>
            </p:nvSpPr>
            <p:spPr>
              <a:xfrm>
                <a:off x="6083021" y="3181642"/>
                <a:ext cx="786760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-5</a:t>
                </a:r>
              </a:p>
            </p:txBody>
          </p:sp>
          <p:sp>
            <p:nvSpPr>
              <p:cNvPr id="41" name="תרשים זרימה: תהליך 40"/>
              <p:cNvSpPr/>
              <p:nvPr/>
            </p:nvSpPr>
            <p:spPr>
              <a:xfrm>
                <a:off x="2149514" y="3181642"/>
                <a:ext cx="886713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42" name="תרשים זרימה: תהליך 41"/>
              <p:cNvSpPr/>
              <p:nvPr/>
            </p:nvSpPr>
            <p:spPr>
              <a:xfrm>
                <a:off x="3797925" y="3181642"/>
                <a:ext cx="611622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421891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he-IL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0337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he-IL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70302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  <a:endParaRPr lang="he-IL" sz="2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55616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d</a:t>
              </a:r>
              <a:endParaRPr lang="he-IL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8591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e</a:t>
              </a:r>
              <a:endParaRPr lang="he-IL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0783" y="2555021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f</a:t>
              </a:r>
              <a:endParaRPr lang="he-IL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29627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g</a:t>
              </a:r>
              <a:endParaRPr lang="he-IL" sz="2400" b="1" dirty="0"/>
            </a:p>
          </p:txBody>
        </p:sp>
      </p:grpSp>
      <p:sp>
        <p:nvSpPr>
          <p:cNvPr id="43" name="מלבן מעוגל 42"/>
          <p:cNvSpPr/>
          <p:nvPr/>
        </p:nvSpPr>
        <p:spPr>
          <a:xfrm>
            <a:off x="1326164" y="2848757"/>
            <a:ext cx="10257205" cy="154346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מעוגל 43"/>
          <p:cNvSpPr/>
          <p:nvPr/>
        </p:nvSpPr>
        <p:spPr>
          <a:xfrm>
            <a:off x="8330833" y="3430401"/>
            <a:ext cx="2706082" cy="45358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dtype</a:t>
            </a:r>
            <a:r>
              <a:rPr lang="en-US" sz="2000" dirty="0">
                <a:solidFill>
                  <a:schemeClr val="tx1"/>
                </a:solidFill>
              </a:rPr>
              <a:t> = ‘object’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34668" y="3135931"/>
            <a:ext cx="1193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index = </a:t>
            </a:r>
            <a:endParaRPr lang="he-IL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473032" y="3660334"/>
            <a:ext cx="1193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data =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9683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 animBg="1"/>
      <p:bldP spid="44" grpId="0" animBg="1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קריאת מידע מאקסל/</a:t>
            </a:r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csv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860" y="2047240"/>
            <a:ext cx="113665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ל-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pandas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יש פונקציה מובנית </a:t>
            </a:r>
            <a:r>
              <a:rPr lang="he-IL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שנקראית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read_csv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()\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read_excel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ומאפשרת לקרוא מידע מקובץ אקסל או ולהטעין אותו ישירות ל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</p:txBody>
      </p:sp>
      <p:sp>
        <p:nvSpPr>
          <p:cNvPr id="7" name="חץ ימינה 6"/>
          <p:cNvSpPr/>
          <p:nvPr/>
        </p:nvSpPr>
        <p:spPr>
          <a:xfrm>
            <a:off x="1650221" y="4199221"/>
            <a:ext cx="7089140" cy="160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93" y="4742198"/>
            <a:ext cx="6622996" cy="52115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79" y="3250174"/>
            <a:ext cx="1077208" cy="35052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396" y="3616900"/>
            <a:ext cx="2042768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פונקציות מובנות של </a:t>
            </a:r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300" y="2024082"/>
            <a:ext cx="104013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head()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tail()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sum()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mean()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dtype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values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shape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………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מלבן מעוגל 6"/>
          <p:cNvSpPr/>
          <p:nvPr/>
        </p:nvSpPr>
        <p:spPr>
          <a:xfrm>
            <a:off x="2997200" y="3124200"/>
            <a:ext cx="8699500" cy="1473200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יש המון פונקציות ותכונות מובנות אך אין צורך לזכור את כולן !</a:t>
            </a:r>
          </a:p>
          <a:p>
            <a:pPr algn="ctr"/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סביבת </a:t>
            </a:r>
            <a:r>
              <a:rPr lang="en-US" sz="2400" b="1" dirty="0" err="1">
                <a:latin typeface="Gisha" panose="020B0502040204020203" pitchFamily="34" charset="-79"/>
                <a:cs typeface="Gisha" panose="020B0502040204020203" pitchFamily="34" charset="-79"/>
              </a:rPr>
              <a:t>jupyter</a:t>
            </a: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 מציעה השלמה אוטומטית ( וגם עם הזמן אתם תזכרו יותר ויותר...)</a:t>
            </a:r>
          </a:p>
        </p:txBody>
      </p:sp>
    </p:spTree>
    <p:extLst>
      <p:ext uri="{BB962C8B-B14F-4D97-AF65-F5344CB8AC3E}">
        <p14:creationId xmlns:p14="http://schemas.microsoft.com/office/powerpoint/2010/main" val="208466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1384</TotalTime>
  <Words>284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Arvo</vt:lpstr>
      <vt:lpstr>Gisha</vt:lpstr>
      <vt:lpstr>Roboto Condensed</vt:lpstr>
      <vt:lpstr>Roboto Condensed Light</vt:lpstr>
      <vt:lpstr>Wingdings</vt:lpstr>
      <vt:lpstr>ערכת נושא פנדס נאמפיי 2</vt:lpstr>
      <vt:lpstr>ספריית pandas</vt:lpstr>
      <vt:lpstr>ספריית pandas</vt:lpstr>
      <vt:lpstr>Series</vt:lpstr>
      <vt:lpstr>Series</vt:lpstr>
      <vt:lpstr>Series</vt:lpstr>
      <vt:lpstr>קריאת מידע מאקסל/csv</vt:lpstr>
      <vt:lpstr>פונקציות מובנות של Series</vt:lpstr>
    </vt:vector>
  </TitlesOfParts>
  <Company>Yachlam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T15007255</dc:creator>
  <cp:lastModifiedBy>מערך ההדרכה/‏אולגה/‏סגל/‏אעמ/‏כיתה 8/‏מפקד 3 מס - מור שקד</cp:lastModifiedBy>
  <cp:revision>23</cp:revision>
  <dcterms:created xsi:type="dcterms:W3CDTF">2020-07-28T19:20:00Z</dcterms:created>
  <dcterms:modified xsi:type="dcterms:W3CDTF">2021-10-12T14:31:10Z</dcterms:modified>
</cp:coreProperties>
</file>