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5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0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481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16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8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876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2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27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39858B6E-1909-4E5C-B933-5FD632BC0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430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02 </a:t>
            </a:r>
            <a:r>
              <a:rPr lang="en-US" sz="4000" dirty="0" err="1">
                <a:solidFill>
                  <a:schemeClr val="bg1"/>
                </a:solidFill>
              </a:rPr>
              <a:t>DataFrame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  <p:pic>
        <p:nvPicPr>
          <p:cNvPr id="6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תזכורת - </a:t>
            </a:r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973" y="1775691"/>
            <a:ext cx="10795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מבנה נתונים חד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מימדי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(בדומה לרשימה ומערך).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דומה למערך אך יש בו אבן בניין חשובה נוספת: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מה זה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? מצביע על איבר ברשימה.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יכול להיות מסוג מחרוזת או מסוג מספר.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לזכור – ב-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(ובהמשך גם ב-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)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תמיד יש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729347" y="4922138"/>
            <a:ext cx="5142403" cy="1080209"/>
            <a:chOff x="1387817" y="2547895"/>
            <a:chExt cx="5481964" cy="1349655"/>
          </a:xfrm>
        </p:grpSpPr>
        <p:grpSp>
          <p:nvGrpSpPr>
            <p:cNvPr id="7" name="קבוצה 6"/>
            <p:cNvGrpSpPr/>
            <p:nvPr/>
          </p:nvGrpSpPr>
          <p:grpSpPr>
            <a:xfrm>
              <a:off x="1387817" y="3181642"/>
              <a:ext cx="5481964" cy="715908"/>
              <a:chOff x="1387817" y="3181642"/>
              <a:chExt cx="5481964" cy="715908"/>
            </a:xfrm>
          </p:grpSpPr>
          <p:sp>
            <p:nvSpPr>
              <p:cNvPr id="15" name="תרשים זרימה: תהליך 14"/>
              <p:cNvSpPr/>
              <p:nvPr/>
            </p:nvSpPr>
            <p:spPr>
              <a:xfrm>
                <a:off x="138781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16" name="תרשים זרימה: תהליך 15"/>
              <p:cNvSpPr/>
              <p:nvPr/>
            </p:nvSpPr>
            <p:spPr>
              <a:xfrm>
                <a:off x="3036227" y="3181642"/>
                <a:ext cx="76169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56</a:t>
                </a:r>
              </a:p>
            </p:txBody>
          </p:sp>
          <p:sp>
            <p:nvSpPr>
              <p:cNvPr id="17" name="תרשים זרימה: תהליך 16"/>
              <p:cNvSpPr/>
              <p:nvPr/>
            </p:nvSpPr>
            <p:spPr>
              <a:xfrm>
                <a:off x="4434609" y="3181642"/>
                <a:ext cx="837484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67</a:t>
                </a:r>
              </a:p>
            </p:txBody>
          </p:sp>
          <p:sp>
            <p:nvSpPr>
              <p:cNvPr id="18" name="תרשים זרימה: תהליך 17"/>
              <p:cNvSpPr/>
              <p:nvPr/>
            </p:nvSpPr>
            <p:spPr>
              <a:xfrm>
                <a:off x="5272093" y="3181642"/>
                <a:ext cx="810928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99</a:t>
                </a:r>
              </a:p>
            </p:txBody>
          </p:sp>
          <p:sp>
            <p:nvSpPr>
              <p:cNvPr id="19" name="תרשים זרימה: תהליך 18"/>
              <p:cNvSpPr/>
              <p:nvPr/>
            </p:nvSpPr>
            <p:spPr>
              <a:xfrm>
                <a:off x="6083021" y="3181642"/>
                <a:ext cx="786760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-5</a:t>
                </a:r>
              </a:p>
            </p:txBody>
          </p:sp>
          <p:sp>
            <p:nvSpPr>
              <p:cNvPr id="20" name="תרשים זרימה: תהליך 19"/>
              <p:cNvSpPr/>
              <p:nvPr/>
            </p:nvSpPr>
            <p:spPr>
              <a:xfrm>
                <a:off x="2149514" y="3181642"/>
                <a:ext cx="886713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21" name="תרשים זרימה: תהליך 20"/>
              <p:cNvSpPr/>
              <p:nvPr/>
            </p:nvSpPr>
            <p:spPr>
              <a:xfrm>
                <a:off x="3797925" y="3181642"/>
                <a:ext cx="611622" cy="715908"/>
              </a:xfrm>
              <a:prstGeom prst="flowChart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 cmpd="thickThin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50800" dir="3000000" algn="ctr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21891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endParaRPr lang="he-IL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90337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b</a:t>
              </a:r>
              <a:endParaRPr lang="he-IL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0302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  <a:endParaRPr lang="he-IL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5616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d</a:t>
              </a:r>
              <a:endParaRPr lang="he-IL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78591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e</a:t>
              </a:r>
              <a:endParaRPr lang="he-IL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0783" y="2555021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f</a:t>
              </a:r>
              <a:endParaRPr lang="he-IL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9627" y="2547895"/>
              <a:ext cx="693548" cy="576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/>
                <a:t>g</a:t>
              </a:r>
              <a:endParaRPr lang="he-IL" sz="2400" b="1" dirty="0"/>
            </a:p>
          </p:txBody>
        </p:sp>
      </p:grpSp>
      <p:sp>
        <p:nvSpPr>
          <p:cNvPr id="22" name="מלבן מעוגל 21"/>
          <p:cNvSpPr/>
          <p:nvPr/>
        </p:nvSpPr>
        <p:spPr>
          <a:xfrm>
            <a:off x="1444917" y="4653806"/>
            <a:ext cx="10257205" cy="154346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מעוגל 22"/>
          <p:cNvSpPr/>
          <p:nvPr/>
        </p:nvSpPr>
        <p:spPr>
          <a:xfrm>
            <a:off x="8449586" y="5235450"/>
            <a:ext cx="2706082" cy="45358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dtype</a:t>
            </a:r>
            <a:r>
              <a:rPr lang="en-US" sz="2000" dirty="0">
                <a:solidFill>
                  <a:schemeClr val="tx1"/>
                </a:solidFill>
              </a:rPr>
              <a:t> = ‘int32’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3421" y="4940980"/>
            <a:ext cx="1193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index = </a:t>
            </a:r>
            <a:endParaRPr lang="he-IL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91785" y="5465383"/>
            <a:ext cx="1193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data =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43982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/>
            <a:r>
              <a:rPr lang="en-US" sz="40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848" y="2001322"/>
            <a:ext cx="107950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מבנה נתונים דו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מימדי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(בדומה למטריצה או טבלה)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בדומה ל-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גם ל-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יש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מורכב מ-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ים שמחוברים יחדיו –</a:t>
            </a:r>
            <a:r>
              <a:rPr lang="he-IL" sz="2800" b="1" dirty="0">
                <a:latin typeface="Gisha" panose="020B0502040204020203" pitchFamily="34" charset="-79"/>
                <a:cs typeface="Gisha" panose="020B0502040204020203" pitchFamily="34" charset="-79"/>
              </a:rPr>
              <a:t> כל עמודה היא </a:t>
            </a:r>
            <a:r>
              <a:rPr lang="en-US" sz="2800" b="1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b="1" dirty="0">
                <a:latin typeface="Gisha" panose="020B0502040204020203" pitchFamily="34" charset="-79"/>
                <a:cs typeface="Gisha" panose="020B0502040204020203" pitchFamily="34" charset="-79"/>
              </a:rPr>
              <a:t> וגם כל רשומה היא </a:t>
            </a:r>
            <a:r>
              <a:rPr lang="en-US" sz="2800" b="1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b="1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505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/>
            <a:r>
              <a:rPr lang="en-US" sz="40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34533"/>
              </p:ext>
            </p:extLst>
          </p:nvPr>
        </p:nvGraphicFramePr>
        <p:xfrm>
          <a:off x="2175689" y="2933207"/>
          <a:ext cx="6600175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ת"ז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פרטי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משפחה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4389482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כהן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3928398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בן אברהם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8398265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יוסי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גביש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8989543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נועה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שלום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5435445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מעין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רמיל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3423435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צליל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לוי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4435465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עומר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קריב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הסבר חץ למטה 6"/>
          <p:cNvSpPr/>
          <p:nvPr/>
        </p:nvSpPr>
        <p:spPr>
          <a:xfrm>
            <a:off x="2398816" y="1781298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" name="הסבר חץ למטה 7"/>
          <p:cNvSpPr/>
          <p:nvPr/>
        </p:nvSpPr>
        <p:spPr>
          <a:xfrm>
            <a:off x="4108863" y="1781298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הסבר חץ למטה 8"/>
          <p:cNvSpPr/>
          <p:nvPr/>
        </p:nvSpPr>
        <p:spPr>
          <a:xfrm>
            <a:off x="5818910" y="1781298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" name="הסבר חץ למטה 9"/>
          <p:cNvSpPr/>
          <p:nvPr/>
        </p:nvSpPr>
        <p:spPr>
          <a:xfrm>
            <a:off x="7528957" y="1781298"/>
            <a:ext cx="985652" cy="973777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Index</a:t>
            </a:r>
            <a:endParaRPr lang="he-IL" sz="1600" dirty="0"/>
          </a:p>
        </p:txBody>
      </p:sp>
      <p:sp>
        <p:nvSpPr>
          <p:cNvPr id="11" name="הסבר חץ שמאלה 10"/>
          <p:cNvSpPr/>
          <p:nvPr/>
        </p:nvSpPr>
        <p:spPr>
          <a:xfrm>
            <a:off x="8989621" y="3345873"/>
            <a:ext cx="1223160" cy="249382"/>
          </a:xfrm>
          <a:prstGeom prst="leftArrowCallout">
            <a:avLst>
              <a:gd name="adj1" fmla="val 42391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2131620" y="2899062"/>
            <a:ext cx="5070764" cy="46016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הסבר חץ ימינה 2"/>
          <p:cNvSpPr/>
          <p:nvPr/>
        </p:nvSpPr>
        <p:spPr>
          <a:xfrm>
            <a:off x="350321" y="2847109"/>
            <a:ext cx="1787237" cy="498764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Columns</a:t>
            </a:r>
            <a:endParaRPr lang="he-IL" dirty="0"/>
          </a:p>
        </p:txBody>
      </p:sp>
      <p:sp>
        <p:nvSpPr>
          <p:cNvPr id="22" name="מלבן מעוגל 21"/>
          <p:cNvSpPr/>
          <p:nvPr/>
        </p:nvSpPr>
        <p:spPr>
          <a:xfrm>
            <a:off x="7208322" y="2847109"/>
            <a:ext cx="1555668" cy="330430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מעוגל 24"/>
          <p:cNvSpPr/>
          <p:nvPr/>
        </p:nvSpPr>
        <p:spPr>
          <a:xfrm>
            <a:off x="2137558" y="2870860"/>
            <a:ext cx="1555668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מעוגל 27"/>
          <p:cNvSpPr/>
          <p:nvPr/>
        </p:nvSpPr>
        <p:spPr>
          <a:xfrm>
            <a:off x="3693226" y="2870860"/>
            <a:ext cx="1965366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מעוגל 28"/>
          <p:cNvSpPr/>
          <p:nvPr/>
        </p:nvSpPr>
        <p:spPr>
          <a:xfrm>
            <a:off x="5658591" y="2870860"/>
            <a:ext cx="1549731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הסבר חץ שמאלה 29"/>
          <p:cNvSpPr/>
          <p:nvPr/>
        </p:nvSpPr>
        <p:spPr>
          <a:xfrm>
            <a:off x="8989621" y="3773385"/>
            <a:ext cx="1223160" cy="249382"/>
          </a:xfrm>
          <a:prstGeom prst="leftArrowCallout">
            <a:avLst>
              <a:gd name="adj1" fmla="val 42391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1" name="הסבר חץ שמאלה 30"/>
          <p:cNvSpPr/>
          <p:nvPr/>
        </p:nvSpPr>
        <p:spPr>
          <a:xfrm>
            <a:off x="8989621" y="4174178"/>
            <a:ext cx="1223160" cy="249382"/>
          </a:xfrm>
          <a:prstGeom prst="leftArrowCallout">
            <a:avLst>
              <a:gd name="adj1" fmla="val 42391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2" name="הסבר חץ שמאלה 31"/>
          <p:cNvSpPr/>
          <p:nvPr/>
        </p:nvSpPr>
        <p:spPr>
          <a:xfrm>
            <a:off x="8989621" y="4592786"/>
            <a:ext cx="1223160" cy="249382"/>
          </a:xfrm>
          <a:prstGeom prst="leftArrowCallout">
            <a:avLst>
              <a:gd name="adj1" fmla="val 42391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3" name="הסבר חץ שמאלה 32"/>
          <p:cNvSpPr/>
          <p:nvPr/>
        </p:nvSpPr>
        <p:spPr>
          <a:xfrm>
            <a:off x="8989621" y="5011394"/>
            <a:ext cx="1223160" cy="249382"/>
          </a:xfrm>
          <a:prstGeom prst="leftArrowCallout">
            <a:avLst>
              <a:gd name="adj1" fmla="val 42391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הסבר חץ שמאלה 33"/>
          <p:cNvSpPr/>
          <p:nvPr/>
        </p:nvSpPr>
        <p:spPr>
          <a:xfrm>
            <a:off x="8989621" y="5430002"/>
            <a:ext cx="1223160" cy="249382"/>
          </a:xfrm>
          <a:prstGeom prst="leftArrowCallout">
            <a:avLst>
              <a:gd name="adj1" fmla="val 42391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הסבר חץ שמאלה 34"/>
          <p:cNvSpPr/>
          <p:nvPr/>
        </p:nvSpPr>
        <p:spPr>
          <a:xfrm>
            <a:off x="8989621" y="5848610"/>
            <a:ext cx="1223160" cy="249382"/>
          </a:xfrm>
          <a:prstGeom prst="leftArrowCallout">
            <a:avLst>
              <a:gd name="adj1" fmla="val 42391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6" name="מלבן מעוגל 35"/>
          <p:cNvSpPr/>
          <p:nvPr/>
        </p:nvSpPr>
        <p:spPr>
          <a:xfrm>
            <a:off x="2143496" y="3345873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143496" y="3746666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2143497" y="4147459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מעוגל 38"/>
          <p:cNvSpPr/>
          <p:nvPr/>
        </p:nvSpPr>
        <p:spPr>
          <a:xfrm>
            <a:off x="2143496" y="4539348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מעוגל 39"/>
          <p:cNvSpPr/>
          <p:nvPr/>
        </p:nvSpPr>
        <p:spPr>
          <a:xfrm>
            <a:off x="2137558" y="4949048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מעוגל 40"/>
          <p:cNvSpPr/>
          <p:nvPr/>
        </p:nvSpPr>
        <p:spPr>
          <a:xfrm>
            <a:off x="2125682" y="5340937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מעוגל 41"/>
          <p:cNvSpPr/>
          <p:nvPr/>
        </p:nvSpPr>
        <p:spPr>
          <a:xfrm>
            <a:off x="2125682" y="5732823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8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" grpId="0" animBg="1"/>
      <p:bldP spid="3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קריאת מידע מאקסל/</a:t>
            </a:r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csv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860" y="2047240"/>
            <a:ext cx="113665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ל-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pandas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יש פונקציה מובנית </a:t>
            </a:r>
            <a:r>
              <a:rPr lang="he-IL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שנקראית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read_csv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()\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read_excel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ומאפשרת לקרוא מידע מקובץ אקסל או ולהטעין אותו ישירות ל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</p:txBody>
      </p:sp>
      <p:sp>
        <p:nvSpPr>
          <p:cNvPr id="7" name="חץ ימינה 6"/>
          <p:cNvSpPr/>
          <p:nvPr/>
        </p:nvSpPr>
        <p:spPr>
          <a:xfrm>
            <a:off x="4181607" y="3948109"/>
            <a:ext cx="2991089" cy="1324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r="26158"/>
          <a:stretch/>
        </p:blipFill>
        <p:spPr>
          <a:xfrm>
            <a:off x="4181607" y="4361787"/>
            <a:ext cx="2765691" cy="49717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9" y="3718145"/>
            <a:ext cx="3874422" cy="167758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952" y="3689298"/>
            <a:ext cx="4733044" cy="19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737666" cy="1021600"/>
          </a:xfrm>
        </p:spPr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פונקציות מובנות של </a:t>
            </a:r>
            <a:r>
              <a:rPr lang="en-US" sz="40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070" y="1595021"/>
            <a:ext cx="10401300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head()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tail()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axes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dtype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values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shape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get_dtype_counts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value_counts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query()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………….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מלבן מעוגל 6"/>
          <p:cNvSpPr/>
          <p:nvPr/>
        </p:nvSpPr>
        <p:spPr>
          <a:xfrm>
            <a:off x="3467595" y="3124199"/>
            <a:ext cx="8229105" cy="1602179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יש המון פונקציות ותכונות מובנות אך אין צורך לזכור את כולן !</a:t>
            </a:r>
          </a:p>
          <a:p>
            <a:pPr algn="ctr"/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סביבת </a:t>
            </a:r>
            <a:r>
              <a:rPr lang="en-US" sz="2400" b="1" dirty="0" err="1">
                <a:latin typeface="Gisha" panose="020B0502040204020203" pitchFamily="34" charset="-79"/>
                <a:cs typeface="Gisha" panose="020B0502040204020203" pitchFamily="34" charset="-79"/>
              </a:rPr>
              <a:t>jupyter</a:t>
            </a: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 מציעה השלמה אוטומטית ( וגם עם הזמן אתם תזכרו יותר ויותר...)</a:t>
            </a:r>
          </a:p>
        </p:txBody>
      </p:sp>
    </p:spTree>
    <p:extLst>
      <p:ext uri="{BB962C8B-B14F-4D97-AF65-F5344CB8AC3E}">
        <p14:creationId xmlns:p14="http://schemas.microsoft.com/office/powerpoint/2010/main" val="17947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התעסקות עם שדות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8306" y="2654465"/>
            <a:ext cx="395102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יצירת שדות חדשים.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שינוי שדות קיימים.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מיון לפי שדות/אינדקס.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מחיקת שדות קיימים.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926276" y="1595021"/>
            <a:ext cx="65879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insert()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dropna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add()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sub()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mul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value_counts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sort_index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()/</a:t>
            </a: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sort_values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fillna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astype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nunique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del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……</a:t>
            </a:r>
            <a:endParaRPr lang="he-IL" sz="2800" dirty="0">
              <a:solidFill>
                <a:prstClr val="black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13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</p:spPr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ועוד פונקציות...</a:t>
            </a:r>
          </a:p>
        </p:txBody>
      </p:sp>
      <p:sp>
        <p:nvSpPr>
          <p:cNvPr id="3" name="מלבן 2"/>
          <p:cNvSpPr/>
          <p:nvPr/>
        </p:nvSpPr>
        <p:spPr>
          <a:xfrm>
            <a:off x="1085700" y="2295664"/>
            <a:ext cx="65879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rank()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nlargest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nsmallest</a:t>
            </a: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info()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……</a:t>
            </a:r>
            <a:endParaRPr lang="he-IL" sz="2800" dirty="0">
              <a:solidFill>
                <a:prstClr val="black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38407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למצגות פנדס נאמפיי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למצגות פנדס נאמפיי" id="{5ACF096C-0A65-4D87-8363-9317EB7023A6}" vid="{1637992C-5D64-49DB-8DE1-93A7B9932C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למצגות פנדס נאמפיי</Template>
  <TotalTime>1404</TotalTime>
  <Words>316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Arvo</vt:lpstr>
      <vt:lpstr>Gisha</vt:lpstr>
      <vt:lpstr>Roboto Condensed</vt:lpstr>
      <vt:lpstr>Roboto Condensed Light</vt:lpstr>
      <vt:lpstr>ערכת נושא למצגות פנדס נאמפיי</vt:lpstr>
      <vt:lpstr>ספריית pandas</vt:lpstr>
      <vt:lpstr>תזכורת - Series</vt:lpstr>
      <vt:lpstr>DataFrame</vt:lpstr>
      <vt:lpstr>DataFrame</vt:lpstr>
      <vt:lpstr>קריאת מידע מאקסל/csv</vt:lpstr>
      <vt:lpstr>פונקציות מובנות של DataFrame</vt:lpstr>
      <vt:lpstr>התעסקות עם שדות</vt:lpstr>
      <vt:lpstr>ועוד פונקציות...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17</cp:revision>
  <dcterms:created xsi:type="dcterms:W3CDTF">2020-08-02T11:15:44Z</dcterms:created>
  <dcterms:modified xsi:type="dcterms:W3CDTF">2021-10-12T14:35:02Z</dcterms:modified>
</cp:coreProperties>
</file>