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62" r:id="rId3"/>
    <p:sldId id="266" r:id="rId4"/>
    <p:sldId id="267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96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3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23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41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03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81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72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0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EA24B2C-1542-43D6-83D6-8774A16EC1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4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71C91504-31F4-446F-8A0F-99FF4BBFDA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57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05 Apply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Apply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860" y="2047240"/>
            <a:ext cx="11366500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פונקציה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Apply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נועדה לאפשר הרצה של פונקציה עבור כל הערכים הנמצאים ב-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או ב-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הפונקציה מחזירה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או 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חדש שבו כל הערכים שונו בהתאם לפונקציה שהוכנסה.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40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Apply  </a:t>
            </a: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 ב-</a:t>
            </a:r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253490" y="1981233"/>
            <a:ext cx="113665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הפונקציה רצה עבור כל ערך ב-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 באופן הבא: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95098"/>
              </p:ext>
            </p:extLst>
          </p:nvPr>
        </p:nvGraphicFramePr>
        <p:xfrm>
          <a:off x="319321" y="3189499"/>
          <a:ext cx="3110440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  <a:endParaRPr lang="he-IL" sz="2400" b="1" i="0" u="none" strike="noStrike" dirty="0">
                        <a:solidFill>
                          <a:srgbClr val="FFFFFF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6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הסבר חץ למטה 7"/>
          <p:cNvSpPr/>
          <p:nvPr/>
        </p:nvSpPr>
        <p:spPr>
          <a:xfrm>
            <a:off x="1134853" y="1938989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ser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6" name="מלבן מעוגל 15"/>
          <p:cNvSpPr/>
          <p:nvPr/>
        </p:nvSpPr>
        <p:spPr>
          <a:xfrm>
            <a:off x="288735" y="3099207"/>
            <a:ext cx="3141025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2"/>
          <a:srcRect b="15342"/>
          <a:stretch/>
        </p:blipFill>
        <p:spPr>
          <a:xfrm>
            <a:off x="3678431" y="3666799"/>
            <a:ext cx="4151412" cy="738204"/>
          </a:xfrm>
          <a:prstGeom prst="rect">
            <a:avLst/>
          </a:prstGeom>
        </p:spPr>
      </p:pic>
      <p:graphicFrame>
        <p:nvGraphicFramePr>
          <p:cNvPr id="32" name="טבלה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24149"/>
              </p:ext>
            </p:extLst>
          </p:nvPr>
        </p:nvGraphicFramePr>
        <p:xfrm>
          <a:off x="8544795" y="3168424"/>
          <a:ext cx="3110440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Index</a:t>
                      </a:r>
                      <a:endParaRPr lang="he-IL" sz="2400" b="1" i="0" u="none" strike="noStrike" dirty="0">
                        <a:solidFill>
                          <a:srgbClr val="FFFFFF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0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6</a:t>
                      </a:r>
                      <a:endParaRPr lang="he-IL" sz="1800" b="1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מלבן מעוגל 33"/>
          <p:cNvSpPr/>
          <p:nvPr/>
        </p:nvSpPr>
        <p:spPr>
          <a:xfrm>
            <a:off x="8514209" y="3078132"/>
            <a:ext cx="3141025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הסבר חץ למטה 34"/>
          <p:cNvSpPr/>
          <p:nvPr/>
        </p:nvSpPr>
        <p:spPr>
          <a:xfrm>
            <a:off x="9572373" y="1938989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err="1">
                <a:latin typeface="Gisha" panose="020B0502040204020203" pitchFamily="34" charset="-79"/>
                <a:cs typeface="Gisha" panose="020B0502040204020203" pitchFamily="34" charset="-79"/>
              </a:rPr>
              <a:t>ser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36" name="תמונה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31" y="4706537"/>
            <a:ext cx="4151412" cy="556170"/>
          </a:xfrm>
          <a:prstGeom prst="rect">
            <a:avLst/>
          </a:prstGeom>
        </p:spPr>
      </p:pic>
      <p:sp>
        <p:nvSpPr>
          <p:cNvPr id="38" name="חץ ימינה 37"/>
          <p:cNvSpPr/>
          <p:nvPr/>
        </p:nvSpPr>
        <p:spPr>
          <a:xfrm>
            <a:off x="45039" y="3605881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חץ ימינה 38"/>
          <p:cNvSpPr/>
          <p:nvPr/>
        </p:nvSpPr>
        <p:spPr>
          <a:xfrm>
            <a:off x="47045" y="4091060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חץ ימינה 39"/>
          <p:cNvSpPr/>
          <p:nvPr/>
        </p:nvSpPr>
        <p:spPr>
          <a:xfrm>
            <a:off x="47045" y="4499207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חץ ימינה 40"/>
          <p:cNvSpPr/>
          <p:nvPr/>
        </p:nvSpPr>
        <p:spPr>
          <a:xfrm>
            <a:off x="47044" y="4941504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חץ ימינה 41"/>
          <p:cNvSpPr/>
          <p:nvPr/>
        </p:nvSpPr>
        <p:spPr>
          <a:xfrm>
            <a:off x="40064" y="5344293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חץ ימינה 42"/>
          <p:cNvSpPr/>
          <p:nvPr/>
        </p:nvSpPr>
        <p:spPr>
          <a:xfrm>
            <a:off x="40064" y="5719242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חץ ימינה 43"/>
          <p:cNvSpPr/>
          <p:nvPr/>
        </p:nvSpPr>
        <p:spPr>
          <a:xfrm>
            <a:off x="40064" y="6091634"/>
            <a:ext cx="641267" cy="285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751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Gisha" panose="020B0502040204020203" pitchFamily="34" charset="-79"/>
                <a:cs typeface="Gisha" panose="020B0502040204020203" pitchFamily="34" charset="-79"/>
              </a:rPr>
              <a:t>Apply  </a:t>
            </a: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 ב-</a:t>
            </a:r>
            <a:r>
              <a:rPr lang="en-US" sz="40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577" y="1909980"/>
            <a:ext cx="11366500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כשהיא פועלת על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, לפונקציה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apply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יש שתי אפשרויות למעבר על האיברים וניתן לקבוע זאת על ידי קביעת הפרמטר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axis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לרוץ עבור כל עמודה בנפרד. (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axis = 0\index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לרוץ עבור כל רשומה בנפרד. (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axis = 1\columns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מבולבלים?</a:t>
            </a:r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גם אנחנו.</a:t>
            </a:r>
          </a:p>
          <a:p>
            <a:r>
              <a:rPr lang="he-IL" sz="2400" dirty="0">
                <a:latin typeface="Gisha" panose="020B0502040204020203" pitchFamily="34" charset="-79"/>
                <a:cs typeface="Gisha" panose="020B0502040204020203" pitchFamily="34" charset="-79"/>
              </a:rPr>
              <a:t>דוגמה בהמשך....</a:t>
            </a:r>
            <a:endParaRPr lang="en-US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+mj-lt"/>
              <a:buAutoNum type="arabicPeriod"/>
            </a:pP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674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952549" y="442035"/>
            <a:ext cx="8283931" cy="1021600"/>
          </a:xfrm>
        </p:spPr>
        <p:txBody>
          <a:bodyPr/>
          <a:lstStyle/>
          <a:p>
            <a:pPr algn="ctr"/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Apply 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ב-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/ מעבר על עמודות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5031"/>
              </p:ext>
            </p:extLst>
          </p:nvPr>
        </p:nvGraphicFramePr>
        <p:xfrm>
          <a:off x="358764" y="3041907"/>
          <a:ext cx="6600175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משפחה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כהן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בן אברהם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גביש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שלום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רמיל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לוי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קריב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הסבר חץ למטה 5"/>
          <p:cNvSpPr/>
          <p:nvPr/>
        </p:nvSpPr>
        <p:spPr>
          <a:xfrm>
            <a:off x="581891" y="18899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הסבר חץ למטה 6"/>
          <p:cNvSpPr/>
          <p:nvPr/>
        </p:nvSpPr>
        <p:spPr>
          <a:xfrm>
            <a:off x="2291938" y="18899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הסבר חץ למטה 7"/>
          <p:cNvSpPr/>
          <p:nvPr/>
        </p:nvSpPr>
        <p:spPr>
          <a:xfrm>
            <a:off x="4001985" y="1889998"/>
            <a:ext cx="985652" cy="973777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2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9" name="הסבר חץ למטה 8"/>
          <p:cNvSpPr/>
          <p:nvPr/>
        </p:nvSpPr>
        <p:spPr>
          <a:xfrm>
            <a:off x="5712032" y="1889998"/>
            <a:ext cx="985652" cy="973777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index</a:t>
            </a:r>
            <a:endParaRPr lang="he-IL" sz="1600" dirty="0"/>
          </a:p>
        </p:txBody>
      </p:sp>
      <p:sp>
        <p:nvSpPr>
          <p:cNvPr id="11" name="מלבן מעוגל 10"/>
          <p:cNvSpPr/>
          <p:nvPr/>
        </p:nvSpPr>
        <p:spPr>
          <a:xfrm>
            <a:off x="314695" y="3007762"/>
            <a:ext cx="5070764" cy="46016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5391397" y="2955809"/>
            <a:ext cx="155566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מעוגל 13"/>
          <p:cNvSpPr/>
          <p:nvPr/>
        </p:nvSpPr>
        <p:spPr>
          <a:xfrm>
            <a:off x="320633" y="2979560"/>
            <a:ext cx="1555668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מעוגל 14"/>
          <p:cNvSpPr/>
          <p:nvPr/>
        </p:nvSpPr>
        <p:spPr>
          <a:xfrm>
            <a:off x="1876301" y="2979560"/>
            <a:ext cx="1965366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מעוגל 15"/>
          <p:cNvSpPr/>
          <p:nvPr/>
        </p:nvSpPr>
        <p:spPr>
          <a:xfrm>
            <a:off x="3841666" y="2979560"/>
            <a:ext cx="1549731" cy="3304309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הסבר חץ שמאלה 2"/>
          <p:cNvSpPr/>
          <p:nvPr/>
        </p:nvSpPr>
        <p:spPr>
          <a:xfrm>
            <a:off x="6947065" y="2998113"/>
            <a:ext cx="1662544" cy="446811"/>
          </a:xfrm>
          <a:prstGeom prst="lef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columns</a:t>
            </a:r>
            <a:endParaRPr lang="he-IL" sz="1600" dirty="0"/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05" y="3967994"/>
            <a:ext cx="4676697" cy="6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694703" y="478002"/>
            <a:ext cx="8283931" cy="1021600"/>
          </a:xfrm>
        </p:spPr>
        <p:txBody>
          <a:bodyPr/>
          <a:lstStyle/>
          <a:p>
            <a:pPr algn="ctr"/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Apply 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ב-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DataFrame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/ מעבר על הרשומות</a:t>
            </a:r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4739"/>
              </p:ext>
            </p:extLst>
          </p:nvPr>
        </p:nvGraphicFramePr>
        <p:xfrm>
          <a:off x="1014432" y="2851907"/>
          <a:ext cx="6600175" cy="3218212"/>
        </p:xfrm>
        <a:graphic>
          <a:graphicData uri="http://schemas.openxmlformats.org/drawingml/2006/table">
            <a:tbl>
              <a:tblPr rtl="1"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249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ת"ז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פרטי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שם משפחה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4389482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כהן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3928398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תומר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בן אברהם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8398265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יוסי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גביש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8989543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נועה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שלום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5435445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מעין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רמיל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3423435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צליל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לוי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4435465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עומר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800" b="0" i="0" u="none" strike="noStrike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קריב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sha" panose="020B0502040204020203" pitchFamily="34" charset="-79"/>
                          <a:cs typeface="Gisha" panose="020B0502040204020203" pitchFamily="34" charset="-79"/>
                        </a:rPr>
                        <a:t>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הסבר חץ למטה 8"/>
          <p:cNvSpPr/>
          <p:nvPr/>
        </p:nvSpPr>
        <p:spPr>
          <a:xfrm>
            <a:off x="6367700" y="1699998"/>
            <a:ext cx="985652" cy="973777"/>
          </a:xfrm>
          <a:prstGeom prst="down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index</a:t>
            </a:r>
            <a:endParaRPr lang="he-IL" sz="1600" dirty="0"/>
          </a:p>
        </p:txBody>
      </p:sp>
      <p:sp>
        <p:nvSpPr>
          <p:cNvPr id="11" name="מלבן מעוגל 10"/>
          <p:cNvSpPr/>
          <p:nvPr/>
        </p:nvSpPr>
        <p:spPr>
          <a:xfrm>
            <a:off x="970363" y="2817762"/>
            <a:ext cx="5070764" cy="46016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מעוגל 12"/>
          <p:cNvSpPr/>
          <p:nvPr/>
        </p:nvSpPr>
        <p:spPr>
          <a:xfrm>
            <a:off x="6047065" y="2765809"/>
            <a:ext cx="1555668" cy="33043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הסבר חץ שמאלה 2"/>
          <p:cNvSpPr/>
          <p:nvPr/>
        </p:nvSpPr>
        <p:spPr>
          <a:xfrm>
            <a:off x="7602733" y="2721642"/>
            <a:ext cx="1662544" cy="446811"/>
          </a:xfrm>
          <a:prstGeom prst="lef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columns</a:t>
            </a:r>
            <a:endParaRPr lang="he-IL" sz="16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72" y="4003810"/>
            <a:ext cx="4071255" cy="517650"/>
          </a:xfrm>
          <a:prstGeom prst="rect">
            <a:avLst/>
          </a:prstGeom>
        </p:spPr>
      </p:pic>
      <p:sp>
        <p:nvSpPr>
          <p:cNvPr id="24" name="מלבן מעוגל 23"/>
          <p:cNvSpPr/>
          <p:nvPr/>
        </p:nvSpPr>
        <p:spPr>
          <a:xfrm>
            <a:off x="970363" y="3277931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מעוגל 24"/>
          <p:cNvSpPr/>
          <p:nvPr/>
        </p:nvSpPr>
        <p:spPr>
          <a:xfrm>
            <a:off x="970363" y="3678724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מעוגל 25"/>
          <p:cNvSpPr/>
          <p:nvPr/>
        </p:nvSpPr>
        <p:spPr>
          <a:xfrm>
            <a:off x="970364" y="4079517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מעוגל 26"/>
          <p:cNvSpPr/>
          <p:nvPr/>
        </p:nvSpPr>
        <p:spPr>
          <a:xfrm>
            <a:off x="970363" y="4471406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מעוגל 27"/>
          <p:cNvSpPr/>
          <p:nvPr/>
        </p:nvSpPr>
        <p:spPr>
          <a:xfrm>
            <a:off x="964425" y="4881106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מעוגל 28"/>
          <p:cNvSpPr/>
          <p:nvPr/>
        </p:nvSpPr>
        <p:spPr>
          <a:xfrm>
            <a:off x="952549" y="5272995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מעוגל 29"/>
          <p:cNvSpPr/>
          <p:nvPr/>
        </p:nvSpPr>
        <p:spPr>
          <a:xfrm>
            <a:off x="952549" y="5664881"/>
            <a:ext cx="6614556" cy="42751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הסבר חץ ימינה 11"/>
          <p:cNvSpPr/>
          <p:nvPr/>
        </p:nvSpPr>
        <p:spPr>
          <a:xfrm>
            <a:off x="172192" y="3365348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2" name="הסבר חץ ימינה 31"/>
          <p:cNvSpPr/>
          <p:nvPr/>
        </p:nvSpPr>
        <p:spPr>
          <a:xfrm>
            <a:off x="172192" y="3745524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3" name="הסבר חץ ימינה 32"/>
          <p:cNvSpPr/>
          <p:nvPr/>
        </p:nvSpPr>
        <p:spPr>
          <a:xfrm>
            <a:off x="172192" y="4148549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הסבר חץ ימינה 33"/>
          <p:cNvSpPr/>
          <p:nvPr/>
        </p:nvSpPr>
        <p:spPr>
          <a:xfrm>
            <a:off x="172192" y="4576061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הסבר חץ ימינה 34"/>
          <p:cNvSpPr/>
          <p:nvPr/>
        </p:nvSpPr>
        <p:spPr>
          <a:xfrm>
            <a:off x="172191" y="4956811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6" name="הסבר חץ ימינה 35"/>
          <p:cNvSpPr/>
          <p:nvPr/>
        </p:nvSpPr>
        <p:spPr>
          <a:xfrm>
            <a:off x="172190" y="5360181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7" name="הסבר חץ ימינה 36"/>
          <p:cNvSpPr/>
          <p:nvPr/>
        </p:nvSpPr>
        <p:spPr>
          <a:xfrm>
            <a:off x="172189" y="5763940"/>
            <a:ext cx="1045029" cy="258286"/>
          </a:xfrm>
          <a:prstGeom prst="rightArrowCallout">
            <a:avLst>
              <a:gd name="adj1" fmla="val 50000"/>
              <a:gd name="adj2" fmla="val 50000"/>
              <a:gd name="adj3" fmla="val 250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endParaRPr lang="he-IL" sz="1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8752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ועוד פונקציות...</a:t>
            </a:r>
          </a:p>
        </p:txBody>
      </p:sp>
      <p:sp>
        <p:nvSpPr>
          <p:cNvPr id="3" name="מלבן 2"/>
          <p:cNvSpPr/>
          <p:nvPr/>
        </p:nvSpPr>
        <p:spPr>
          <a:xfrm>
            <a:off x="1085700" y="2295664"/>
            <a:ext cx="6587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sample()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copy()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to_frame()</a:t>
            </a: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……</a:t>
            </a:r>
            <a:endParaRPr lang="he-IL" sz="2800" dirty="0">
              <a:solidFill>
                <a:prstClr val="black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7301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252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ספריית pandas</vt:lpstr>
      <vt:lpstr>Apply</vt:lpstr>
      <vt:lpstr>Apply   ב-Series</vt:lpstr>
      <vt:lpstr>Apply   ב-DataFrame</vt:lpstr>
      <vt:lpstr>Apply   ב-DataFrame / מעבר על עמודות</vt:lpstr>
      <vt:lpstr>Apply   ב-DataFrame / מעבר על הרשומות</vt:lpstr>
      <vt:lpstr>ועוד פונקציות...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9</cp:revision>
  <dcterms:created xsi:type="dcterms:W3CDTF">2020-08-02T14:53:50Z</dcterms:created>
  <dcterms:modified xsi:type="dcterms:W3CDTF">2021-10-12T14:54:36Z</dcterms:modified>
</cp:coreProperties>
</file>