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2" y="5704465"/>
            <a:ext cx="7307772" cy="577328"/>
            <a:chOff x="5582265" y="4646738"/>
            <a:chExt cx="5480829" cy="432996"/>
          </a:xfrm>
          <a:solidFill>
            <a:schemeClr val="accent6">
              <a:lumMod val="75000"/>
            </a:schemeClr>
          </a:solidFill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  <a:grpFill/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59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7596285" y="3514025"/>
            <a:ext cx="1185600" cy="395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3899768"/>
            <a:ext cx="8785449" cy="2703024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618033" y="3828197"/>
            <a:ext cx="54592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618033" y="5300599"/>
            <a:ext cx="5459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2pPr>
            <a:lvl3pPr lvl="2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3pPr>
            <a:lvl4pPr lvl="3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4pPr>
            <a:lvl5pPr lvl="4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5pPr>
            <a:lvl6pPr lvl="5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6pPr>
            <a:lvl7pPr lvl="6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7pPr>
            <a:lvl8pPr lvl="7" rtl="0">
              <a:spcBef>
                <a:spcPts val="1333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8pPr>
            <a:lvl9pPr lvl="8" rtl="0">
              <a:spcBef>
                <a:spcPts val="1333"/>
              </a:spcBef>
              <a:spcAft>
                <a:spcPts val="1333"/>
              </a:spcAft>
              <a:buClr>
                <a:srgbClr val="FF9800"/>
              </a:buClr>
              <a:buSzPts val="2000"/>
              <a:buNone/>
              <a:defRPr sz="2667">
                <a:solidFill>
                  <a:srgbClr val="FF9800"/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dirty="0"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13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10059311" y="877033"/>
            <a:ext cx="1732400" cy="5772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1106367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4000" i="1">
                <a:solidFill>
                  <a:srgbClr val="FFFFFF"/>
                </a:solidFill>
              </a:defRPr>
            </a:lvl1pPr>
            <a:lvl2pPr marL="1219170" lvl="1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2pPr>
            <a:lvl3pPr marL="1828754" lvl="2" indent="-558786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3pPr>
            <a:lvl4pPr marL="2438339" lvl="3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4pPr>
            <a:lvl5pPr marL="3047924" lvl="4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5pPr>
            <a:lvl6pPr marL="3657509" lvl="5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6pPr>
            <a:lvl7pPr marL="4267093" lvl="6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7pPr>
            <a:lvl8pPr marL="4876678" lvl="7" indent="-558786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8pPr>
            <a:lvl9pPr marL="5486263" lvl="8" indent="-558786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4000" i="1">
                <a:solidFill>
                  <a:srgbClr val="FFFFFF"/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1" name="Google Shape;51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FF9800"/>
                </a:solidFill>
              </a:rPr>
              <a:t>“</a:t>
            </a:r>
            <a:endParaRPr sz="96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05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52;p4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0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1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2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3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2" name="Google Shape;62;p5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444500" y="523433"/>
            <a:ext cx="84709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40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403074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7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▰"/>
              <a:defRPr sz="2667"/>
            </a:lvl1pPr>
            <a:lvl2pPr marL="1219170" lvl="1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2pPr>
            <a:lvl3pPr marL="1828754" lvl="2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3pPr>
            <a:lvl4pPr marL="2438339" lvl="3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4pPr>
            <a:lvl5pPr marL="3047924" lvl="4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5pPr>
            <a:lvl6pPr marL="3657509" lvl="5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6pPr>
            <a:lvl7pPr marL="4267093" lvl="6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7pPr>
            <a:lvl8pPr marL="4876678" lvl="7" indent="-474121">
              <a:spcBef>
                <a:spcPts val="1333"/>
              </a:spcBef>
              <a:spcAft>
                <a:spcPts val="0"/>
              </a:spcAft>
              <a:buSzPts val="2000"/>
              <a:buChar char="▻"/>
              <a:defRPr sz="2667"/>
            </a:lvl8pPr>
            <a:lvl9pPr marL="5486263" lvl="8" indent="-474121">
              <a:spcBef>
                <a:spcPts val="1333"/>
              </a:spcBef>
              <a:spcAft>
                <a:spcPts val="1333"/>
              </a:spcAft>
              <a:buSzPts val="2000"/>
              <a:buChar char="▻"/>
              <a:defRPr sz="266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42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43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4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8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5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6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0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17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0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6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3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▰"/>
              <a:defRPr sz="2400"/>
            </a:lvl1pPr>
            <a:lvl2pPr marL="1219170" lvl="1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2pPr>
            <a:lvl3pPr marL="1828754" lvl="2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3pPr>
            <a:lvl4pPr marL="2438339" lvl="3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4pPr>
            <a:lvl5pPr marL="3047924" lvl="4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5pPr>
            <a:lvl6pPr marL="3657509" lvl="5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6pPr>
            <a:lvl7pPr marL="4267093" lvl="6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7pPr>
            <a:lvl8pPr marL="4876678" lvl="7" indent="-457189" rtl="0">
              <a:spcBef>
                <a:spcPts val="1333"/>
              </a:spcBef>
              <a:spcAft>
                <a:spcPts val="0"/>
              </a:spcAft>
              <a:buSzPts val="1800"/>
              <a:buChar char="▻"/>
              <a:defRPr sz="2400"/>
            </a:lvl8pPr>
            <a:lvl9pPr marL="5486263" lvl="8" indent="-457189" rtl="0">
              <a:spcBef>
                <a:spcPts val="1333"/>
              </a:spcBef>
              <a:spcAft>
                <a:spcPts val="1333"/>
              </a:spcAft>
              <a:buSzPts val="1800"/>
              <a:buChar char="▻"/>
              <a:defRPr sz="2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24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5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6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0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8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70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6" y="54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5333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 dirty="0"/>
          </a:p>
        </p:txBody>
      </p: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787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1" name="Google Shape;31;p3"/>
          <p:cNvGrpSpPr/>
          <p:nvPr/>
        </p:nvGrpSpPr>
        <p:grpSpPr>
          <a:xfrm>
            <a:off x="9262456" y="5963632"/>
            <a:ext cx="2937107" cy="894393"/>
            <a:chOff x="5575242" y="4472723"/>
            <a:chExt cx="2202830" cy="670795"/>
          </a:xfrm>
        </p:grpSpPr>
        <p:sp>
          <p:nvSpPr>
            <p:cNvPr id="2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7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5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9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01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  <p:grpSp>
        <p:nvGrpSpPr>
          <p:cNvPr id="172" name="Google Shape;172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" name="Google Shape;31;p3"/>
          <p:cNvGrpSpPr/>
          <p:nvPr/>
        </p:nvGrpSpPr>
        <p:grpSpPr>
          <a:xfrm>
            <a:off x="9414856" y="6116032"/>
            <a:ext cx="2937107" cy="894393"/>
            <a:chOff x="5575242" y="4472723"/>
            <a:chExt cx="2202830" cy="670795"/>
          </a:xfrm>
        </p:grpSpPr>
        <p:sp>
          <p:nvSpPr>
            <p:cNvPr id="20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1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25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23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" name="Google Shape;41;p3"/>
          <p:cNvSpPr txBox="1">
            <a:spLocks/>
          </p:cNvSpPr>
          <p:nvPr/>
        </p:nvSpPr>
        <p:spPr>
          <a:xfrm>
            <a:off x="10309733" y="63344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he-IL"/>
            </a:defPPr>
            <a:lvl1pPr marL="0" lvl="0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457200" lvl="1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914400" lvl="2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371600" lvl="3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1828800" lvl="4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286000" lvl="5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2743200" lvl="6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200400" lvl="7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3657600" lvl="8" algn="r" defTabSz="914400" rtl="1" eaLnBrk="1" latinLnBrk="0" hangingPunct="1">
              <a:buNone/>
              <a:defRPr sz="1600" b="1" kern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2A349007-73B6-458C-A785-A48E906B5FCB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1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6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8A811C27-9CBE-45D3-8B39-FF40976118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097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sz="4800" dirty="0"/>
              <a:t>ספריית </a:t>
            </a:r>
            <a:r>
              <a:rPr lang="en-US" sz="4800" dirty="0"/>
              <a:t>pandas</a:t>
            </a:r>
            <a:endParaRPr lang="he-IL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/>
            <a:r>
              <a:rPr lang="en-US" sz="4000" dirty="0">
                <a:solidFill>
                  <a:schemeClr val="bg1"/>
                </a:solidFill>
              </a:rPr>
              <a:t>06 Text Data</a:t>
            </a:r>
            <a:endParaRPr lang="he-IL" sz="4000" dirty="0">
              <a:solidFill>
                <a:schemeClr val="bg1"/>
              </a:solidFill>
            </a:endParaRPr>
          </a:p>
        </p:txBody>
      </p:sp>
      <p:pic>
        <p:nvPicPr>
          <p:cNvPr id="5" name="Picture 1" descr="http://bison/data/images/kung_fu_panda_2_2011_hd-wide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1500" y1="48222" x2="48625" y2="56889"/>
                        <a14:foregroundMark x1="35375" y1="50889" x2="36750" y2="52889"/>
                        <a14:foregroundMark x1="59500" y1="23111" x2="58375" y2="18000"/>
                        <a14:backgroundMark x1="22625" y1="27778" x2="24625" y2="33333"/>
                        <a14:backgroundMark x1="24375" y1="33778" x2="30125" y2="41556"/>
                        <a14:backgroundMark x1="29625" y1="41111" x2="34250" y2="49778"/>
                        <a14:backgroundMark x1="35375" y1="51333" x2="37125" y2="61111"/>
                        <a14:backgroundMark x1="37125" y1="60000" x2="40250" y2="66667"/>
                        <a14:backgroundMark x1="40250" y1="66667" x2="44875" y2="71333"/>
                        <a14:backgroundMark x1="53500" y1="80000" x2="54375" y2="71333"/>
                        <a14:backgroundMark x1="55750" y1="69111" x2="59000" y2="58444"/>
                        <a14:backgroundMark x1="58750" y1="58000" x2="59250" y2="49778"/>
                        <a14:backgroundMark x1="59500" y1="49778" x2="62500" y2="46222"/>
                        <a14:backgroundMark x1="62500" y1="46222" x2="65000" y2="50889"/>
                        <a14:backgroundMark x1="65000" y1="49778" x2="67375" y2="42667"/>
                        <a14:backgroundMark x1="67375" y1="42667" x2="67375" y2="4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86" y="3787990"/>
            <a:ext cx="5378167" cy="3025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12" y="694276"/>
            <a:ext cx="3133921" cy="313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חזרה על פונקציות שימושיות של </a:t>
            </a:r>
            <a:r>
              <a:rPr lang="en-US" dirty="0"/>
              <a:t>str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6870" y="1975989"/>
            <a:ext cx="11366500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lower()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upper()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title()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len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replace()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strip()\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lstrip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()\</a:t>
            </a:r>
            <a:r>
              <a:rPr lang="en-US" sz="3200" dirty="0" err="1">
                <a:latin typeface="Gisha" panose="020B0502040204020203" pitchFamily="34" charset="-79"/>
                <a:cs typeface="Gisha" panose="020B0502040204020203" pitchFamily="34" charset="-79"/>
              </a:rPr>
              <a:t>rstrip</a:t>
            </a: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split()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3200" dirty="0">
                <a:latin typeface="Gisha" panose="020B0502040204020203" pitchFamily="34" charset="-79"/>
                <a:cs typeface="Gisha" panose="020B0502040204020203" pitchFamily="34" charset="-79"/>
              </a:rPr>
              <a:t>get()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32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he-IL" sz="32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762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התכונה </a:t>
            </a:r>
            <a:r>
              <a:rPr lang="en-US" dirty="0"/>
              <a:t>str</a:t>
            </a:r>
            <a:endParaRPr lang="he-IL" sz="40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860" y="2047240"/>
            <a:ext cx="11366500" cy="61247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ניתן לגשת לפונקציות הבנויות של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str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על ידי שימוש בתכונה הבנויה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str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על עמודות מסוג מחרוזת. 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למשל, הפקודה הבאה תחזיר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שבו כל ערך מהווה את כמות התווים שנמצאים במחרוזת.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למשל, הפקודה הבאה תחזיר </a:t>
            </a:r>
            <a:r>
              <a:rPr lang="en-US" sz="2800" dirty="0">
                <a:latin typeface="Gisha" panose="020B0502040204020203" pitchFamily="34" charset="-79"/>
                <a:cs typeface="Gisha" panose="020B0502040204020203" pitchFamily="34" charset="-79"/>
              </a:rPr>
              <a:t>Series</a:t>
            </a:r>
            <a:r>
              <a:rPr lang="he-IL" sz="2800" dirty="0">
                <a:latin typeface="Gisha" panose="020B0502040204020203" pitchFamily="34" charset="-79"/>
                <a:cs typeface="Gisha" panose="020B0502040204020203" pitchFamily="34" charset="-79"/>
              </a:rPr>
              <a:t> שבו כל ערך מהווה את כמות התווים שנמצאים במחרוזת.</a:t>
            </a: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r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algn="r"/>
            <a:endParaRPr lang="en-US" sz="2800" dirty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he-IL" sz="2800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30" y="4101392"/>
            <a:ext cx="5411421" cy="66716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330" y="5868467"/>
            <a:ext cx="5742537" cy="62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4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ערכת נושא פנדס נאמפיי 2">
  <a:themeElements>
    <a:clrScheme name="כחול מספר שתיים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ערכת נושא פנדס נאמפיי 2" id="{BA4561AB-C827-4788-9662-2F4C9F1FC52C}" vid="{B5C84522-9E38-49D1-BB1E-2B8B863359C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ערכת נושא פנדס נאמפיי 2</Template>
  <TotalTime>517</TotalTime>
  <Words>82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Arvo</vt:lpstr>
      <vt:lpstr>Gisha</vt:lpstr>
      <vt:lpstr>Roboto Condensed</vt:lpstr>
      <vt:lpstr>Roboto Condensed Light</vt:lpstr>
      <vt:lpstr>ערכת נושא פנדס נאמפיי 2</vt:lpstr>
      <vt:lpstr>ספריית pandas</vt:lpstr>
      <vt:lpstr>חזרה על פונקציות שימושיות של str</vt:lpstr>
      <vt:lpstr>התכונה str</vt:lpstr>
    </vt:vector>
  </TitlesOfParts>
  <Company>Sapir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ספריית pandas</dc:title>
  <dc:creator>מערך ההדרכה/‏אולגה/‏סגל/‏אעמ/‏כיתה 5/‏מפקד 2 מס - רועי לוינזון</dc:creator>
  <cp:lastModifiedBy>מערך ההדרכה/‏אולגה/‏סגל/‏אעמ/‏כיתה 8/‏מפקד 3 מס - מור שקד</cp:lastModifiedBy>
  <cp:revision>4</cp:revision>
  <dcterms:created xsi:type="dcterms:W3CDTF">2020-08-03T08:41:35Z</dcterms:created>
  <dcterms:modified xsi:type="dcterms:W3CDTF">2021-10-13T12:15:21Z</dcterms:modified>
</cp:coreProperties>
</file>