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1" d="100"/>
          <a:sy n="81" d="100"/>
        </p:scale>
        <p:origin x="6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4902982" y="5704465"/>
            <a:ext cx="7307772" cy="577328"/>
            <a:chOff x="5582265" y="4646738"/>
            <a:chExt cx="5480829" cy="432996"/>
          </a:xfrm>
          <a:solidFill>
            <a:schemeClr val="accent6">
              <a:lumMod val="75000"/>
            </a:schemeClr>
          </a:solidFill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  <a:grpFill/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1454333"/>
            <a:ext cx="71572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 rtl="1"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26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3899768"/>
            <a:ext cx="8785449" cy="2703024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618033" y="3828197"/>
            <a:ext cx="5459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618033" y="5300599"/>
            <a:ext cx="5459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1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dirty="0"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EAC6529-785E-4F6C-ACE0-B18D407CC8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600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106367" y="1602667"/>
            <a:ext cx="6787600" cy="3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 i="1">
                <a:solidFill>
                  <a:srgbClr val="FFFFFF"/>
                </a:solidFill>
              </a:defRPr>
            </a:lvl1pPr>
            <a:lvl2pPr marL="1219170" lvl="1" indent="-558786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2pPr>
            <a:lvl3pPr marL="1828754" lvl="2" indent="-558786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3pPr>
            <a:lvl4pPr marL="2438339" lvl="3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4pPr>
            <a:lvl5pPr marL="3047924" lvl="4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5pPr>
            <a:lvl6pPr marL="3657509" lvl="5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6pPr>
            <a:lvl7pPr marL="4267093" lvl="6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7pPr>
            <a:lvl8pPr marL="4876678" lvl="7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8pPr>
            <a:lvl9pPr marL="5486263" lvl="8" indent="-558786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1" name="Google Shape;51;p4"/>
          <p:cNvSpPr txBox="1"/>
          <p:nvPr/>
        </p:nvSpPr>
        <p:spPr>
          <a:xfrm>
            <a:off x="382133" y="1352767"/>
            <a:ext cx="902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9800"/>
                </a:solidFill>
              </a:rPr>
              <a:t>“</a:t>
            </a:r>
            <a:endParaRPr sz="96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EAC6529-785E-4F6C-ACE0-B18D407CC8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758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52;p4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40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1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3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2" name="Google Shape;62;p5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444500" y="523433"/>
            <a:ext cx="84709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40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▰"/>
              <a:defRPr/>
            </a:lvl1pPr>
            <a:lvl2pPr marL="1219170" lvl="1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2pPr>
            <a:lvl3pPr marL="1828754" lvl="2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3pPr>
            <a:lvl4pPr marL="2438339" lvl="3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4pPr>
            <a:lvl5pPr marL="3047924" lvl="4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5pPr>
            <a:lvl6pPr marL="3657509" lvl="5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6pPr>
            <a:lvl7pPr marL="4267093" lvl="6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7pPr>
            <a:lvl8pPr marL="4876678" lvl="7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8pPr>
            <a:lvl9pPr marL="5486263" lvl="8" indent="-507987">
              <a:spcBef>
                <a:spcPts val="1333"/>
              </a:spcBef>
              <a:spcAft>
                <a:spcPts val="1333"/>
              </a:spcAft>
              <a:buSzPts val="2400"/>
              <a:buChar char="▻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392531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5333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1085700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5861497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grpSp>
        <p:nvGrpSpPr>
          <p:cNvPr id="42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43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4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8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6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0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EAC6529-785E-4F6C-ACE0-B18D407CC8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895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5333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1160600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4311516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7387533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grpSp>
        <p:nvGrpSpPr>
          <p:cNvPr id="24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25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0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8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2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EAC6529-785E-4F6C-ACE0-B18D407CC8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163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5333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grpSp>
        <p:nvGrpSpPr>
          <p:cNvPr id="21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2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7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5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9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EAC6529-785E-4F6C-ACE0-B18D407CC8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616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9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1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2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7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5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9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EAC6529-785E-4F6C-ACE0-B18D407CC8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865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EAC6529-785E-4F6C-ACE0-B18D407CC835}" type="slidenum">
              <a:rPr lang="he-IL" smtClean="0"/>
              <a:t>‹#›</a:t>
            </a:fld>
            <a:endParaRPr lang="he-IL"/>
          </a:p>
        </p:txBody>
      </p:sp>
      <p:grpSp>
        <p:nvGrpSpPr>
          <p:cNvPr id="172" name="Google Shape;172;p10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9" name="Google Shape;31;p3"/>
          <p:cNvGrpSpPr/>
          <p:nvPr/>
        </p:nvGrpSpPr>
        <p:grpSpPr>
          <a:xfrm>
            <a:off x="9414856" y="6116032"/>
            <a:ext cx="2937107" cy="894393"/>
            <a:chOff x="5575242" y="4472723"/>
            <a:chExt cx="2202830" cy="670795"/>
          </a:xfrm>
        </p:grpSpPr>
        <p:sp>
          <p:nvSpPr>
            <p:cNvPr id="20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1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5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3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7" name="Google Shape;41;p3"/>
          <p:cNvSpPr txBox="1">
            <a:spLocks/>
          </p:cNvSpPr>
          <p:nvPr/>
        </p:nvSpPr>
        <p:spPr>
          <a:xfrm>
            <a:off x="10309733" y="63344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he-IL"/>
            </a:defPPr>
            <a:lvl1pPr marL="0" lvl="0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457200" lvl="1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914400" lvl="2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371600" lvl="3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1828800" lvl="4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286000" lvl="5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2743200" lvl="6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200400" lvl="7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3657600" lvl="8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2A349007-73B6-458C-A785-A48E906B5FC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07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BEAC6529-785E-4F6C-ACE0-B18D407CC83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848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sz="4800" dirty="0"/>
              <a:t>ספריית </a:t>
            </a:r>
            <a:r>
              <a:rPr lang="en-US" sz="4800" dirty="0"/>
              <a:t>pandas</a:t>
            </a:r>
            <a:endParaRPr lang="he-IL" sz="48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rtl="0"/>
            <a:r>
              <a:rPr lang="en-US" sz="4000" dirty="0">
                <a:solidFill>
                  <a:schemeClr val="bg1"/>
                </a:solidFill>
              </a:rPr>
              <a:t>07 MultiIndex</a:t>
            </a:r>
            <a:endParaRPr lang="he-IL" sz="4000" dirty="0">
              <a:solidFill>
                <a:schemeClr val="bg1"/>
              </a:solidFill>
            </a:endParaRPr>
          </a:p>
        </p:txBody>
      </p:sp>
      <p:pic>
        <p:nvPicPr>
          <p:cNvPr id="5" name="Picture 1" descr="http://bison/data/images/kung_fu_panda_2_2011_hd-wide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500" y1="48222" x2="48625" y2="56889"/>
                        <a14:foregroundMark x1="35375" y1="50889" x2="36750" y2="52889"/>
                        <a14:foregroundMark x1="59500" y1="23111" x2="58375" y2="18000"/>
                        <a14:backgroundMark x1="22625" y1="27778" x2="24625" y2="33333"/>
                        <a14:backgroundMark x1="24375" y1="33778" x2="30125" y2="41556"/>
                        <a14:backgroundMark x1="29625" y1="41111" x2="34250" y2="49778"/>
                        <a14:backgroundMark x1="35375" y1="51333" x2="37125" y2="61111"/>
                        <a14:backgroundMark x1="37125" y1="60000" x2="40250" y2="66667"/>
                        <a14:backgroundMark x1="40250" y1="66667" x2="44875" y2="71333"/>
                        <a14:backgroundMark x1="53500" y1="80000" x2="54375" y2="71333"/>
                        <a14:backgroundMark x1="55750" y1="69111" x2="59000" y2="58444"/>
                        <a14:backgroundMark x1="58750" y1="58000" x2="59250" y2="49778"/>
                        <a14:backgroundMark x1="59500" y1="49778" x2="62500" y2="46222"/>
                        <a14:backgroundMark x1="62500" y1="46222" x2="65000" y2="50889"/>
                        <a14:backgroundMark x1="65000" y1="49778" x2="67375" y2="42667"/>
                        <a14:backgroundMark x1="67375" y1="42667" x2="67375" y2="4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186" y="3787990"/>
            <a:ext cx="5378167" cy="3025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312" y="694276"/>
            <a:ext cx="3133921" cy="313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4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MultiIndex</a:t>
            </a:r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9382" y="2106617"/>
            <a:ext cx="11117118" cy="50167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עד כה, עבדנו עם 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index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 "רגילים" – כאשר לכל רשומה, יש ערך יחיד ב-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index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לעיתים, 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index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 יכול להכיל יותר מערך אחד עבור כל רשומה. מצב כזה הפוך את ה-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index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 ל-"מורכב" או 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MultiIndex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עוד פעם מבולבלים?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גם אנחנו.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3980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MultiIndex</a:t>
            </a:r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320642"/>
              </p:ext>
            </p:extLst>
          </p:nvPr>
        </p:nvGraphicFramePr>
        <p:xfrm>
          <a:off x="2163814" y="3075710"/>
          <a:ext cx="6600175" cy="3218212"/>
        </p:xfrm>
        <a:graphic>
          <a:graphicData uri="http://schemas.openxmlformats.org/drawingml/2006/table">
            <a:tbl>
              <a:tblPr rtl="1"/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2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2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249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ת"ז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שם פרטי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שם משפחה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גיל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4389482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גיל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כהן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3928398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תומר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בן אברהם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8398265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יוסי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גביש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8989543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נועה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שלום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5435445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מעין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רמיל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3423435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צליל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לוי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4435465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עומר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קריב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הסבר חץ למטה 5"/>
          <p:cNvSpPr/>
          <p:nvPr/>
        </p:nvSpPr>
        <p:spPr>
          <a:xfrm>
            <a:off x="2386941" y="1923801"/>
            <a:ext cx="985652" cy="973777"/>
          </a:xfrm>
          <a:prstGeom prst="down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7" name="הסבר חץ למטה 6"/>
          <p:cNvSpPr/>
          <p:nvPr/>
        </p:nvSpPr>
        <p:spPr>
          <a:xfrm>
            <a:off x="4096988" y="1923801"/>
            <a:ext cx="985652" cy="973777"/>
          </a:xfrm>
          <a:prstGeom prst="down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8" name="הסבר חץ למטה 7"/>
          <p:cNvSpPr/>
          <p:nvPr/>
        </p:nvSpPr>
        <p:spPr>
          <a:xfrm>
            <a:off x="5807035" y="1923801"/>
            <a:ext cx="985652" cy="973777"/>
          </a:xfrm>
          <a:prstGeom prst="down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9" name="הסבר חץ למטה 8"/>
          <p:cNvSpPr/>
          <p:nvPr/>
        </p:nvSpPr>
        <p:spPr>
          <a:xfrm>
            <a:off x="7517082" y="1923801"/>
            <a:ext cx="985652" cy="973777"/>
          </a:xfrm>
          <a:prstGeom prst="downArrow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Index</a:t>
            </a:r>
            <a:endParaRPr lang="he-IL" sz="1600" dirty="0"/>
          </a:p>
        </p:txBody>
      </p:sp>
      <p:sp>
        <p:nvSpPr>
          <p:cNvPr id="11" name="מלבן מעוגל 10"/>
          <p:cNvSpPr/>
          <p:nvPr/>
        </p:nvSpPr>
        <p:spPr>
          <a:xfrm>
            <a:off x="2119745" y="3041565"/>
            <a:ext cx="5070764" cy="460169"/>
          </a:xfrm>
          <a:prstGeom prst="round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הסבר חץ ימינה 11"/>
          <p:cNvSpPr/>
          <p:nvPr/>
        </p:nvSpPr>
        <p:spPr>
          <a:xfrm>
            <a:off x="338446" y="2989612"/>
            <a:ext cx="1787237" cy="498764"/>
          </a:xfrm>
          <a:prstGeom prst="rightArrow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Columns</a:t>
            </a:r>
            <a:endParaRPr lang="he-IL" dirty="0"/>
          </a:p>
        </p:txBody>
      </p:sp>
      <p:sp>
        <p:nvSpPr>
          <p:cNvPr id="13" name="מלבן מעוגל 12"/>
          <p:cNvSpPr/>
          <p:nvPr/>
        </p:nvSpPr>
        <p:spPr>
          <a:xfrm>
            <a:off x="7196447" y="2989612"/>
            <a:ext cx="1555668" cy="3304309"/>
          </a:xfrm>
          <a:prstGeom prst="round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מעוגל 13"/>
          <p:cNvSpPr/>
          <p:nvPr/>
        </p:nvSpPr>
        <p:spPr>
          <a:xfrm>
            <a:off x="2125683" y="3013363"/>
            <a:ext cx="1555668" cy="3304309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מעוגל 14"/>
          <p:cNvSpPr/>
          <p:nvPr/>
        </p:nvSpPr>
        <p:spPr>
          <a:xfrm>
            <a:off x="3681351" y="3013363"/>
            <a:ext cx="1965366" cy="3304309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מעוגל 15"/>
          <p:cNvSpPr/>
          <p:nvPr/>
        </p:nvSpPr>
        <p:spPr>
          <a:xfrm>
            <a:off x="5646716" y="3013363"/>
            <a:ext cx="1549731" cy="3304309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מלבן מעוגל 22"/>
          <p:cNvSpPr/>
          <p:nvPr/>
        </p:nvSpPr>
        <p:spPr>
          <a:xfrm>
            <a:off x="2131621" y="3488376"/>
            <a:ext cx="5076702" cy="427512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מלבן מעוגל 23"/>
          <p:cNvSpPr/>
          <p:nvPr/>
        </p:nvSpPr>
        <p:spPr>
          <a:xfrm>
            <a:off x="2131621" y="3889169"/>
            <a:ext cx="5076702" cy="427512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לבן מעוגל 24"/>
          <p:cNvSpPr/>
          <p:nvPr/>
        </p:nvSpPr>
        <p:spPr>
          <a:xfrm>
            <a:off x="2131622" y="4289962"/>
            <a:ext cx="5076702" cy="427512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מעוגל 26"/>
          <p:cNvSpPr/>
          <p:nvPr/>
        </p:nvSpPr>
        <p:spPr>
          <a:xfrm>
            <a:off x="2131621" y="4681851"/>
            <a:ext cx="5076702" cy="427512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מלבן מעוגל 27"/>
          <p:cNvSpPr/>
          <p:nvPr/>
        </p:nvSpPr>
        <p:spPr>
          <a:xfrm>
            <a:off x="2125683" y="5091551"/>
            <a:ext cx="5076702" cy="427512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מלבן מעוגל 28"/>
          <p:cNvSpPr/>
          <p:nvPr/>
        </p:nvSpPr>
        <p:spPr>
          <a:xfrm>
            <a:off x="2113807" y="5483440"/>
            <a:ext cx="5076702" cy="427512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לבן מעוגל 29"/>
          <p:cNvSpPr/>
          <p:nvPr/>
        </p:nvSpPr>
        <p:spPr>
          <a:xfrm>
            <a:off x="2113807" y="5875326"/>
            <a:ext cx="5076702" cy="427512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מלבן 1"/>
          <p:cNvSpPr/>
          <p:nvPr/>
        </p:nvSpPr>
        <p:spPr>
          <a:xfrm>
            <a:off x="8740239" y="2247790"/>
            <a:ext cx="31597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DF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רגיל כפי שהכרנו:</a:t>
            </a:r>
            <a:endParaRPr lang="he-IL" sz="2800" dirty="0"/>
          </a:p>
        </p:txBody>
      </p:sp>
      <p:sp>
        <p:nvSpPr>
          <p:cNvPr id="3" name="הסבר חץ ימינה 2"/>
          <p:cNvSpPr/>
          <p:nvPr/>
        </p:nvSpPr>
        <p:spPr>
          <a:xfrm>
            <a:off x="910194" y="3586344"/>
            <a:ext cx="1467427" cy="236024"/>
          </a:xfrm>
          <a:prstGeom prst="right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1" name="הסבר חץ ימינה 30"/>
          <p:cNvSpPr/>
          <p:nvPr/>
        </p:nvSpPr>
        <p:spPr>
          <a:xfrm>
            <a:off x="919514" y="3955229"/>
            <a:ext cx="1467427" cy="236024"/>
          </a:xfrm>
          <a:prstGeom prst="right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2" name="הסבר חץ ימינה 31"/>
          <p:cNvSpPr/>
          <p:nvPr/>
        </p:nvSpPr>
        <p:spPr>
          <a:xfrm>
            <a:off x="919514" y="4323360"/>
            <a:ext cx="1467427" cy="236024"/>
          </a:xfrm>
          <a:prstGeom prst="right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3" name="הסבר חץ ימינה 32"/>
          <p:cNvSpPr/>
          <p:nvPr/>
        </p:nvSpPr>
        <p:spPr>
          <a:xfrm>
            <a:off x="919514" y="4762742"/>
            <a:ext cx="1467427" cy="236024"/>
          </a:xfrm>
          <a:prstGeom prst="right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4" name="הסבר חץ ימינה 33"/>
          <p:cNvSpPr/>
          <p:nvPr/>
        </p:nvSpPr>
        <p:spPr>
          <a:xfrm>
            <a:off x="919514" y="5167255"/>
            <a:ext cx="1467427" cy="236024"/>
          </a:xfrm>
          <a:prstGeom prst="right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5" name="הסבר חץ ימינה 34"/>
          <p:cNvSpPr/>
          <p:nvPr/>
        </p:nvSpPr>
        <p:spPr>
          <a:xfrm>
            <a:off x="919514" y="5583630"/>
            <a:ext cx="1467427" cy="236024"/>
          </a:xfrm>
          <a:prstGeom prst="right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6" name="הסבר חץ ימינה 35"/>
          <p:cNvSpPr/>
          <p:nvPr/>
        </p:nvSpPr>
        <p:spPr>
          <a:xfrm>
            <a:off x="919514" y="6000005"/>
            <a:ext cx="1467427" cy="236024"/>
          </a:xfrm>
          <a:prstGeom prst="right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8983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MultiIndex</a:t>
            </a:r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320642"/>
              </p:ext>
            </p:extLst>
          </p:nvPr>
        </p:nvGraphicFramePr>
        <p:xfrm>
          <a:off x="2163814" y="3075710"/>
          <a:ext cx="6600175" cy="3218212"/>
        </p:xfrm>
        <a:graphic>
          <a:graphicData uri="http://schemas.openxmlformats.org/drawingml/2006/table">
            <a:tbl>
              <a:tblPr rtl="1"/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2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2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249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ת"ז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שם פרטי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שם משפחה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גיל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4389482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גיל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כהן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3928398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תומר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בן אברהם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8398265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יוסי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גביש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8989543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נועה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שלום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5435445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מעין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רמיל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3423435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צליל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לוי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4435465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עומר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קריב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הסבר חץ למטה 5"/>
          <p:cNvSpPr/>
          <p:nvPr/>
        </p:nvSpPr>
        <p:spPr>
          <a:xfrm>
            <a:off x="2386941" y="1923801"/>
            <a:ext cx="985652" cy="973777"/>
          </a:xfrm>
          <a:prstGeom prst="down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7" name="הסבר חץ למטה 6"/>
          <p:cNvSpPr/>
          <p:nvPr/>
        </p:nvSpPr>
        <p:spPr>
          <a:xfrm>
            <a:off x="4096988" y="1923801"/>
            <a:ext cx="985652" cy="973777"/>
          </a:xfrm>
          <a:prstGeom prst="down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9" name="הסבר חץ למטה 8"/>
          <p:cNvSpPr/>
          <p:nvPr/>
        </p:nvSpPr>
        <p:spPr>
          <a:xfrm>
            <a:off x="6228608" y="1923801"/>
            <a:ext cx="1941616" cy="973777"/>
          </a:xfrm>
          <a:prstGeom prst="downArrow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MultiIndex</a:t>
            </a:r>
            <a:endParaRPr lang="he-IL" sz="1600" dirty="0"/>
          </a:p>
        </p:txBody>
      </p:sp>
      <p:sp>
        <p:nvSpPr>
          <p:cNvPr id="11" name="מלבן מעוגל 10"/>
          <p:cNvSpPr/>
          <p:nvPr/>
        </p:nvSpPr>
        <p:spPr>
          <a:xfrm>
            <a:off x="2119745" y="3041565"/>
            <a:ext cx="3526972" cy="460169"/>
          </a:xfrm>
          <a:prstGeom prst="round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הסבר חץ ימינה 11"/>
          <p:cNvSpPr/>
          <p:nvPr/>
        </p:nvSpPr>
        <p:spPr>
          <a:xfrm>
            <a:off x="338446" y="2989612"/>
            <a:ext cx="1787237" cy="498764"/>
          </a:xfrm>
          <a:prstGeom prst="rightArrow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Columns</a:t>
            </a:r>
            <a:endParaRPr lang="he-IL" dirty="0"/>
          </a:p>
        </p:txBody>
      </p:sp>
      <p:sp>
        <p:nvSpPr>
          <p:cNvPr id="13" name="מלבן מעוגל 12"/>
          <p:cNvSpPr/>
          <p:nvPr/>
        </p:nvSpPr>
        <p:spPr>
          <a:xfrm>
            <a:off x="5646717" y="2989612"/>
            <a:ext cx="3105398" cy="3304309"/>
          </a:xfrm>
          <a:prstGeom prst="round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מעוגל 13"/>
          <p:cNvSpPr/>
          <p:nvPr/>
        </p:nvSpPr>
        <p:spPr>
          <a:xfrm>
            <a:off x="2125683" y="3013363"/>
            <a:ext cx="1555668" cy="3304309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מעוגל 14"/>
          <p:cNvSpPr/>
          <p:nvPr/>
        </p:nvSpPr>
        <p:spPr>
          <a:xfrm>
            <a:off x="3681351" y="3013363"/>
            <a:ext cx="1965366" cy="3304309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מלבן מעוגל 22"/>
          <p:cNvSpPr/>
          <p:nvPr/>
        </p:nvSpPr>
        <p:spPr>
          <a:xfrm>
            <a:off x="2131621" y="3488376"/>
            <a:ext cx="3532910" cy="427512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מלבן מעוגל 23"/>
          <p:cNvSpPr/>
          <p:nvPr/>
        </p:nvSpPr>
        <p:spPr>
          <a:xfrm>
            <a:off x="2131621" y="3889169"/>
            <a:ext cx="3532910" cy="427512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לבן מעוגל 24"/>
          <p:cNvSpPr/>
          <p:nvPr/>
        </p:nvSpPr>
        <p:spPr>
          <a:xfrm>
            <a:off x="2131622" y="4289962"/>
            <a:ext cx="3532910" cy="427512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מעוגל 26"/>
          <p:cNvSpPr/>
          <p:nvPr/>
        </p:nvSpPr>
        <p:spPr>
          <a:xfrm>
            <a:off x="2131621" y="4681851"/>
            <a:ext cx="3532910" cy="427512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מלבן מעוגל 27"/>
          <p:cNvSpPr/>
          <p:nvPr/>
        </p:nvSpPr>
        <p:spPr>
          <a:xfrm>
            <a:off x="2125683" y="5091551"/>
            <a:ext cx="3532910" cy="427512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מלבן מעוגל 28"/>
          <p:cNvSpPr/>
          <p:nvPr/>
        </p:nvSpPr>
        <p:spPr>
          <a:xfrm>
            <a:off x="2113807" y="5483440"/>
            <a:ext cx="3532910" cy="427512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לבן מעוגל 29"/>
          <p:cNvSpPr/>
          <p:nvPr/>
        </p:nvSpPr>
        <p:spPr>
          <a:xfrm>
            <a:off x="2113807" y="5875326"/>
            <a:ext cx="3532910" cy="427512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מלבן 1"/>
          <p:cNvSpPr/>
          <p:nvPr/>
        </p:nvSpPr>
        <p:spPr>
          <a:xfrm>
            <a:off x="8621048" y="2129077"/>
            <a:ext cx="31597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DF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עם 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MultiIndex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:</a:t>
            </a:r>
            <a:endParaRPr lang="he-IL" sz="2800" dirty="0"/>
          </a:p>
        </p:txBody>
      </p:sp>
      <p:sp>
        <p:nvSpPr>
          <p:cNvPr id="31" name="הסבר חץ ימינה 30"/>
          <p:cNvSpPr/>
          <p:nvPr/>
        </p:nvSpPr>
        <p:spPr>
          <a:xfrm>
            <a:off x="910194" y="3586344"/>
            <a:ext cx="1467427" cy="236024"/>
          </a:xfrm>
          <a:prstGeom prst="right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2" name="הסבר חץ ימינה 31"/>
          <p:cNvSpPr/>
          <p:nvPr/>
        </p:nvSpPr>
        <p:spPr>
          <a:xfrm>
            <a:off x="919514" y="3955229"/>
            <a:ext cx="1467427" cy="236024"/>
          </a:xfrm>
          <a:prstGeom prst="right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3" name="הסבר חץ ימינה 32"/>
          <p:cNvSpPr/>
          <p:nvPr/>
        </p:nvSpPr>
        <p:spPr>
          <a:xfrm>
            <a:off x="919514" y="4323360"/>
            <a:ext cx="1467427" cy="236024"/>
          </a:xfrm>
          <a:prstGeom prst="right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4" name="הסבר חץ ימינה 33"/>
          <p:cNvSpPr/>
          <p:nvPr/>
        </p:nvSpPr>
        <p:spPr>
          <a:xfrm>
            <a:off x="919514" y="4762742"/>
            <a:ext cx="1467427" cy="236024"/>
          </a:xfrm>
          <a:prstGeom prst="right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5" name="הסבר חץ ימינה 34"/>
          <p:cNvSpPr/>
          <p:nvPr/>
        </p:nvSpPr>
        <p:spPr>
          <a:xfrm>
            <a:off x="919514" y="5167255"/>
            <a:ext cx="1467427" cy="236024"/>
          </a:xfrm>
          <a:prstGeom prst="right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6" name="הסבר חץ ימינה 35"/>
          <p:cNvSpPr/>
          <p:nvPr/>
        </p:nvSpPr>
        <p:spPr>
          <a:xfrm>
            <a:off x="919514" y="5583630"/>
            <a:ext cx="1467427" cy="236024"/>
          </a:xfrm>
          <a:prstGeom prst="right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7" name="הסבר חץ ימינה 36"/>
          <p:cNvSpPr/>
          <p:nvPr/>
        </p:nvSpPr>
        <p:spPr>
          <a:xfrm>
            <a:off x="919514" y="6000005"/>
            <a:ext cx="1467427" cy="236024"/>
          </a:xfrm>
          <a:prstGeom prst="right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0273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MultiIndex - Levels</a:t>
            </a:r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graphicFrame>
        <p:nvGraphicFramePr>
          <p:cNvPr id="31" name="טבלה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094536"/>
              </p:ext>
            </p:extLst>
          </p:nvPr>
        </p:nvGraphicFramePr>
        <p:xfrm>
          <a:off x="4355210" y="3289467"/>
          <a:ext cx="3114368" cy="3218212"/>
        </p:xfrm>
        <a:graphic>
          <a:graphicData uri="http://schemas.openxmlformats.org/drawingml/2006/table">
            <a:tbl>
              <a:tblPr rtl="1"/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249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ת"ז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שם פרטי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4389482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גיל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3928398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תומר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8398265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יוסי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8989543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נועה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5435445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מעין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3423435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צליל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4435465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עומר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" name="מלבן מעוגל 37"/>
          <p:cNvSpPr/>
          <p:nvPr/>
        </p:nvSpPr>
        <p:spPr>
          <a:xfrm>
            <a:off x="4352306" y="3203369"/>
            <a:ext cx="3105398" cy="3304309"/>
          </a:xfrm>
          <a:prstGeom prst="round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הסבר חץ ימינה 2"/>
          <p:cNvSpPr/>
          <p:nvPr/>
        </p:nvSpPr>
        <p:spPr>
          <a:xfrm>
            <a:off x="1406401" y="4095503"/>
            <a:ext cx="2559957" cy="642752"/>
          </a:xfrm>
          <a:prstGeom prst="rightArrow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/>
              <a:t>MultiIndex</a:t>
            </a:r>
            <a:endParaRPr lang="he-IL" sz="1600" dirty="0"/>
          </a:p>
          <a:p>
            <a:pPr algn="ctr"/>
            <a:endParaRPr lang="he-IL" sz="2000" dirty="0"/>
          </a:p>
        </p:txBody>
      </p:sp>
      <p:sp>
        <p:nvSpPr>
          <p:cNvPr id="8" name="הסבר חץ למטה 7"/>
          <p:cNvSpPr/>
          <p:nvPr/>
        </p:nvSpPr>
        <p:spPr>
          <a:xfrm>
            <a:off x="6056416" y="1977552"/>
            <a:ext cx="1199408" cy="1042059"/>
          </a:xfrm>
          <a:prstGeom prst="downArrow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level = 0</a:t>
            </a:r>
            <a:endParaRPr lang="he-IL" dirty="0"/>
          </a:p>
        </p:txBody>
      </p:sp>
      <p:sp>
        <p:nvSpPr>
          <p:cNvPr id="56" name="הסבר חץ למטה 55"/>
          <p:cNvSpPr/>
          <p:nvPr/>
        </p:nvSpPr>
        <p:spPr>
          <a:xfrm>
            <a:off x="4476998" y="1977551"/>
            <a:ext cx="1199408" cy="1042059"/>
          </a:xfrm>
          <a:prstGeom prst="downArrow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level = 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9361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MultiIndex</a:t>
            </a:r>
            <a:r>
              <a:rPr lang="he-IL" dirty="0"/>
              <a:t> – גישה לרשומות</a:t>
            </a:r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9382" y="2106617"/>
            <a:ext cx="11117118" cy="40318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כמו עם 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index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 "רגיל", גם עם 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MultiIndex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 ניתן להחזיר רשומות על ידי </a:t>
            </a:r>
            <a:r>
              <a:rPr lang="en-US" sz="3200" dirty="0" err="1">
                <a:latin typeface="Gisha" panose="020B0502040204020203" pitchFamily="34" charset="-79"/>
                <a:cs typeface="Gisha" panose="020B0502040204020203" pitchFamily="34" charset="-79"/>
              </a:rPr>
              <a:t>loc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\</a:t>
            </a:r>
            <a:r>
              <a:rPr lang="en-US" sz="3200" dirty="0" err="1">
                <a:latin typeface="Gisha" panose="020B0502040204020203" pitchFamily="34" charset="-79"/>
                <a:cs typeface="Gisha" panose="020B0502040204020203" pitchFamily="34" charset="-79"/>
              </a:rPr>
              <a:t>iloc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בגלל שיש כמה 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level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ים, אפשר להחזיר רשומות על ידי </a:t>
            </a:r>
            <a:r>
              <a:rPr lang="he-IL" sz="3200" dirty="0" err="1">
                <a:latin typeface="Gisha" panose="020B0502040204020203" pitchFamily="34" charset="-79"/>
                <a:cs typeface="Gisha" panose="020B0502040204020203" pitchFamily="34" charset="-79"/>
              </a:rPr>
              <a:t>פלטור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 על כולם. </a:t>
            </a:r>
            <a:endParaRPr lang="en-US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2"/>
          <a:srcRect l="1862" r="1737" b="16322"/>
          <a:stretch/>
        </p:blipFill>
        <p:spPr>
          <a:xfrm>
            <a:off x="1930399" y="5172312"/>
            <a:ext cx="6763657" cy="579624"/>
          </a:xfrm>
          <a:prstGeom prst="rect">
            <a:avLst/>
          </a:prstGeom>
        </p:spPr>
      </p:pic>
      <p:pic>
        <p:nvPicPr>
          <p:cNvPr id="43" name="תמונה 42"/>
          <p:cNvPicPr>
            <a:picLocks noChangeAspect="1"/>
          </p:cNvPicPr>
          <p:nvPr/>
        </p:nvPicPr>
        <p:blipFill rotWithShape="1">
          <a:blip r:embed="rId3"/>
          <a:srcRect t="21580"/>
          <a:stretch/>
        </p:blipFill>
        <p:spPr>
          <a:xfrm>
            <a:off x="1930399" y="5983423"/>
            <a:ext cx="6763657" cy="53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2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MultiIndex</a:t>
            </a:r>
            <a:r>
              <a:rPr lang="he-IL" dirty="0"/>
              <a:t> – פונקציות מתקדמות</a:t>
            </a:r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382" y="2106617"/>
            <a:ext cx="11117118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Gisha" panose="020B0502040204020203" pitchFamily="34" charset="-79"/>
                <a:cs typeface="Gisha" panose="020B0502040204020203" pitchFamily="34" charset="-79"/>
              </a:rPr>
              <a:t>swaplevel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()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transpose()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stack()/unstack()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pivot()</a:t>
            </a: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Gisha" panose="020B0502040204020203" pitchFamily="34" charset="-79"/>
                <a:cs typeface="Gisha" panose="020B0502040204020203" pitchFamily="34" charset="-79"/>
              </a:rPr>
              <a:t>pivot_table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()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>
                <a:latin typeface="Gisha" panose="020B0502040204020203" pitchFamily="34" charset="-79"/>
                <a:cs typeface="Gisha" panose="020B0502040204020203" pitchFamily="34" charset="-79"/>
              </a:rPr>
              <a:t>melt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3154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ערכת נושא פנדס נאמפיי 2">
  <a:themeElements>
    <a:clrScheme name="כחול מספר שתיים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ערכת נושא פנדס נאמפיי 2" id="{BA4561AB-C827-4788-9662-2F4C9F1FC52C}" vid="{B5C84522-9E38-49D1-BB1E-2B8B863359C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ערכת נושא פנדס נאמפיי 2</Template>
  <TotalTime>60</TotalTime>
  <Words>245</Words>
  <Application>Microsoft Office PowerPoint</Application>
  <PresentationFormat>Widescreen</PresentationFormat>
  <Paragraphs>133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Arvo</vt:lpstr>
      <vt:lpstr>Gisha</vt:lpstr>
      <vt:lpstr>Roboto Condensed</vt:lpstr>
      <vt:lpstr>Roboto Condensed Light</vt:lpstr>
      <vt:lpstr>ערכת נושא פנדס נאמפיי 2</vt:lpstr>
      <vt:lpstr>ספריית pandas</vt:lpstr>
      <vt:lpstr>MultiIndex</vt:lpstr>
      <vt:lpstr>MultiIndex</vt:lpstr>
      <vt:lpstr>MultiIndex</vt:lpstr>
      <vt:lpstr>MultiIndex - Levels</vt:lpstr>
      <vt:lpstr>MultiIndex – גישה לרשומות</vt:lpstr>
      <vt:lpstr>MultiIndex – פונקציות מתקדמות</vt:lpstr>
    </vt:vector>
  </TitlesOfParts>
  <Company>Sapir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ספריית pandas</dc:title>
  <dc:creator>מערך ההדרכה/‏אולגה/‏סגל/‏אעמ/‏כיתה 5/‏מפקד 2 מס - רועי לוינזון</dc:creator>
  <cp:lastModifiedBy>מערך ההדרכה/‏אולגה/‏סגל/‏אעמ/‏כיתה 8/‏מפקד 3 מס - מור שקד</cp:lastModifiedBy>
  <cp:revision>8</cp:revision>
  <dcterms:created xsi:type="dcterms:W3CDTF">2020-08-03T08:57:53Z</dcterms:created>
  <dcterms:modified xsi:type="dcterms:W3CDTF">2021-10-13T12:38:42Z</dcterms:modified>
</cp:coreProperties>
</file>