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0" r:id="rId1"/>
  </p:sldMasterIdLst>
  <p:sldIdLst>
    <p:sldId id="256" r:id="rId2"/>
    <p:sldId id="257" r:id="rId3"/>
    <p:sldId id="264" r:id="rId4"/>
    <p:sldId id="262" r:id="rId5"/>
    <p:sldId id="265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317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106367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 i="1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8pPr>
            <a:lvl9pPr marL="5486263" lvl="8" indent="-558786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1" name="Google Shape;51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9800"/>
                </a:solidFill>
              </a:rPr>
              <a:t>“</a:t>
            </a:r>
            <a:endParaRPr sz="96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B5D2320-BE3A-427D-AD04-778C84DA8A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215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B5D2320-BE3A-427D-AD04-778C84DA8A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554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0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6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3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B5D2320-BE3A-427D-AD04-778C84DA8A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044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B5D2320-BE3A-427D-AD04-778C84DA8A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040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3288185" y="5963632"/>
            <a:ext cx="8915767" cy="894393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3577067" y="6182000"/>
            <a:ext cx="80056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B5D2320-BE3A-427D-AD04-778C84DA8A11}" type="slidenum">
              <a:rPr lang="he-IL" smtClean="0"/>
              <a:t>‹#›</a:t>
            </a:fld>
            <a:endParaRPr lang="he-IL"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872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B5D2320-BE3A-427D-AD04-778C84DA8A11}" type="slidenum">
              <a:rPr lang="he-IL" smtClean="0"/>
              <a:t>‹#›</a:t>
            </a:fld>
            <a:endParaRPr lang="he-IL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29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3899768"/>
            <a:ext cx="8785449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618033" y="3828197"/>
            <a:ext cx="5459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18033" y="5300599"/>
            <a:ext cx="545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dirty="0"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EAC6529-785E-4F6C-ACE0-B18D407CC8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757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52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0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3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2" name="Google Shape;62;p5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444500" y="523433"/>
            <a:ext cx="84709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40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46157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AB5D2320-BE3A-427D-AD04-778C84DA8A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020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sz="4800" dirty="0"/>
              <a:t>ספריית </a:t>
            </a:r>
            <a:r>
              <a:rPr lang="en-US" sz="4800" dirty="0"/>
              <a:t>pandas</a:t>
            </a:r>
            <a:endParaRPr lang="he-IL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0"/>
            <a:r>
              <a:rPr lang="en-US" sz="4000" dirty="0">
                <a:solidFill>
                  <a:schemeClr val="bg1"/>
                </a:solidFill>
              </a:rPr>
              <a:t>08 </a:t>
            </a:r>
            <a:r>
              <a:rPr lang="en-US" sz="4000" dirty="0" err="1">
                <a:solidFill>
                  <a:schemeClr val="bg1"/>
                </a:solidFill>
              </a:rPr>
              <a:t>GroupBy</a:t>
            </a:r>
            <a:endParaRPr lang="he-IL" sz="4000" dirty="0">
              <a:solidFill>
                <a:schemeClr val="bg1"/>
              </a:solidFill>
            </a:endParaRPr>
          </a:p>
        </p:txBody>
      </p:sp>
      <p:pic>
        <p:nvPicPr>
          <p:cNvPr id="5" name="Picture 1" descr="http://bison/data/images/kung_fu_panda_2_2011_hd-wide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500" y1="48222" x2="48625" y2="56889"/>
                        <a14:foregroundMark x1="35375" y1="50889" x2="36750" y2="52889"/>
                        <a14:foregroundMark x1="59500" y1="23111" x2="58375" y2="18000"/>
                        <a14:backgroundMark x1="22625" y1="27778" x2="24625" y2="33333"/>
                        <a14:backgroundMark x1="24375" y1="33778" x2="30125" y2="41556"/>
                        <a14:backgroundMark x1="29625" y1="41111" x2="34250" y2="49778"/>
                        <a14:backgroundMark x1="35375" y1="51333" x2="37125" y2="61111"/>
                        <a14:backgroundMark x1="37125" y1="60000" x2="40250" y2="66667"/>
                        <a14:backgroundMark x1="40250" y1="66667" x2="44875" y2="71333"/>
                        <a14:backgroundMark x1="53500" y1="80000" x2="54375" y2="71333"/>
                        <a14:backgroundMark x1="55750" y1="69111" x2="59000" y2="58444"/>
                        <a14:backgroundMark x1="58750" y1="58000" x2="59250" y2="49778"/>
                        <a14:backgroundMark x1="59500" y1="49778" x2="62500" y2="46222"/>
                        <a14:backgroundMark x1="62500" y1="46222" x2="65000" y2="50889"/>
                        <a14:backgroundMark x1="65000" y1="49778" x2="67375" y2="42667"/>
                        <a14:backgroundMark x1="67375" y1="42667" x2="67375" y2="4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186" y="3787990"/>
            <a:ext cx="5378167" cy="302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12" y="694276"/>
            <a:ext cx="3133921" cy="31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7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GroupBy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9382" y="2106617"/>
            <a:ext cx="11117118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ה-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Group By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הישן והטוב שאנחנו מכירים מ-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SQL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– רק </a:t>
            </a:r>
            <a:r>
              <a:rPr lang="he-IL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בפייתון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הקונספט זהה – קיבוץ המידע לפי שדות באופן כזה שמאפשר חישובים אגרגטיביים.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669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420749" y="593514"/>
            <a:ext cx="8470900" cy="1021600"/>
          </a:xfrm>
        </p:spPr>
        <p:txBody>
          <a:bodyPr/>
          <a:lstStyle/>
          <a:p>
            <a:pPr algn="ctr"/>
            <a:r>
              <a:rPr lang="en-US" dirty="0" err="1"/>
              <a:t>GroupBy</a:t>
            </a:r>
            <a:r>
              <a:rPr lang="he-IL" dirty="0"/>
              <a:t> - מאחורי הקלעים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722804"/>
              </p:ext>
            </p:extLst>
          </p:nvPr>
        </p:nvGraphicFramePr>
        <p:xfrm>
          <a:off x="190006" y="2798862"/>
          <a:ext cx="3554958" cy="3138800"/>
        </p:xfrm>
        <a:graphic>
          <a:graphicData uri="http://schemas.openxmlformats.org/drawingml/2006/table">
            <a:tbl>
              <a:tblPr/>
              <a:tblGrid>
                <a:gridCol w="1184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letter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50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50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50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50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50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50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350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טבלה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8089"/>
              </p:ext>
            </p:extLst>
          </p:nvPr>
        </p:nvGraphicFramePr>
        <p:xfrm>
          <a:off x="5655825" y="2483670"/>
          <a:ext cx="1371600" cy="9429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טבלה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310870"/>
              </p:ext>
            </p:extLst>
          </p:nvPr>
        </p:nvGraphicFramePr>
        <p:xfrm>
          <a:off x="5643950" y="3767625"/>
          <a:ext cx="1371600" cy="12573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טבלה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43860"/>
              </p:ext>
            </p:extLst>
          </p:nvPr>
        </p:nvGraphicFramePr>
        <p:xfrm>
          <a:off x="5667918" y="5435366"/>
          <a:ext cx="1436914" cy="942975"/>
        </p:xfrm>
        <a:graphic>
          <a:graphicData uri="http://schemas.openxmlformats.org/drawingml/2006/table">
            <a:tbl>
              <a:tblPr/>
              <a:tblGrid>
                <a:gridCol w="718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6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חץ שמאלה 16"/>
          <p:cNvSpPr/>
          <p:nvPr/>
        </p:nvSpPr>
        <p:spPr>
          <a:xfrm rot="10800000">
            <a:off x="4180114" y="4158418"/>
            <a:ext cx="1365658" cy="486889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חץ שמאלה 18"/>
          <p:cNvSpPr/>
          <p:nvPr/>
        </p:nvSpPr>
        <p:spPr>
          <a:xfrm rot="12926011">
            <a:off x="4149073" y="4941584"/>
            <a:ext cx="1508218" cy="486889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חץ שמאלה 21"/>
          <p:cNvSpPr/>
          <p:nvPr/>
        </p:nvSpPr>
        <p:spPr>
          <a:xfrm rot="9065397">
            <a:off x="4072709" y="3390378"/>
            <a:ext cx="1514317" cy="486889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הסבר חץ למטה 17"/>
          <p:cNvSpPr/>
          <p:nvPr/>
        </p:nvSpPr>
        <p:spPr>
          <a:xfrm>
            <a:off x="1270660" y="1905488"/>
            <a:ext cx="1330037" cy="700644"/>
          </a:xfrm>
          <a:prstGeom prst="downArrow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DataFrame</a:t>
            </a:r>
            <a:endParaRPr lang="he-IL" dirty="0"/>
          </a:p>
        </p:txBody>
      </p:sp>
      <p:sp>
        <p:nvSpPr>
          <p:cNvPr id="23" name="מלבן מעוגל 22"/>
          <p:cNvSpPr/>
          <p:nvPr/>
        </p:nvSpPr>
        <p:spPr>
          <a:xfrm>
            <a:off x="5371661" y="2294166"/>
            <a:ext cx="1921535" cy="428055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הסבר חץ למטה 24"/>
          <p:cNvSpPr/>
          <p:nvPr/>
        </p:nvSpPr>
        <p:spPr>
          <a:xfrm>
            <a:off x="5658761" y="1593522"/>
            <a:ext cx="1330037" cy="700644"/>
          </a:xfrm>
          <a:prstGeom prst="downArrow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GroupBy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27" name="חץ שמאלה 26"/>
          <p:cNvSpPr/>
          <p:nvPr/>
        </p:nvSpPr>
        <p:spPr>
          <a:xfrm rot="10800000">
            <a:off x="7612082" y="4190997"/>
            <a:ext cx="1521791" cy="486889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9" name="טבלה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329583"/>
              </p:ext>
            </p:extLst>
          </p:nvPr>
        </p:nvGraphicFramePr>
        <p:xfrm>
          <a:off x="9785051" y="3711120"/>
          <a:ext cx="1371600" cy="12573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הסבר חץ למטה 29"/>
          <p:cNvSpPr/>
          <p:nvPr/>
        </p:nvSpPr>
        <p:spPr>
          <a:xfrm>
            <a:off x="9837127" y="2706584"/>
            <a:ext cx="1330037" cy="700644"/>
          </a:xfrm>
          <a:prstGeom prst="downArrow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Series</a:t>
            </a:r>
            <a:endParaRPr lang="he-IL" dirty="0"/>
          </a:p>
        </p:txBody>
      </p:sp>
      <p:sp>
        <p:nvSpPr>
          <p:cNvPr id="31" name="מלבן מעוגל 30"/>
          <p:cNvSpPr/>
          <p:nvPr/>
        </p:nvSpPr>
        <p:spPr>
          <a:xfrm>
            <a:off x="9515634" y="3538832"/>
            <a:ext cx="2003430" cy="16680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 מעוגל 31"/>
          <p:cNvSpPr/>
          <p:nvPr/>
        </p:nvSpPr>
        <p:spPr>
          <a:xfrm>
            <a:off x="0" y="2606132"/>
            <a:ext cx="3956748" cy="353341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5" name="תמונה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730" y="2059410"/>
            <a:ext cx="2723352" cy="372534"/>
          </a:xfrm>
          <a:prstGeom prst="rect">
            <a:avLst/>
          </a:prstGeom>
        </p:spPr>
      </p:pic>
      <p:pic>
        <p:nvPicPr>
          <p:cNvPr id="36" name="תמונה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196" y="2059410"/>
            <a:ext cx="3540418" cy="43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2" grpId="0" animBg="1"/>
      <p:bldP spid="18" grpId="0" animBg="1"/>
      <p:bldP spid="23" grpId="0" animBg="1"/>
      <p:bldP spid="25" grpId="0" animBg="1"/>
      <p:bldP spid="27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GroupBy</a:t>
            </a:r>
            <a:r>
              <a:rPr lang="he-IL" dirty="0"/>
              <a:t> – פונקציות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4882" y="2094742"/>
            <a:ext cx="11117118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size()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first()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last()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groups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get_group()</a:t>
            </a: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l" rtl="0"/>
            <a:endParaRPr lang="en-US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4997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GroupBy</a:t>
            </a:r>
            <a:r>
              <a:rPr lang="he-IL" dirty="0"/>
              <a:t> – פונקציות חישוביות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4882" y="1750357"/>
            <a:ext cx="11117118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sum()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mean()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nunique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max()</a:t>
            </a: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min()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median()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agg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corr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std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2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ערכת נושא למצגות פנדס נאמפיי">
  <a:themeElements>
    <a:clrScheme name="כחול מספר שתיים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ערכת נושא למצגות פנדס נאמפיי" id="{5ACF096C-0A65-4D87-8363-9317EB7023A6}" vid="{1637992C-5D64-49DB-8DE1-93A7B9932C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ערכת נושא למצגות פנדס נאמפיי</Template>
  <TotalTime>1049</TotalTime>
  <Words>126</Words>
  <Application>Microsoft Office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Arvo</vt:lpstr>
      <vt:lpstr>Gisha</vt:lpstr>
      <vt:lpstr>Roboto Condensed</vt:lpstr>
      <vt:lpstr>Roboto Condensed Light</vt:lpstr>
      <vt:lpstr>ערכת נושא למצגות פנדס נאמפיי</vt:lpstr>
      <vt:lpstr>ספריית pandas</vt:lpstr>
      <vt:lpstr>GroupBy</vt:lpstr>
      <vt:lpstr>GroupBy - מאחורי הקלעים</vt:lpstr>
      <vt:lpstr>GroupBy – פונקציות</vt:lpstr>
      <vt:lpstr>GroupBy – פונקציות חישוביות</vt:lpstr>
    </vt:vector>
  </TitlesOfParts>
  <Company>Sapir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ספריית pandas</dc:title>
  <dc:creator>מערך ההדרכה/‏אולגה/‏סגל/‏אעמ/‏כיתה 5/‏מפקד 2 מס - רועי לוינזון</dc:creator>
  <cp:lastModifiedBy>מערך ההדרכה/‏אולגה/‏סגל/‏אעמ/‏כיתה 8/‏מפקד 3 מס - מור שקד</cp:lastModifiedBy>
  <cp:revision>12</cp:revision>
  <dcterms:created xsi:type="dcterms:W3CDTF">2020-08-03T14:23:48Z</dcterms:created>
  <dcterms:modified xsi:type="dcterms:W3CDTF">2021-10-13T12:39:19Z</dcterms:modified>
</cp:coreProperties>
</file>