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63" r:id="rId3"/>
    <p:sldId id="265" r:id="rId4"/>
    <p:sldId id="264" r:id="rId5"/>
    <p:sldId id="266" r:id="rId6"/>
    <p:sldId id="26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87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427213-67EE-41F2-9849-852EFE20A2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3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E427213-67EE-41F2-9849-852EFE20A2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32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75286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427213-67EE-41F2-9849-852EFE20A2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81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427213-67EE-41F2-9849-852EFE20A2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568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427213-67EE-41F2-9849-852EFE20A2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06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427213-67EE-41F2-9849-852EFE20A2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1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427213-67EE-41F2-9849-852EFE20A263}" type="slidenum">
              <a:rPr lang="he-IL" smtClean="0"/>
              <a:t>‹#›</a:t>
            </a:fld>
            <a:endParaRPr lang="he-IL"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" name="Google Shape;31;p3"/>
          <p:cNvGrpSpPr/>
          <p:nvPr/>
        </p:nvGrpSpPr>
        <p:grpSpPr>
          <a:xfrm>
            <a:off x="9414856" y="6116032"/>
            <a:ext cx="2937107" cy="894393"/>
            <a:chOff x="5575242" y="4472723"/>
            <a:chExt cx="2202830" cy="670795"/>
          </a:xfrm>
        </p:grpSpPr>
        <p:sp>
          <p:nvSpPr>
            <p:cNvPr id="20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" name="Google Shape;41;p3"/>
          <p:cNvSpPr txBox="1">
            <a:spLocks/>
          </p:cNvSpPr>
          <p:nvPr/>
        </p:nvSpPr>
        <p:spPr>
          <a:xfrm>
            <a:off x="10309733" y="63344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marL="0" lvl="0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lvl="1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914400" lvl="2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371600" lvl="3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1828800" lvl="4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286000" lvl="5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743200" lvl="6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200400" lvl="7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657600" lvl="8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A349007-73B6-458C-A785-A48E906B5F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66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EE427213-67EE-41F2-9849-852EFE20A2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27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13712" y="3828197"/>
            <a:ext cx="5459200" cy="1546400"/>
          </a:xfrm>
        </p:spPr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09 Merge-</a:t>
            </a:r>
            <a:r>
              <a:rPr lang="en-US" sz="4000" dirty="0" err="1">
                <a:solidFill>
                  <a:schemeClr val="bg1"/>
                </a:solidFill>
              </a:rPr>
              <a:t>Concat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Picture 1" descr="http://bison/data/images/kung_fu_panda_2_2011_hd-wid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500" y1="48222" x2="48625" y2="56889"/>
                        <a14:foregroundMark x1="35375" y1="50889" x2="36750" y2="52889"/>
                        <a14:foregroundMark x1="59500" y1="23111" x2="58375" y2="18000"/>
                        <a14:backgroundMark x1="22625" y1="27778" x2="24625" y2="33333"/>
                        <a14:backgroundMark x1="24375" y1="33778" x2="30125" y2="41556"/>
                        <a14:backgroundMark x1="29625" y1="41111" x2="34250" y2="49778"/>
                        <a14:backgroundMark x1="35375" y1="51333" x2="37125" y2="61111"/>
                        <a14:backgroundMark x1="37125" y1="60000" x2="40250" y2="66667"/>
                        <a14:backgroundMark x1="40250" y1="66667" x2="44875" y2="71333"/>
                        <a14:backgroundMark x1="53500" y1="80000" x2="54375" y2="71333"/>
                        <a14:backgroundMark x1="55750" y1="69111" x2="59000" y2="58444"/>
                        <a14:backgroundMark x1="58750" y1="58000" x2="59250" y2="49778"/>
                        <a14:backgroundMark x1="59500" y1="49778" x2="62500" y2="46222"/>
                        <a14:backgroundMark x1="62500" y1="46222" x2="65000" y2="50889"/>
                        <a14:backgroundMark x1="65000" y1="49778" x2="67375" y2="42667"/>
                        <a14:backgroundMark x1="67375" y1="42667" x2="67375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86" y="3787990"/>
            <a:ext cx="5378167" cy="3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2" y="694276"/>
            <a:ext cx="3133921" cy="31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34517"/>
              </p:ext>
            </p:extLst>
          </p:nvPr>
        </p:nvGraphicFramePr>
        <p:xfrm>
          <a:off x="938149" y="4578267"/>
          <a:ext cx="3123213" cy="1257300"/>
        </p:xfrm>
        <a:graphic>
          <a:graphicData uri="http://schemas.openxmlformats.org/drawingml/2006/table">
            <a:tbl>
              <a:tblPr/>
              <a:tblGrid>
                <a:gridCol w="1041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yuval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shir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daniel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05423"/>
              </p:ext>
            </p:extLst>
          </p:nvPr>
        </p:nvGraphicFramePr>
        <p:xfrm>
          <a:off x="986919" y="2303813"/>
          <a:ext cx="3074442" cy="1283030"/>
        </p:xfrm>
        <a:graphic>
          <a:graphicData uri="http://schemas.openxmlformats.org/drawingml/2006/table">
            <a:tbl>
              <a:tblPr/>
              <a:tblGrid>
                <a:gridCol w="102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beni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yosi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טבלה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94208"/>
              </p:ext>
            </p:extLst>
          </p:nvPr>
        </p:nvGraphicFramePr>
        <p:xfrm>
          <a:off x="6922892" y="3481322"/>
          <a:ext cx="2881468" cy="2200275"/>
        </p:xfrm>
        <a:graphic>
          <a:graphicData uri="http://schemas.openxmlformats.org/drawingml/2006/table">
            <a:tbl>
              <a:tblPr/>
              <a:tblGrid>
                <a:gridCol w="960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beni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yosi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yuval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shir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daniel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חץ ימינה 16"/>
          <p:cNvSpPr/>
          <p:nvPr/>
        </p:nvSpPr>
        <p:spPr>
          <a:xfrm rot="1685338">
            <a:off x="4909798" y="3371368"/>
            <a:ext cx="1603169" cy="60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 ימינה 20"/>
          <p:cNvSpPr/>
          <p:nvPr/>
        </p:nvSpPr>
        <p:spPr>
          <a:xfrm rot="19268197">
            <a:off x="4728150" y="4754697"/>
            <a:ext cx="1603169" cy="60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מעוגל 21"/>
          <p:cNvSpPr/>
          <p:nvPr/>
        </p:nvSpPr>
        <p:spPr>
          <a:xfrm>
            <a:off x="6561135" y="2641334"/>
            <a:ext cx="3690257" cy="506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אפשרות ראשונה לחיבור טבלאות</a:t>
            </a:r>
          </a:p>
        </p:txBody>
      </p:sp>
      <p:sp>
        <p:nvSpPr>
          <p:cNvPr id="20" name="חץ שמאלה-ימינה 19"/>
          <p:cNvSpPr/>
          <p:nvPr/>
        </p:nvSpPr>
        <p:spPr>
          <a:xfrm>
            <a:off x="662601" y="3449036"/>
            <a:ext cx="3835733" cy="660568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הטבלאות יחוברו לפי הציר</a:t>
            </a:r>
          </a:p>
        </p:txBody>
      </p:sp>
      <p:sp>
        <p:nvSpPr>
          <p:cNvPr id="24" name="חץ שמאלה-ימינה 23"/>
          <p:cNvSpPr/>
          <p:nvPr/>
        </p:nvSpPr>
        <p:spPr>
          <a:xfrm>
            <a:off x="662601" y="5681597"/>
            <a:ext cx="3835733" cy="660568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הטבלאות יחוברו לפי הציר</a:t>
            </a:r>
          </a:p>
        </p:txBody>
      </p:sp>
      <p:pic>
        <p:nvPicPr>
          <p:cNvPr id="25" name="תמונה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82" y="2014352"/>
            <a:ext cx="4943475" cy="485775"/>
          </a:xfrm>
          <a:prstGeom prst="rect">
            <a:avLst/>
          </a:prstGeom>
        </p:spPr>
      </p:pic>
      <p:sp>
        <p:nvSpPr>
          <p:cNvPr id="30" name="כותרת 1"/>
          <p:cNvSpPr>
            <a:spLocks noGrp="1"/>
          </p:cNvSpPr>
          <p:nvPr>
            <p:ph type="title"/>
          </p:nvPr>
        </p:nvSpPr>
        <p:spPr>
          <a:xfrm>
            <a:off x="0" y="471385"/>
            <a:ext cx="9043884" cy="1021600"/>
          </a:xfrm>
        </p:spPr>
        <p:txBody>
          <a:bodyPr/>
          <a:lstStyle/>
          <a:p>
            <a:pPr algn="ctr"/>
            <a:r>
              <a:rPr lang="he-IL" dirty="0"/>
              <a:t>חיבור טבלאות (</a:t>
            </a:r>
            <a:r>
              <a:rPr lang="en-US" dirty="0" err="1"/>
              <a:t>concat</a:t>
            </a:r>
            <a:r>
              <a:rPr lang="en-US" dirty="0"/>
              <a:t>/append</a:t>
            </a:r>
            <a:r>
              <a:rPr lang="he-IL" dirty="0"/>
              <a:t>)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2" name="מלבן מעוגל 31"/>
          <p:cNvSpPr/>
          <p:nvPr/>
        </p:nvSpPr>
        <p:spPr>
          <a:xfrm>
            <a:off x="831274" y="1367769"/>
            <a:ext cx="2951258" cy="5322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/>
              <a:t>(כמו </a:t>
            </a:r>
            <a:r>
              <a:rPr lang="en-US" sz="2400" dirty="0"/>
              <a:t>UNION</a:t>
            </a:r>
            <a:r>
              <a:rPr lang="he-IL" sz="2400" dirty="0"/>
              <a:t> ב-</a:t>
            </a:r>
            <a:r>
              <a:rPr lang="en-US" sz="2400" dirty="0"/>
              <a:t>SQL</a:t>
            </a:r>
            <a:r>
              <a:rPr lang="he-IL" sz="2400" dirty="0"/>
              <a:t>)</a:t>
            </a:r>
          </a:p>
        </p:txBody>
      </p:sp>
      <p:pic>
        <p:nvPicPr>
          <p:cNvPr id="33" name="תמונה 32"/>
          <p:cNvPicPr>
            <a:picLocks noChangeAspect="1"/>
          </p:cNvPicPr>
          <p:nvPr/>
        </p:nvPicPr>
        <p:blipFill rotWithShape="1">
          <a:blip r:embed="rId2"/>
          <a:srcRect l="35086" r="52903" b="6128"/>
          <a:stretch/>
        </p:blipFill>
        <p:spPr>
          <a:xfrm>
            <a:off x="190009" y="1979026"/>
            <a:ext cx="593765" cy="456009"/>
          </a:xfrm>
          <a:prstGeom prst="rect">
            <a:avLst/>
          </a:prstGeom>
        </p:spPr>
      </p:pic>
      <p:pic>
        <p:nvPicPr>
          <p:cNvPr id="34" name="תמונה 33"/>
          <p:cNvPicPr>
            <a:picLocks noChangeAspect="1"/>
          </p:cNvPicPr>
          <p:nvPr/>
        </p:nvPicPr>
        <p:blipFill rotWithShape="1">
          <a:blip r:embed="rId2"/>
          <a:srcRect l="50990" t="4516" r="31954" b="5035"/>
          <a:stretch/>
        </p:blipFill>
        <p:spPr>
          <a:xfrm>
            <a:off x="112817" y="4073236"/>
            <a:ext cx="843148" cy="4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0" grpId="0" animBg="1"/>
      <p:bldP spid="24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34517"/>
              </p:ext>
            </p:extLst>
          </p:nvPr>
        </p:nvGraphicFramePr>
        <p:xfrm>
          <a:off x="938149" y="4578267"/>
          <a:ext cx="3123213" cy="1257300"/>
        </p:xfrm>
        <a:graphic>
          <a:graphicData uri="http://schemas.openxmlformats.org/drawingml/2006/table">
            <a:tbl>
              <a:tblPr/>
              <a:tblGrid>
                <a:gridCol w="1041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yuval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shir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daniel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05423"/>
              </p:ext>
            </p:extLst>
          </p:nvPr>
        </p:nvGraphicFramePr>
        <p:xfrm>
          <a:off x="986919" y="2303813"/>
          <a:ext cx="3074442" cy="1283030"/>
        </p:xfrm>
        <a:graphic>
          <a:graphicData uri="http://schemas.openxmlformats.org/drawingml/2006/table">
            <a:tbl>
              <a:tblPr/>
              <a:tblGrid>
                <a:gridCol w="102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beni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yosi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חץ ימינה 16"/>
          <p:cNvSpPr/>
          <p:nvPr/>
        </p:nvSpPr>
        <p:spPr>
          <a:xfrm rot="1685338">
            <a:off x="4728149" y="3009346"/>
            <a:ext cx="1603169" cy="60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 ימינה 20"/>
          <p:cNvSpPr/>
          <p:nvPr/>
        </p:nvSpPr>
        <p:spPr>
          <a:xfrm rot="19268197">
            <a:off x="4763743" y="4586057"/>
            <a:ext cx="1603169" cy="60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מעוגל 21"/>
          <p:cNvSpPr/>
          <p:nvPr/>
        </p:nvSpPr>
        <p:spPr>
          <a:xfrm>
            <a:off x="7026027" y="2700630"/>
            <a:ext cx="3690257" cy="506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אפשרות שניה לחיבור טבלאות</a:t>
            </a:r>
          </a:p>
        </p:txBody>
      </p:sp>
      <p:sp>
        <p:nvSpPr>
          <p:cNvPr id="2" name="חץ למעלה-למטה 1"/>
          <p:cNvSpPr/>
          <p:nvPr/>
        </p:nvSpPr>
        <p:spPr>
          <a:xfrm>
            <a:off x="3782532" y="1775325"/>
            <a:ext cx="1231484" cy="2324087"/>
          </a:xfrm>
          <a:prstGeom prst="upDownArrow">
            <a:avLst>
              <a:gd name="adj1" fmla="val 54247"/>
              <a:gd name="adj2" fmla="val 2974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הטבלאות יחוברו לפי הציר</a:t>
            </a:r>
          </a:p>
          <a:p>
            <a:pPr algn="ctr"/>
            <a:endParaRPr lang="he-IL" sz="1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4" name="חץ למעלה-למטה 13"/>
          <p:cNvSpPr/>
          <p:nvPr/>
        </p:nvSpPr>
        <p:spPr>
          <a:xfrm>
            <a:off x="3782532" y="4150121"/>
            <a:ext cx="1231484" cy="2324087"/>
          </a:xfrm>
          <a:prstGeom prst="upDownArrow">
            <a:avLst>
              <a:gd name="adj1" fmla="val 54247"/>
              <a:gd name="adj2" fmla="val 2974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הטבלאות יחוברו לפי הציר</a:t>
            </a:r>
          </a:p>
          <a:p>
            <a:pPr algn="ctr"/>
            <a:endParaRPr lang="he-IL" sz="1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7611"/>
              </p:ext>
            </p:extLst>
          </p:nvPr>
        </p:nvGraphicFramePr>
        <p:xfrm>
          <a:off x="6514501" y="3638919"/>
          <a:ext cx="4849300" cy="1602598"/>
        </p:xfrm>
        <a:graphic>
          <a:graphicData uri="http://schemas.openxmlformats.org/drawingml/2006/table">
            <a:tbl>
              <a:tblPr/>
              <a:tblGrid>
                <a:gridCol w="96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09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09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974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daniel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66" y="2026536"/>
            <a:ext cx="4876800" cy="447675"/>
          </a:xfrm>
          <a:prstGeom prst="rect">
            <a:avLst/>
          </a:prstGeom>
        </p:spPr>
      </p:pic>
      <p:sp>
        <p:nvSpPr>
          <p:cNvPr id="23" name="כותרת 1"/>
          <p:cNvSpPr>
            <a:spLocks noGrp="1"/>
          </p:cNvSpPr>
          <p:nvPr>
            <p:ph type="title"/>
          </p:nvPr>
        </p:nvSpPr>
        <p:spPr>
          <a:xfrm>
            <a:off x="0" y="471385"/>
            <a:ext cx="9043884" cy="1021600"/>
          </a:xfrm>
        </p:spPr>
        <p:txBody>
          <a:bodyPr/>
          <a:lstStyle/>
          <a:p>
            <a:pPr algn="ctr"/>
            <a:r>
              <a:rPr lang="he-IL" dirty="0"/>
              <a:t>חיבור טבלאות (</a:t>
            </a:r>
            <a:r>
              <a:rPr lang="en-US" dirty="0" err="1"/>
              <a:t>concat</a:t>
            </a:r>
            <a:r>
              <a:rPr lang="en-US" dirty="0"/>
              <a:t>/append</a:t>
            </a:r>
            <a:r>
              <a:rPr lang="he-IL" dirty="0"/>
              <a:t>)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0" name="מלבן מעוגל 19"/>
          <p:cNvSpPr/>
          <p:nvPr/>
        </p:nvSpPr>
        <p:spPr>
          <a:xfrm>
            <a:off x="831274" y="1367769"/>
            <a:ext cx="2951258" cy="5322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/>
              <a:t>(כמו </a:t>
            </a:r>
            <a:r>
              <a:rPr lang="en-US" sz="2400" dirty="0"/>
              <a:t>UNION</a:t>
            </a:r>
            <a:r>
              <a:rPr lang="he-IL" sz="2400" dirty="0"/>
              <a:t> ב-</a:t>
            </a:r>
            <a:r>
              <a:rPr lang="en-US" sz="2400" dirty="0"/>
              <a:t>SQL</a:t>
            </a:r>
            <a:r>
              <a:rPr lang="he-IL" sz="2400" dirty="0"/>
              <a:t>)</a:t>
            </a:r>
          </a:p>
        </p:txBody>
      </p:sp>
      <p:pic>
        <p:nvPicPr>
          <p:cNvPr id="25" name="תמונה 24"/>
          <p:cNvPicPr>
            <a:picLocks noChangeAspect="1"/>
          </p:cNvPicPr>
          <p:nvPr/>
        </p:nvPicPr>
        <p:blipFill rotWithShape="1">
          <a:blip r:embed="rId3"/>
          <a:srcRect l="35086" r="52903" b="6128"/>
          <a:stretch/>
        </p:blipFill>
        <p:spPr>
          <a:xfrm>
            <a:off x="190009" y="1979026"/>
            <a:ext cx="593765" cy="456009"/>
          </a:xfrm>
          <a:prstGeom prst="rect">
            <a:avLst/>
          </a:prstGeom>
        </p:spPr>
      </p:pic>
      <p:pic>
        <p:nvPicPr>
          <p:cNvPr id="26" name="תמונה 25"/>
          <p:cNvPicPr>
            <a:picLocks noChangeAspect="1"/>
          </p:cNvPicPr>
          <p:nvPr/>
        </p:nvPicPr>
        <p:blipFill rotWithShape="1">
          <a:blip r:embed="rId3"/>
          <a:srcRect l="50990" t="4516" r="31954" b="5035"/>
          <a:stretch/>
        </p:blipFill>
        <p:spPr>
          <a:xfrm>
            <a:off x="112817" y="4073236"/>
            <a:ext cx="843148" cy="4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9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" grpId="0" animBg="1"/>
      <p:bldP spid="14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חיבור טבלאות (</a:t>
            </a:r>
            <a:r>
              <a:rPr lang="en-US" dirty="0"/>
              <a:t>merge/join</a:t>
            </a:r>
            <a:r>
              <a:rPr lang="he-IL" dirty="0"/>
              <a:t>)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9036"/>
              </p:ext>
            </p:extLst>
          </p:nvPr>
        </p:nvGraphicFramePr>
        <p:xfrm>
          <a:off x="824541" y="2298371"/>
          <a:ext cx="3913714" cy="1571625"/>
        </p:xfrm>
        <a:graphic>
          <a:graphicData uri="http://schemas.openxmlformats.org/drawingml/2006/table">
            <a:tbl>
              <a:tblPr/>
              <a:tblGrid>
                <a:gridCol w="126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7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grade_a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21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21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beni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21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yosi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21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yotam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טבלה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13758"/>
              </p:ext>
            </p:extLst>
          </p:nvPr>
        </p:nvGraphicFramePr>
        <p:xfrm>
          <a:off x="832541" y="4526417"/>
          <a:ext cx="3917589" cy="1257300"/>
        </p:xfrm>
        <a:graphic>
          <a:graphicData uri="http://schemas.openxmlformats.org/drawingml/2006/table">
            <a:tbl>
              <a:tblPr/>
              <a:tblGrid>
                <a:gridCol w="130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grade_b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23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23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594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חץ ימינה 13"/>
          <p:cNvSpPr/>
          <p:nvPr/>
        </p:nvSpPr>
        <p:spPr>
          <a:xfrm rot="1685338">
            <a:off x="4728149" y="3009346"/>
            <a:ext cx="1603169" cy="60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 ימינה 15"/>
          <p:cNvSpPr/>
          <p:nvPr/>
        </p:nvSpPr>
        <p:spPr>
          <a:xfrm rot="19268197">
            <a:off x="4763743" y="4586057"/>
            <a:ext cx="1603169" cy="605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7" name="טבלה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75540"/>
              </p:ext>
            </p:extLst>
          </p:nvPr>
        </p:nvGraphicFramePr>
        <p:xfrm>
          <a:off x="6775564" y="3364308"/>
          <a:ext cx="4042857" cy="1571625"/>
        </p:xfrm>
        <a:graphic>
          <a:graphicData uri="http://schemas.openxmlformats.org/drawingml/2006/table">
            <a:tbl>
              <a:tblPr/>
              <a:tblGrid>
                <a:gridCol w="98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grade_a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grade_b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beni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yosi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yotam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מלבן מעוגל 17"/>
          <p:cNvSpPr/>
          <p:nvPr/>
        </p:nvSpPr>
        <p:spPr>
          <a:xfrm>
            <a:off x="6044187" y="5379781"/>
            <a:ext cx="5343897" cy="8824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אפשר לעשות את סוגי ה</a:t>
            </a:r>
            <a:r>
              <a:rPr lang="en-US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JOIN</a:t>
            </a:r>
            <a:r>
              <a:rPr lang="he-IL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ים שאתם מכירים: </a:t>
            </a:r>
            <a:r>
              <a:rPr lang="en-US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LEFT</a:t>
            </a:r>
            <a:r>
              <a:rPr lang="he-IL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RIGHT</a:t>
            </a:r>
            <a:r>
              <a:rPr lang="he-IL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OUTER</a:t>
            </a:r>
            <a:r>
              <a:rPr lang="he-IL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INNER</a:t>
            </a:r>
            <a:endParaRPr lang="he-IL" sz="20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72" y="2265646"/>
            <a:ext cx="6471013" cy="459320"/>
          </a:xfrm>
          <a:prstGeom prst="rect">
            <a:avLst/>
          </a:prstGeom>
        </p:spPr>
      </p:pic>
      <p:sp>
        <p:nvSpPr>
          <p:cNvPr id="20" name="מלבן מעוגל 19"/>
          <p:cNvSpPr/>
          <p:nvPr/>
        </p:nvSpPr>
        <p:spPr>
          <a:xfrm>
            <a:off x="1306285" y="1430326"/>
            <a:ext cx="2683823" cy="47501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/>
              <a:t>(כמו </a:t>
            </a:r>
            <a:r>
              <a:rPr lang="en-US" sz="2400" dirty="0"/>
              <a:t>JOIN</a:t>
            </a:r>
            <a:r>
              <a:rPr lang="he-IL" sz="2400" dirty="0"/>
              <a:t> ב-</a:t>
            </a:r>
            <a:r>
              <a:rPr lang="en-US" sz="2400" dirty="0"/>
              <a:t>SQL</a:t>
            </a:r>
            <a:r>
              <a:rPr lang="he-IL" sz="2400" dirty="0"/>
              <a:t>)</a:t>
            </a:r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3"/>
          <a:srcRect l="35086" r="52903" b="6128"/>
          <a:stretch/>
        </p:blipFill>
        <p:spPr>
          <a:xfrm>
            <a:off x="190009" y="1979026"/>
            <a:ext cx="593765" cy="456009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 rotWithShape="1">
          <a:blip r:embed="rId3"/>
          <a:srcRect l="50990" t="4516" r="31954" b="5035"/>
          <a:stretch/>
        </p:blipFill>
        <p:spPr>
          <a:xfrm>
            <a:off x="112817" y="4073236"/>
            <a:ext cx="843148" cy="4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0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חיבור טבלאות מורכב (</a:t>
            </a:r>
            <a:r>
              <a:rPr lang="en-US" dirty="0" err="1"/>
              <a:t>mergeof</a:t>
            </a:r>
            <a:r>
              <a:rPr lang="he-IL" dirty="0"/>
              <a:t>)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0" name="מלבן מעוגל 19"/>
          <p:cNvSpPr/>
          <p:nvPr/>
        </p:nvSpPr>
        <p:spPr>
          <a:xfrm>
            <a:off x="866900" y="1430326"/>
            <a:ext cx="3503220" cy="529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/>
              <a:t>(כמו </a:t>
            </a:r>
            <a:r>
              <a:rPr lang="en-US" sz="2400" dirty="0"/>
              <a:t>JOIN</a:t>
            </a:r>
            <a:r>
              <a:rPr lang="he-IL" sz="2400" dirty="0"/>
              <a:t> מורכב ב-</a:t>
            </a:r>
            <a:r>
              <a:rPr lang="en-US" sz="2400" dirty="0"/>
              <a:t>SQL</a:t>
            </a:r>
            <a:r>
              <a:rPr lang="he-I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979305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254990" y="504963"/>
            <a:ext cx="8470900" cy="1021600"/>
          </a:xfrm>
        </p:spPr>
        <p:txBody>
          <a:bodyPr/>
          <a:lstStyle/>
          <a:p>
            <a:pPr algn="ctr"/>
            <a:r>
              <a:rPr lang="en-US" dirty="0"/>
              <a:t>SQL &lt;-&gt; Python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מלבן מעוגל 2"/>
          <p:cNvSpPr/>
          <p:nvPr/>
        </p:nvSpPr>
        <p:spPr>
          <a:xfrm>
            <a:off x="1389413" y="2548163"/>
            <a:ext cx="4687785" cy="76002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LEFT/RIGHT/FULL OUTER/INNER</a:t>
            </a:r>
            <a:r>
              <a:rPr lang="he-IL" dirty="0"/>
              <a:t> </a:t>
            </a:r>
            <a:r>
              <a:rPr lang="en-US" dirty="0"/>
              <a:t>JOIN</a:t>
            </a:r>
            <a:endParaRPr lang="he-IL" dirty="0"/>
          </a:p>
        </p:txBody>
      </p:sp>
      <p:sp>
        <p:nvSpPr>
          <p:cNvPr id="5" name="חץ שמאלה-ימינה 4"/>
          <p:cNvSpPr/>
          <p:nvPr/>
        </p:nvSpPr>
        <p:spPr>
          <a:xfrm>
            <a:off x="6077198" y="2577852"/>
            <a:ext cx="1986148" cy="795647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8182099" y="2577852"/>
            <a:ext cx="3087583" cy="7600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/>
              <a:t>merge</a:t>
            </a:r>
            <a:endParaRPr lang="he-IL" sz="2400" dirty="0"/>
          </a:p>
        </p:txBody>
      </p:sp>
      <p:sp>
        <p:nvSpPr>
          <p:cNvPr id="11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07523" y="1526563"/>
            <a:ext cx="10141274" cy="910848"/>
          </a:xfrm>
        </p:spPr>
        <p:txBody>
          <a:bodyPr/>
          <a:lstStyle/>
          <a:p>
            <a:pPr marL="101598" indent="0">
              <a:buNone/>
            </a:pPr>
            <a:r>
              <a:rPr lang="he-IL" b="1" dirty="0">
                <a:latin typeface="Gisha" panose="020B0502040204020203" pitchFamily="34" charset="-79"/>
                <a:cs typeface="Gisha" panose="020B0502040204020203" pitchFamily="34" charset="-79"/>
              </a:rPr>
              <a:t>הפקודה ה-</a:t>
            </a:r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SQL</a:t>
            </a:r>
            <a:r>
              <a:rPr lang="he-IL" b="1" dirty="0">
                <a:latin typeface="Gisha" panose="020B0502040204020203" pitchFamily="34" charset="-79"/>
                <a:cs typeface="Gisha" panose="020B0502040204020203" pitchFamily="34" charset="-79"/>
              </a:rPr>
              <a:t>ית שאתם מכירים מול הפונקציה המתאימה ב-</a:t>
            </a:r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Python</a:t>
            </a:r>
            <a:r>
              <a:rPr lang="he-IL" b="1" dirty="0">
                <a:latin typeface="Gisha" panose="020B0502040204020203" pitchFamily="34" charset="-79"/>
                <a:cs typeface="Gisha" panose="020B0502040204020203" pitchFamily="34" charset="-79"/>
              </a:rPr>
              <a:t>!</a:t>
            </a:r>
          </a:p>
        </p:txBody>
      </p:sp>
      <p:sp>
        <p:nvSpPr>
          <p:cNvPr id="14" name="מלבן מעוגל 13"/>
          <p:cNvSpPr/>
          <p:nvPr/>
        </p:nvSpPr>
        <p:spPr>
          <a:xfrm>
            <a:off x="1389413" y="3551293"/>
            <a:ext cx="4687785" cy="76002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UNION/INTERSECT</a:t>
            </a:r>
            <a:endParaRPr lang="he-IL" dirty="0"/>
          </a:p>
        </p:txBody>
      </p:sp>
      <p:sp>
        <p:nvSpPr>
          <p:cNvPr id="15" name="חץ שמאלה-ימינה 14"/>
          <p:cNvSpPr/>
          <p:nvPr/>
        </p:nvSpPr>
        <p:spPr>
          <a:xfrm>
            <a:off x="6077198" y="3580982"/>
            <a:ext cx="1986148" cy="795647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מעוגל 15"/>
          <p:cNvSpPr/>
          <p:nvPr/>
        </p:nvSpPr>
        <p:spPr>
          <a:xfrm>
            <a:off x="8182100" y="3580982"/>
            <a:ext cx="3087582" cy="7600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 err="1"/>
              <a:t>pd.concat</a:t>
            </a:r>
            <a:endParaRPr lang="he-IL" sz="2400" dirty="0"/>
          </a:p>
        </p:txBody>
      </p:sp>
      <p:sp>
        <p:nvSpPr>
          <p:cNvPr id="17" name="מלבן מעוגל 16"/>
          <p:cNvSpPr/>
          <p:nvPr/>
        </p:nvSpPr>
        <p:spPr>
          <a:xfrm>
            <a:off x="1389413" y="4619737"/>
            <a:ext cx="4687785" cy="76002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MINUS</a:t>
            </a:r>
            <a:endParaRPr lang="he-IL" dirty="0"/>
          </a:p>
        </p:txBody>
      </p:sp>
      <p:sp>
        <p:nvSpPr>
          <p:cNvPr id="18" name="חץ שמאלה-ימינה 17"/>
          <p:cNvSpPr/>
          <p:nvPr/>
        </p:nvSpPr>
        <p:spPr>
          <a:xfrm>
            <a:off x="6077198" y="4649426"/>
            <a:ext cx="1986148" cy="795647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מעוגל 18"/>
          <p:cNvSpPr/>
          <p:nvPr/>
        </p:nvSpPr>
        <p:spPr>
          <a:xfrm>
            <a:off x="8182099" y="4649426"/>
            <a:ext cx="3087583" cy="7600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err="1"/>
              <a:t>pd.concat</a:t>
            </a:r>
            <a:r>
              <a:rPr lang="en-US" sz="1600" dirty="0"/>
              <a:t> + </a:t>
            </a:r>
            <a:r>
              <a:rPr lang="en-US" sz="1600" dirty="0" err="1"/>
              <a:t>drop_duplicates</a:t>
            </a:r>
            <a:r>
              <a:rPr lang="en-US" sz="1600" dirty="0"/>
              <a:t>(keep=‘false’)</a:t>
            </a:r>
            <a:endParaRPr lang="he-IL" sz="1600" dirty="0"/>
          </a:p>
        </p:txBody>
      </p:sp>
      <p:sp>
        <p:nvSpPr>
          <p:cNvPr id="20" name="מלבן מעוגל 19"/>
          <p:cNvSpPr/>
          <p:nvPr/>
        </p:nvSpPr>
        <p:spPr>
          <a:xfrm>
            <a:off x="1389413" y="5593178"/>
            <a:ext cx="4687785" cy="76002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CROSS JOIN</a:t>
            </a:r>
            <a:endParaRPr lang="he-IL" dirty="0"/>
          </a:p>
        </p:txBody>
      </p:sp>
      <p:sp>
        <p:nvSpPr>
          <p:cNvPr id="21" name="חץ שמאלה-ימינה 20"/>
          <p:cNvSpPr/>
          <p:nvPr/>
        </p:nvSpPr>
        <p:spPr>
          <a:xfrm>
            <a:off x="6077198" y="5622867"/>
            <a:ext cx="1986148" cy="795647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מעוגל 21"/>
          <p:cNvSpPr/>
          <p:nvPr/>
        </p:nvSpPr>
        <p:spPr>
          <a:xfrm>
            <a:off x="8182099" y="5622867"/>
            <a:ext cx="3087583" cy="7600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/>
              <a:t>assign + merge / </a:t>
            </a:r>
            <a:r>
              <a:rPr lang="en-US" sz="2400"/>
              <a:t>hakamlib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1437945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פנדס נאמפיי 2</Template>
  <TotalTime>814</TotalTime>
  <Words>292</Words>
  <Application>Microsoft Office PowerPoint</Application>
  <PresentationFormat>Widescreen</PresentationFormat>
  <Paragraphs>163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Arvo</vt:lpstr>
      <vt:lpstr>Gisha</vt:lpstr>
      <vt:lpstr>Roboto Condensed</vt:lpstr>
      <vt:lpstr>Roboto Condensed Light</vt:lpstr>
      <vt:lpstr>ערכת נושא פנדס נאמפיי 2</vt:lpstr>
      <vt:lpstr>ספריית pandas</vt:lpstr>
      <vt:lpstr>חיבור טבלאות (concat/append)</vt:lpstr>
      <vt:lpstr>חיבור טבלאות (concat/append)</vt:lpstr>
      <vt:lpstr>חיבור טבלאות (merge/join)</vt:lpstr>
      <vt:lpstr>חיבור טבלאות מורכב (mergeof)</vt:lpstr>
      <vt:lpstr>SQL &lt;-&gt; Python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16</cp:revision>
  <dcterms:created xsi:type="dcterms:W3CDTF">2020-08-04T07:54:07Z</dcterms:created>
  <dcterms:modified xsi:type="dcterms:W3CDTF">2021-10-13T12:45:31Z</dcterms:modified>
</cp:coreProperties>
</file>