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28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37" r:id="rId12"/>
    <p:sldId id="352" r:id="rId13"/>
    <p:sldId id="359" r:id="rId14"/>
    <p:sldId id="353" r:id="rId15"/>
    <p:sldId id="354" r:id="rId16"/>
    <p:sldId id="355" r:id="rId17"/>
    <p:sldId id="356" r:id="rId18"/>
    <p:sldId id="358" r:id="rId19"/>
    <p:sldId id="339" r:id="rId20"/>
    <p:sldId id="360" r:id="rId21"/>
    <p:sldId id="341" r:id="rId22"/>
    <p:sldId id="342" r:id="rId23"/>
    <p:sldId id="361" r:id="rId24"/>
    <p:sldId id="343" r:id="rId25"/>
    <p:sldId id="324" r:id="rId26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Roboto Black" panose="02000000000000000000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pos="45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gUGN6ISbZiW8JYuXcbmvE2862U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7681B-256A-4304-AFB2-B3D1981C573F}">
  <a:tblStyle styleId="{5767681B-256A-4304-AFB2-B3D1981C57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" y="151"/>
      </p:cViewPr>
      <p:guideLst>
        <p:guide orient="horz" pos="454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84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ESPECIALIZACION_EN_INDUSTRIA_5.0_Y_AUTOMATIZACION_INDUSTRIAL\Encuesta%20para%20el%20estudio%20de%20mercado%20delprograma_%20Especializaci&#243;n%20en%20Industria%205.0para%20egresados.%20(respuesta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ESPECIALIZACION_EN_INDUSTRIA_5.0_Y_AUTOMATIZACION_INDUSTRIAL\Encuesta%20para%20el%20estudio%20de%20mercado%20delprograma_%20Especializaci&#243;n%20en%20Industria%205.0para%20egresados.%20(respuesta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ESPECIALIZACION_EN_INDUSTRIA_5.0_Y_AUTOMATIZACION_INDUSTRIAL\Encuesta%20para%20el%20estudio%20de%20mercado%20delprograma_%20Especializaci&#243;n%20en%20Industria%205.0para%20egresados.%20(respuestas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ESPECIALIZACION_EN_INDUSTRIA_5.0_Y_AUTOMATIZACION_INDUSTRIAL\Encuesta%20para%20el%20estudio%20de%20mercado%20delprograma_%20Especializaci&#243;n%20en%20Industria%205.0para%20egresados.%20(respuestas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ESPECIALIZACION_EN_INDUSTRIA_5.0_Y_AUTOMATIZACION_INDUSTRIAL\Encuesta%20para%20el%20estudio%20de%20mercado%20delprograma_%20Especializaci&#243;n%20en%20Industria%205.0para%20egresados.%20(respuestas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anie\OneDrive\Documentos\GitHub\ESPECIALIZACION_EN_INDUSTRIA_5.0_Y_AUTOMATIZACION_INDUSTRIAL\Encuesta%20para%20el%20estudio%20de%20mercado%20delprograma_%20Especializaci&#243;n%20en%20Industria%205.0para%20egresados.%20(respuestas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 para el estudio de mercado delprograma_ Especialización en Industria 5.0para egresados. (respuestas).xlsx]pregunta 3!Tabla dinámica7</c:name>
    <c:fmtId val="1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Ingeniero Mecatrónico representa la mayoría de "3. Por favor indique su profesión:".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'pregunta 3'!$B$2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'pregunta 3'!$A$3:$A$22</c:f>
              <c:strCache>
                <c:ptCount val="19"/>
                <c:pt idx="0">
                  <c:v>Ingeniero Mecatrónico </c:v>
                </c:pt>
                <c:pt idx="1">
                  <c:v>Docente</c:v>
                </c:pt>
                <c:pt idx="2">
                  <c:v>Analista de Diseño e Ingeniería (Induma Sas)</c:v>
                </c:pt>
                <c:pt idx="3">
                  <c:v>Programador cnc</c:v>
                </c:pt>
                <c:pt idx="4">
                  <c:v>Auxiliar tecnico</c:v>
                </c:pt>
                <c:pt idx="5">
                  <c:v>Diseñador mecánico</c:v>
                </c:pt>
                <c:pt idx="6">
                  <c:v>Técnico electrónico </c:v>
                </c:pt>
                <c:pt idx="7">
                  <c:v>Ing de desarrollo y tecnología </c:v>
                </c:pt>
                <c:pt idx="8">
                  <c:v>Desarrollador FullStack</c:v>
                </c:pt>
                <c:pt idx="9">
                  <c:v>Ingeniero</c:v>
                </c:pt>
                <c:pt idx="10">
                  <c:v>Ingeniero de software</c:v>
                </c:pt>
                <c:pt idx="11">
                  <c:v>Electricista</c:v>
                </c:pt>
                <c:pt idx="12">
                  <c:v>Jefe de Mantenimiento</c:v>
                </c:pt>
                <c:pt idx="13">
                  <c:v>Electricista </c:v>
                </c:pt>
                <c:pt idx="14">
                  <c:v>Supervisor</c:v>
                </c:pt>
                <c:pt idx="15">
                  <c:v>Empleado</c:v>
                </c:pt>
                <c:pt idx="16">
                  <c:v>Tecnología en eletronica</c:v>
                </c:pt>
                <c:pt idx="17">
                  <c:v>Estudiante </c:v>
                </c:pt>
                <c:pt idx="18">
                  <c:v>Independiente </c:v>
                </c:pt>
              </c:strCache>
            </c:strRef>
          </c:cat>
          <c:val>
            <c:numRef>
              <c:f>'pregunta 3'!$B$3:$B$22</c:f>
              <c:numCache>
                <c:formatCode>General</c:formatCode>
                <c:ptCount val="19"/>
                <c:pt idx="0">
                  <c:v>73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4-4A11-99B8-89479FF39E1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23159919"/>
        <c:axId val="1523160399"/>
      </c:barChart>
      <c:catAx>
        <c:axId val="15231599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Profesión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523160399"/>
        <c:crosses val="autoZero"/>
        <c:auto val="1"/>
        <c:lblAlgn val="ctr"/>
        <c:lblOffset val="100"/>
        <c:noMultiLvlLbl val="0"/>
      </c:catAx>
      <c:valAx>
        <c:axId val="152316039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Numero</a:t>
                </a:r>
                <a:r>
                  <a:rPr lang="es-CO" baseline="0"/>
                  <a:t> de respuestas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152315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 para el estudio de mercado delprograma_ Especialización en Industria 5.0para egresados. (respuestas).xlsx]pregunta 5!Tabla dinámica10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5.¿Cuál </a:t>
            </a:r>
            <a:r>
              <a:rPr lang="en-US" sz="1400" dirty="0" err="1"/>
              <a:t>fue</a:t>
            </a:r>
            <a:r>
              <a:rPr lang="en-US" sz="1400" dirty="0"/>
              <a:t> </a:t>
            </a:r>
            <a:r>
              <a:rPr lang="en-US" sz="1400" dirty="0" err="1"/>
              <a:t>su</a:t>
            </a:r>
            <a:r>
              <a:rPr lang="en-US" sz="1400" dirty="0"/>
              <a:t> </a:t>
            </a:r>
            <a:r>
              <a:rPr lang="en-US" sz="1400" dirty="0" err="1"/>
              <a:t>intención</a:t>
            </a:r>
            <a:r>
              <a:rPr lang="en-US" sz="1400" dirty="0"/>
              <a:t> al </a:t>
            </a:r>
            <a:r>
              <a:rPr lang="en-US" sz="1400" dirty="0" err="1"/>
              <a:t>terminar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pregrado</a:t>
            </a:r>
            <a:r>
              <a:rPr lang="en-US" sz="1400" dirty="0"/>
              <a:t>?
Marque solo uno.</a:t>
            </a:r>
          </a:p>
        </c:rich>
      </c:tx>
      <c:layout>
        <c:manualLayout>
          <c:xMode val="edge"/>
          <c:yMode val="edge"/>
          <c:x val="0.14620165606381907"/>
          <c:y val="3.10277388799963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'pregunta 5'!$B$2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84-4DB3-B8A7-E512FBC75847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84-4DB3-B8A7-E512FBC758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84-4DB3-B8A7-E512FBC75847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84-4DB3-B8A7-E512FBC75847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'pregunta 5'!$A$3:$A$7</c:f>
              <c:strCache>
                <c:ptCount val="4"/>
                <c:pt idx="0">
                  <c:v>las dos anteriores</c:v>
                </c:pt>
                <c:pt idx="1">
                  <c:v>Continuar con estudios de posgrado para mi crecimiento profesional</c:v>
                </c:pt>
                <c:pt idx="2">
                  <c:v>Empezar a trabajar</c:v>
                </c:pt>
                <c:pt idx="3">
                  <c:v>No sabe/No contesta</c:v>
                </c:pt>
              </c:strCache>
            </c:strRef>
          </c:cat>
          <c:val>
            <c:numRef>
              <c:f>'pregunta 5'!$B$3:$B$7</c:f>
              <c:numCache>
                <c:formatCode>General</c:formatCode>
                <c:ptCount val="4"/>
                <c:pt idx="0">
                  <c:v>66</c:v>
                </c:pt>
                <c:pt idx="1">
                  <c:v>18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84-4DB3-B8A7-E512FBC7584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 para el estudio de mercado delprograma_ Especialización en Industria 5.0para egresados. (respuestas).xlsx]pregunta 6!Tabla dinámica19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6. Le gustaría estudiar una Especialización en Industria 5.0  y Automatización Industrial.</a:t>
            </a:r>
          </a:p>
          <a:p>
            <a:pPr>
              <a:defRPr/>
            </a:pPr>
            <a:r>
              <a:rPr lang="en-US"/>
              <a:t>Marque solo uno.</a:t>
            </a:r>
          </a:p>
        </c:rich>
      </c:tx>
      <c:layout>
        <c:manualLayout>
          <c:xMode val="edge"/>
          <c:yMode val="edge"/>
          <c:x val="0.1101526684164479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'pregunta 6'!$B$1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'pregunta 6'!$A$2:$A$4</c:f>
              <c:strCache>
                <c:ptCount val="2"/>
                <c:pt idx="0">
                  <c:v>No</c:v>
                </c:pt>
                <c:pt idx="1">
                  <c:v>Si</c:v>
                </c:pt>
              </c:strCache>
            </c:strRef>
          </c:cat>
          <c:val>
            <c:numRef>
              <c:f>'pregunta 6'!$B$2:$B$4</c:f>
              <c:numCache>
                <c:formatCode>General</c:formatCode>
                <c:ptCount val="2"/>
                <c:pt idx="0">
                  <c:v>7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6-46B8-BE8F-5DCC3E3AFF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936639"/>
        <c:axId val="14928959"/>
      </c:barChart>
      <c:catAx>
        <c:axId val="149366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928959"/>
        <c:crosses val="autoZero"/>
        <c:auto val="1"/>
        <c:lblAlgn val="ctr"/>
        <c:lblOffset val="100"/>
        <c:noMultiLvlLbl val="0"/>
      </c:catAx>
      <c:valAx>
        <c:axId val="1492895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Numero</a:t>
                </a:r>
                <a:r>
                  <a:rPr lang="es-CO" baseline="0"/>
                  <a:t> de respuestas</a:t>
                </a:r>
                <a:endParaRPr lang="es-CO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149366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 para el estudio de mercado delprograma_ Especialización en Industria 5.0para egresados. (respuestas).xlsx]pregunta 7!Tabla dinámica6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7. Si su respuesta es si pase a la pregunta 9. si su respuesta es No, que otro posgrado le gustaría estudiar?</a:t>
            </a:r>
          </a:p>
        </c:rich>
      </c:tx>
      <c:layout>
        <c:manualLayout>
          <c:xMode val="edge"/>
          <c:yMode val="edge"/>
          <c:x val="0.1101526684164479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'pregunta 7'!$B$2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'pregunta 7'!$A$3:$A$13</c:f>
              <c:strCache>
                <c:ptCount val="10"/>
                <c:pt idx="0">
                  <c:v> Energías  renovables </c:v>
                </c:pt>
                <c:pt idx="1">
                  <c:v>Algo mas relacionado con mecánica </c:v>
                </c:pt>
                <c:pt idx="2">
                  <c:v>Algun postgrado relacionado con devops</c:v>
                </c:pt>
                <c:pt idx="3">
                  <c:v>Comunicación industrial </c:v>
                </c:pt>
                <c:pt idx="4">
                  <c:v>Especialización de gerencia en proyectos industriales y mantenimiento </c:v>
                </c:pt>
                <c:pt idx="5">
                  <c:v>Gerencia de proyectos</c:v>
                </c:pt>
                <c:pt idx="6">
                  <c:v>Gestión de proyectos </c:v>
                </c:pt>
                <c:pt idx="7">
                  <c:v>Maestría en ciencias biológicas </c:v>
                </c:pt>
                <c:pt idx="8">
                  <c:v>Por ahora no deseo estudiar </c:v>
                </c:pt>
                <c:pt idx="9">
                  <c:v>Por el momento ninguno </c:v>
                </c:pt>
              </c:strCache>
            </c:strRef>
          </c:cat>
          <c:val>
            <c:numRef>
              <c:f>'pregunta 7'!$B$3:$B$13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4-435A-A14E-CF63302DD83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936639"/>
        <c:axId val="14928959"/>
      </c:barChart>
      <c:catAx>
        <c:axId val="149366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928959"/>
        <c:crosses val="autoZero"/>
        <c:auto val="1"/>
        <c:lblAlgn val="ctr"/>
        <c:lblOffset val="100"/>
        <c:noMultiLvlLbl val="0"/>
      </c:catAx>
      <c:valAx>
        <c:axId val="1492895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Numero</a:t>
                </a:r>
                <a:r>
                  <a:rPr lang="es-CO" baseline="0"/>
                  <a:t> de respuestas</a:t>
                </a:r>
                <a:endParaRPr lang="es-CO"/>
              </a:p>
            </c:rich>
          </c:tx>
          <c:layout>
            <c:manualLayout>
              <c:xMode val="edge"/>
              <c:yMode val="edge"/>
              <c:x val="0.41594082834240315"/>
              <c:y val="0.92726303257626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149366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 para el estudio de mercado delprograma_ Especialización en Industria 5.0para egresados. (respuestas).xlsx]pregunta 8!Tabla dinámica6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8,¿Cuál sería su limitante para cursar la Especialización en Industria 5.0 y Automatización Industrial ?</a:t>
            </a:r>
          </a:p>
        </c:rich>
      </c:tx>
      <c:layout>
        <c:manualLayout>
          <c:xMode val="edge"/>
          <c:yMode val="edge"/>
          <c:x val="0.1101526684164479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'pregunta 8'!$B$2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'pregunta 8'!$A$3:$A$8</c:f>
              <c:strCache>
                <c:ptCount val="5"/>
                <c:pt idx="0">
                  <c:v>Desplazamiento</c:v>
                </c:pt>
                <c:pt idx="1">
                  <c:v>Dinero</c:v>
                </c:pt>
                <c:pt idx="2">
                  <c:v>Tiempo</c:v>
                </c:pt>
                <c:pt idx="3">
                  <c:v>Trabajo</c:v>
                </c:pt>
                <c:pt idx="4">
                  <c:v>(en blanco)</c:v>
                </c:pt>
              </c:strCache>
            </c:strRef>
          </c:cat>
          <c:val>
            <c:numRef>
              <c:f>'pregunta 8'!$B$3:$B$8</c:f>
              <c:numCache>
                <c:formatCode>General</c:formatCode>
                <c:ptCount val="5"/>
                <c:pt idx="0">
                  <c:v>10</c:v>
                </c:pt>
                <c:pt idx="1">
                  <c:v>42</c:v>
                </c:pt>
                <c:pt idx="2">
                  <c:v>11</c:v>
                </c:pt>
                <c:pt idx="3">
                  <c:v>6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6B-4A92-B421-4B7EF0E96F4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936639"/>
        <c:axId val="14928959"/>
      </c:barChart>
      <c:catAx>
        <c:axId val="149366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4928959"/>
        <c:crosses val="autoZero"/>
        <c:auto val="1"/>
        <c:lblAlgn val="ctr"/>
        <c:lblOffset val="100"/>
        <c:noMultiLvlLbl val="0"/>
      </c:catAx>
      <c:valAx>
        <c:axId val="14928959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/>
                  <a:t>Numero</a:t>
                </a:r>
                <a:r>
                  <a:rPr lang="es-CO" baseline="0"/>
                  <a:t> de respuestas</a:t>
                </a:r>
                <a:endParaRPr lang="es-CO"/>
              </a:p>
            </c:rich>
          </c:tx>
          <c:layout>
            <c:manualLayout>
              <c:xMode val="edge"/>
              <c:yMode val="edge"/>
              <c:x val="0.41594082834240315"/>
              <c:y val="0.927263032576269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crossAx val="1493663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[Encuesta para el estudio de mercado delprograma_ Especialización en Industria 5.0para egresados. (respuestas).xlsx]pregunta 9!Tabla dinámica11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9. Si su respuesta es sí, ¿En qué modalidad le gustaría estudiar el programa?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'pregunta 9'!$B$2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A8-4E7C-B00D-52F8A74AF8D7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A8-4E7C-B00D-52F8A74AF8D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A8-4E7C-B00D-52F8A74AF8D7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A8-4E7C-B00D-52F8A74AF8D7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'pregunta 9'!$A$3:$A$7</c:f>
              <c:strCache>
                <c:ptCount val="4"/>
                <c:pt idx="0">
                  <c:v>Nocturno</c:v>
                </c:pt>
                <c:pt idx="1">
                  <c:v>Fines de semana con mediación TIC</c:v>
                </c:pt>
                <c:pt idx="2">
                  <c:v>Diurno</c:v>
                </c:pt>
                <c:pt idx="3">
                  <c:v>(en blanco)</c:v>
                </c:pt>
              </c:strCache>
            </c:strRef>
          </c:cat>
          <c:val>
            <c:numRef>
              <c:f>'pregunta 9'!$B$3:$B$7</c:f>
              <c:numCache>
                <c:formatCode>General</c:formatCode>
                <c:ptCount val="4"/>
                <c:pt idx="0">
                  <c:v>52</c:v>
                </c:pt>
                <c:pt idx="1">
                  <c:v>27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A8-4E7C-B00D-52F8A74AF8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14D63F7-3F4C-CEB0-BD18-A47E47678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EFC41BB-85DA-617E-DC32-3023AB487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B25BB5D0-FB36-F478-728D-D3D5FBD15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79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00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B0F1AE-16C5-4D7C-4967-2F38F16E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A5A0C69A-BAFA-26FF-6DF1-D7ECAE6EF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114CE9B2-57F3-64F5-7513-96104A2F4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083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3A62123-0C70-0049-350E-B13649B2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64EB744-B5D0-CD06-1C75-291AC2AFF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E224CDFF-3037-91DC-1D13-7BCAB8F69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330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A96ABBD-D5A9-9F88-5761-E721DDD6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7475AA3E-6F86-865C-721F-1C4059484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20C8D31B-C043-959F-6B3D-FEA4155B3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972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98E7412-7C73-4628-8B66-E24F29B6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B476BC2-5778-AAD4-6D3F-105815C52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887CA193-C246-87E1-8C91-6CB6E2B16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345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FC47D34-A5F0-3D3A-DB44-904EC0E84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49A33E5D-A247-A790-2C5E-10DA3653C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8B5E3009-64E0-4BA3-D9BB-1B018BA06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957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0ED97B3-13CF-E208-F9E0-C027C520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C7B7988-83A6-0D80-5D71-A625B0D4AF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115D28E3-CD15-CFAC-46B1-156E8E711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23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7358CE1-9ECB-5101-C24B-317B4FD2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C49C31A-E69F-DED8-053C-5765727EA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527EF56D-3D47-DE5C-17B7-E04A255B20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2600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9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99D80D5-9CB6-110A-0B67-124F4EDEB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A15C029-C625-F0B0-025D-F88CF2D2F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87274B09-BE31-3D72-90AD-74198FB79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7239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BC9B9A5D-B480-B453-B8D9-92A1FB81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B6C8C76-01EC-0164-0DC0-395EEAA85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62050190-64DA-1BC9-09DB-2DD26FDE2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373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FC06DD5-D786-4BA1-AA2E-8F4E7D9C8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521E55D2-A464-7950-DD53-1F8DEC8F4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9973BA72-8EF7-127E-177B-3CDA3BF0C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307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879C5F1-DEC9-3300-FA26-1A1A737F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6EFC287-29F1-B763-E612-BBD598306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28EF1156-6AE6-12F9-EE0E-533570559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397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C4E7F0-B0E4-8236-40C2-ADAA19BE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EE39DCB-8469-1FA6-6DB6-7326EF5F2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A2B792C7-8B4E-4BA2-556B-2C0E9D5D0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34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36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E947CE52-0505-457C-BD58-D5B8269D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60638E13-B1EA-7580-5CBD-01CDD527F8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2F089AB4-167C-7612-1317-92C05351B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24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C46596D-8F3C-D064-71B6-DC9CFC3D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8924D601-3EA1-5DA9-7A2C-C64EEC426C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77FA521A-B7C7-1670-2A35-6143409FC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42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CFF3D605-C26B-A8C3-22CB-029C861B8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00EAD1B-F892-A217-B052-38936A58B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DEC7EEEE-E322-1182-F794-6EF2DB5F1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57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C06DCAA-ECF0-3702-AF2D-106A0D80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D1227A2-DBCF-F11C-0FEB-881250A79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B510A446-4E0D-FC17-1EEB-EF5B5C164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9230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D189F63A-1934-A6DA-C812-A9A93174F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DAB3349-FCD4-55C3-8AC2-7B23C64607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D1ACD019-8EE8-919B-562B-C581D448A1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416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BBDF105E-A49F-D0D6-E0F0-73A5B3CF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47717560-29B4-8725-F5B1-0E61A970A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73F37BD7-88F8-82B9-319E-19D2730E9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1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A3D0920E-0381-E28E-4B9A-EFE5678B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37FA50D1-BFB3-50F4-7556-A04FD4B557C2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FE9F476D-F80B-8756-EA65-0E839C034345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5B19039-8B73-7834-075C-BD64EE551D97}"/>
              </a:ext>
            </a:extLst>
          </p:cNvPr>
          <p:cNvSpPr txBox="1"/>
          <p:nvPr/>
        </p:nvSpPr>
        <p:spPr>
          <a:xfrm>
            <a:off x="1101666" y="995270"/>
            <a:ext cx="6940667" cy="119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539750" lvl="1" algn="just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Percepción del Costo (Pregunta 10, N=95):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Me parece un buen precio: 30.5%, No estoy seguro/a: 47.4%, Me parece caro: 22.1%.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6D21AA-3AE7-03AB-630D-61CDA6AE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83" y="2097053"/>
            <a:ext cx="6888431" cy="2512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1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6FFE46D-170C-6B8E-9DE8-6E813FDB2F13}"/>
              </a:ext>
            </a:extLst>
          </p:cNvPr>
          <p:cNvSpPr txBox="1"/>
          <p:nvPr/>
        </p:nvSpPr>
        <p:spPr>
          <a:xfrm>
            <a:off x="1042618" y="873910"/>
            <a:ext cx="6940667" cy="406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3975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Propósito: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Evaluar el interés potencial y la viabilidad de lanzar un nuevo programa de "Especialización en Industria 5.0 y Automatización Industrial" por parte de la Universidad de Caldas, dirigido a sus egresados.</a:t>
            </a:r>
          </a:p>
          <a:p>
            <a:pPr marL="342900" marR="53975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Metodología: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 realizó una encuesta online mediante Google </a:t>
            </a:r>
            <a:r>
              <a:rPr lang="es-CO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distribuida a egresados de la Universidad de Caldas. Se obtuvieron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92 respuestas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válidas analizadas.</a:t>
            </a:r>
          </a:p>
          <a:p>
            <a:pPr marL="342900" marR="53975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Hallazgos Clave: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excepcionalmente alto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 la especialización: el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92.4%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(85 de 92) de los encuestados manifestaron su deseo de estudiarla.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perfil dominante de los encuestados son hombres (90%), egresados de Pregrado (74%), mayoritariamente Ingenieros Mecatrónicos (79%), y residentes principalmente en Manizales/Caldas.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limitación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identificada para cursar el programa es el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Dinero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(costo), señalada por el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60.9%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(42 de 69) de aquellos que indicaron alguna limitación.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modalidad preferida de forma clara entre los interesados (N=85) es la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Nocturna (61.2%)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seguida por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Fines de semana con mediación TIC (31.8%)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percepción sobre el costo propuesto (4.5-5 SMLMV) es mixta: 39.1% lo considera un buen precio, 26.1% lo ve caro y 34.8% está inseguro.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mayoría abrumadora (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aprox. 93.5%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estimado basado en proporción anterior) desea recibir más información.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87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81690EB-3EEA-F177-3315-AED77B24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A4E47613-21BC-9293-D3BA-380737C6FF8A}"/>
              </a:ext>
            </a:extLst>
          </p:cNvPr>
          <p:cNvSpPr txBox="1"/>
          <p:nvPr/>
        </p:nvSpPr>
        <p:spPr>
          <a:xfrm>
            <a:off x="672097" y="686618"/>
            <a:ext cx="7967026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s-CO" b="1" dirty="0"/>
              <a:t>Profesión:</a:t>
            </a:r>
            <a:r>
              <a:rPr lang="es-CO" dirty="0"/>
              <a:t> Dominancia abrumadora de </a:t>
            </a:r>
            <a:r>
              <a:rPr lang="es-CO" b="1" dirty="0"/>
              <a:t>Ingeniero Mecatrónico</a:t>
            </a:r>
            <a:r>
              <a:rPr lang="es-CO" dirty="0"/>
              <a:t> (73 </a:t>
            </a:r>
            <a:r>
              <a:rPr lang="es-CO" dirty="0" err="1"/>
              <a:t>resp</a:t>
            </a:r>
            <a:r>
              <a:rPr lang="es-CO" dirty="0"/>
              <a:t>., 79.3%). Otras profesiones mencionadas con baja frecuencia incluyen Docente, Analista de Diseño, Programador, Técnico Electrónico, Desarrollador </a:t>
            </a:r>
            <a:r>
              <a:rPr lang="es-CO" dirty="0" err="1"/>
              <a:t>FullStack</a:t>
            </a:r>
            <a:r>
              <a:rPr lang="es-CO" dirty="0"/>
              <a:t>, Ingeniero de Software, Jefe de Mantenimiento, Electricista, Supervisor, etc.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79979161-2684-F1E4-33E5-A74FACEE3275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graphicFrame>
        <p:nvGraphicFramePr>
          <p:cNvPr id="5" name="Gráfico 4" descr="Tipo de gráfico: Anillo. Ingeniero Mecatrónico representa la mayoría de &quot;3. Por favor indique su profesión:&quot;.&#10;&#10;Descripción generada automáticamente">
            <a:extLst>
              <a:ext uri="{FF2B5EF4-FFF2-40B4-BE49-F238E27FC236}">
                <a16:creationId xmlns:a16="http://schemas.microsoft.com/office/drawing/2014/main" id="{78E2DCE4-6B25-E8E3-CCB5-C91B55AF05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043117"/>
              </p:ext>
            </p:extLst>
          </p:nvPr>
        </p:nvGraphicFramePr>
        <p:xfrm>
          <a:off x="1377976" y="1886161"/>
          <a:ext cx="6388048" cy="2840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059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6E2A599E-C7C7-8FD8-5632-7EF80140F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11A467BE-E84B-48B5-3E67-570BAC32D1CA}"/>
              </a:ext>
            </a:extLst>
          </p:cNvPr>
          <p:cNvSpPr txBox="1"/>
          <p:nvPr/>
        </p:nvSpPr>
        <p:spPr>
          <a:xfrm>
            <a:off x="766574" y="760850"/>
            <a:ext cx="7967026" cy="150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400"/>
            </a:pP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Intención al terminar Pregrado: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El 71.7% (66 </a:t>
            </a:r>
            <a:r>
              <a:rPr lang="es-CO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 indicó "las dos anteriores" (estudiar y trabajar), y el 19.6% (18 </a:t>
            </a:r>
            <a:r>
              <a:rPr lang="es-CO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 "Continuar con estudios...". Sumados, un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91.3%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tenía intención de seguir estudiando. Solo el 7.6% (7 </a:t>
            </a:r>
            <a:r>
              <a:rPr lang="es-CO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 indicó "Empezar a trabajar" y 1.1% (1 </a:t>
            </a:r>
            <a:r>
              <a:rPr lang="es-CO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 "No sabe/No contesta".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34A1DE78-84AA-1241-4C01-CE7BD1980955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graphicFrame>
        <p:nvGraphicFramePr>
          <p:cNvPr id="4" name="Gráfico 3" descr="Tipo de gráfico: Anillo. las dos anteriores representa la mayoría de &quot;5.¿Cuál fue su intención al terminar el pregrado?&#10;Marque solo uno.&quot;.&#10;&#10;Descripción generada automáticamente">
            <a:extLst>
              <a:ext uri="{FF2B5EF4-FFF2-40B4-BE49-F238E27FC236}">
                <a16:creationId xmlns:a16="http://schemas.microsoft.com/office/drawing/2014/main" id="{8CECB545-CEBB-3C3C-6FBD-036C7E95D001}"/>
              </a:ext>
            </a:extLst>
          </p:cNvPr>
          <p:cNvGraphicFramePr/>
          <p:nvPr/>
        </p:nvGraphicFramePr>
        <p:xfrm>
          <a:off x="1560600" y="2317733"/>
          <a:ext cx="5931000" cy="2643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73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AD177366-662E-C64E-F526-D5B1A982F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8A5CACE0-7D89-D379-43C1-097C5879DD7D}"/>
              </a:ext>
            </a:extLst>
          </p:cNvPr>
          <p:cNvSpPr txBox="1"/>
          <p:nvPr/>
        </p:nvSpPr>
        <p:spPr>
          <a:xfrm>
            <a:off x="766574" y="760850"/>
            <a:ext cx="7110225" cy="95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Directo: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Un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92.4%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(85 de 92) respondió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"Sí"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le gustaría estudiar la Especialización. Solo un 7.6% (7 de 92) respondió "No". </a:t>
            </a:r>
            <a:r>
              <a:rPr lang="es-CO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Poner los </a:t>
            </a:r>
            <a:r>
              <a:rPr lang="es-CO" sz="18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rotulos</a:t>
            </a:r>
            <a:r>
              <a:rPr lang="es-CO" sz="18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E57A4358-2D27-A399-7EDC-B8503CDED6AB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graphicFrame>
        <p:nvGraphicFramePr>
          <p:cNvPr id="4" name="Gráfico 3" descr="Tipo de gráfico: Barras apiladas. Para &quot;1. indique por favor su género: Masculino&quot; y &quot;2. Indique por favor su nivel educativo:&#10;Marque solo uno.: Maestría&quot;, &quot;3. Por favor indique su profesión:&quot;: Ingeniero Mecatrónico y Docente aparecen más a menudo.&#10;&#10;Descripción generada automáticamente">
            <a:extLst>
              <a:ext uri="{FF2B5EF4-FFF2-40B4-BE49-F238E27FC236}">
                <a16:creationId xmlns:a16="http://schemas.microsoft.com/office/drawing/2014/main" id="{96FB4229-F67D-6F0B-65E6-B0D83E6832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28761"/>
              </p:ext>
            </p:extLst>
          </p:nvPr>
        </p:nvGraphicFramePr>
        <p:xfrm>
          <a:off x="1062231" y="1637942"/>
          <a:ext cx="6518910" cy="3318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9413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44281CF-D94C-C465-BBBE-CA18B3651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5132A510-EB71-49C9-CACF-1FA4FD682614}"/>
              </a:ext>
            </a:extLst>
          </p:cNvPr>
          <p:cNvSpPr txBox="1"/>
          <p:nvPr/>
        </p:nvSpPr>
        <p:spPr>
          <a:xfrm>
            <a:off x="766574" y="760850"/>
            <a:ext cx="7110225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Alternativas/Razones (para los 7 "No"):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Los gráficos indican que las alternativas o áreas de interés mencionadas por este grupo reducido incluyen Energías Renovables (2 menciones), temas de Mecánica, DevOps, Comunicación Industrial, Gerencia de Proyectos/Mantenimiento, Ciencias Biológicas, o simplemente no desear estudiar por ahora.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4763DD24-37E2-5995-14E5-C5FBC78847F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graphicFrame>
        <p:nvGraphicFramePr>
          <p:cNvPr id="2" name="Gráfico 1" descr="Tipo de gráfico: Barras agrupadas. Para &quot;2. Indique por favor su nivel educativo:&#10;Marque solo uno.: Maestría&quot;, &quot;9. Si su respuesta es sí, ¿En qué modalidad le gustaría estudiar el programa?&#10;Marque solo uno.&quot;: Fines de semana con mediación TIC aparece más a menudo.&#10;&#10;Descripción generada automáticamente">
            <a:extLst>
              <a:ext uri="{FF2B5EF4-FFF2-40B4-BE49-F238E27FC236}">
                <a16:creationId xmlns:a16="http://schemas.microsoft.com/office/drawing/2014/main" id="{C58D8399-6CA3-6AA4-28A4-8700FF2FC4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905959"/>
              </p:ext>
            </p:extLst>
          </p:nvPr>
        </p:nvGraphicFramePr>
        <p:xfrm>
          <a:off x="1058861" y="1932751"/>
          <a:ext cx="7026278" cy="2845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03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E8517299-C5D0-F664-4D1C-11544910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313CC3D9-B595-7088-5C70-E091FF7344F3}"/>
              </a:ext>
            </a:extLst>
          </p:cNvPr>
          <p:cNvSpPr txBox="1"/>
          <p:nvPr/>
        </p:nvSpPr>
        <p:spPr>
          <a:xfrm>
            <a:off x="766574" y="760850"/>
            <a:ext cx="723622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Limitaciones (N=69 respuestas válidas a esta pregunta):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Entre quienes especificaron una limitación, las más significativas son: </a:t>
            </a:r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Dinero (Costo): 60.9%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(42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Tiempo: 15.9% (11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Desplazamiento: 14.5% (10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Trabajo: 8.7% (6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endParaRPr sz="1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88BEEB5F-1CC8-0667-FDC6-08D0F935C132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graphicFrame>
        <p:nvGraphicFramePr>
          <p:cNvPr id="4" name="Gráfico 3" descr="Tipo de gráfico: Barras agrupadas. Para &quot;2. Indique por favor su nivel educativo:&#10;Marque solo uno.: Maestría&quot;, &quot;9. Si su respuesta es sí, ¿En qué modalidad le gustaría estudiar el programa?&#10;Marque solo uno.&quot;: Fines de semana con mediación TIC aparece más a menudo.&#10;&#10;Descripción generada automáticamente">
            <a:extLst>
              <a:ext uri="{FF2B5EF4-FFF2-40B4-BE49-F238E27FC236}">
                <a16:creationId xmlns:a16="http://schemas.microsoft.com/office/drawing/2014/main" id="{CA330047-419C-431E-A613-5CAFC8AB09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88133"/>
              </p:ext>
            </p:extLst>
          </p:nvPr>
        </p:nvGraphicFramePr>
        <p:xfrm>
          <a:off x="1256775" y="1663465"/>
          <a:ext cx="6255823" cy="3303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18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BB0F7C6-FF4E-8C00-844F-E0DEC252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10401FBE-E9F3-4387-D28F-272D42EB199E}"/>
              </a:ext>
            </a:extLst>
          </p:cNvPr>
          <p:cNvSpPr txBox="1"/>
          <p:nvPr/>
        </p:nvSpPr>
        <p:spPr>
          <a:xfrm>
            <a:off x="766574" y="760850"/>
            <a:ext cx="723622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1"/>
            <a:r>
              <a:rPr lang="es-CO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Modalidad Preferida (N=85 interesados): Nocturno: 58%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(52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Fines de semana con mediación TIC: 30% (27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.), Diurno: 7% (6 </a:t>
            </a:r>
            <a:r>
              <a:rPr lang="es-CO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</a:t>
            </a:r>
            <a:b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CO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(Nota: 5 respuestas en blanco no se incluyen en estos porcentajes sobre interesados)</a:t>
            </a:r>
            <a:r>
              <a:rPr lang="es-CO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B010C7B9-E0A1-77E6-8115-2CDF8E533FBC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  <p:graphicFrame>
        <p:nvGraphicFramePr>
          <p:cNvPr id="4" name="Gráfico 3" descr="Tipo de gráfico: Anillo. Nocturno representa la mayoría de &quot;9. Si su respuesta es sí, ¿En qué modalidad le gustaría estudiar el programa?&#10;Marque solo uno.&quot;.&#10;&#10;Descripción generada automáticamente">
            <a:extLst>
              <a:ext uri="{FF2B5EF4-FFF2-40B4-BE49-F238E27FC236}">
                <a16:creationId xmlns:a16="http://schemas.microsoft.com/office/drawing/2014/main" id="{DDF5E77B-7148-86D9-7EC8-096F816BF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735917"/>
              </p:ext>
            </p:extLst>
          </p:nvPr>
        </p:nvGraphicFramePr>
        <p:xfrm>
          <a:off x="953887" y="1791850"/>
          <a:ext cx="7236226" cy="306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458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96293BCE-0A7F-64B4-6AFF-8EC8FB17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4F3E56A0-F036-F84B-70CE-F17BBF28D7EF}"/>
              </a:ext>
            </a:extLst>
          </p:cNvPr>
          <p:cNvSpPr txBox="1"/>
          <p:nvPr/>
        </p:nvSpPr>
        <p:spPr>
          <a:xfrm>
            <a:off x="766574" y="760850"/>
            <a:ext cx="7315426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Conclusiones</a:t>
            </a:r>
            <a:endParaRPr lang="es-CO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fontAlgn="auto">
              <a:buFont typeface="+mj-lt"/>
              <a:buAutoNum type="arabicPeriod"/>
            </a:pP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una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demanda potencial extraordinariamente alta (92.4% de interés)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y un mercado bien definido para la Especialización entre los egresados de la Universidad, particularmente Ingenieros Mecatrónicos.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perfil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 los egresados interesados es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idóneo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para el programa.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costo (Dinero)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es la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barrera principal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identificada, a pesar del alto interés.(tabla con los valores de las otras universidades)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modalidad Nocturna es la preferida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por una clara mayoría, seguida por Fines de semana con TIC. La modalidad Diurna no es viable.</a:t>
            </a:r>
          </a:p>
          <a:p>
            <a:pPr marL="342900" lvl="0" indent="-342900" fontAlgn="auto">
              <a:buFont typeface="+mj-lt"/>
              <a:buAutoNum type="arabicPeriod"/>
            </a:pP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Hay una </a:t>
            </a:r>
            <a:r>
              <a:rPr lang="es-CO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excelente disposición a recibir comunicación</a:t>
            </a:r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adicional, facilitando la promoción futura.</a:t>
            </a: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23978952-883A-4190-6E35-49DEE6B30D5D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Mercado-Egresados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0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50544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. JUSTIFICACIÓN</a:t>
            </a:r>
            <a:endParaRPr dirty="0"/>
          </a:p>
        </p:txBody>
      </p:sp>
      <p:sp>
        <p:nvSpPr>
          <p:cNvPr id="3" name="Google Shape;182;p13">
            <a:extLst>
              <a:ext uri="{FF2B5EF4-FFF2-40B4-BE49-F238E27FC236}">
                <a16:creationId xmlns:a16="http://schemas.microsoft.com/office/drawing/2014/main" id="{FA8C72A6-1898-16D4-3337-D6704780D5E5}"/>
              </a:ext>
            </a:extLst>
          </p:cNvPr>
          <p:cNvSpPr txBox="1"/>
          <p:nvPr/>
        </p:nvSpPr>
        <p:spPr>
          <a:xfrm>
            <a:off x="3540390" y="241579"/>
            <a:ext cx="2538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PROGRAMAS SIMILARES</a:t>
            </a: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7C640B-8761-F69C-30C3-BA1D912BC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92" y="1041768"/>
            <a:ext cx="8937415" cy="311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0;p2">
            <a:extLst>
              <a:ext uri="{FF2B5EF4-FFF2-40B4-BE49-F238E27FC236}">
                <a16:creationId xmlns:a16="http://schemas.microsoft.com/office/drawing/2014/main" id="{09D1497B-0F81-C14E-2523-DD30934E62FE}"/>
              </a:ext>
            </a:extLst>
          </p:cNvPr>
          <p:cNvSpPr txBox="1"/>
          <p:nvPr/>
        </p:nvSpPr>
        <p:spPr>
          <a:xfrm>
            <a:off x="1226249" y="522351"/>
            <a:ext cx="66915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Propuesta programa</a:t>
            </a:r>
            <a:endParaRPr lang="es-CO" sz="3600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ESPECIALIZACIÓN EN INDUSTRIA 5.0 Y ATOMATOZACIÓN INDUSTRIAL</a:t>
            </a: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E55CF09-6D7A-3110-1CAC-70EDF5F0D0CA}"/>
              </a:ext>
            </a:extLst>
          </p:cNvPr>
          <p:cNvSpPr txBox="1"/>
          <p:nvPr/>
        </p:nvSpPr>
        <p:spPr>
          <a:xfrm>
            <a:off x="2918173" y="2245869"/>
            <a:ext cx="33076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Decreto 1330 de 2019 MEN.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Resolución 002265 de 2023 MEN.</a:t>
            </a:r>
            <a:endParaRPr sz="13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30FDD865-9671-D871-F741-4953D38578AA}"/>
              </a:ext>
            </a:extLst>
          </p:cNvPr>
          <p:cNvSpPr txBox="1"/>
          <p:nvPr/>
        </p:nvSpPr>
        <p:spPr>
          <a:xfrm>
            <a:off x="2286748" y="3451449"/>
            <a:ext cx="4570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FACULTAD DE CIENCIAS EXACTAS Y NATURALES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Noviembre</a:t>
            </a: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, 2024</a:t>
            </a:r>
            <a:endParaRPr sz="18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36241F65-1849-82CD-2376-180B6456D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A7FE5C01-F9FD-2B58-FDD6-4B34E45DBF06}"/>
              </a:ext>
            </a:extLst>
          </p:cNvPr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r>
              <a:rPr lang="es-ES" sz="20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. JUSTIFICACIÓN</a:t>
            </a:r>
            <a:endParaRPr lang="es-ES" sz="2000" dirty="0"/>
          </a:p>
        </p:txBody>
      </p:sp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74981325-C495-D2B0-D1D2-8C59E3EBD178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1E3EE4A-9B81-BECA-E258-DA5436DDE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36573"/>
              </p:ext>
            </p:extLst>
          </p:nvPr>
        </p:nvGraphicFramePr>
        <p:xfrm>
          <a:off x="805130" y="1208225"/>
          <a:ext cx="7533741" cy="3004468"/>
        </p:xfrm>
        <a:graphic>
          <a:graphicData uri="http://schemas.openxmlformats.org/drawingml/2006/table">
            <a:tbl>
              <a:tblPr firstRow="1" bandRow="1">
                <a:tableStyleId>{5767681B-256A-4304-AFB2-B3D1981C573F}</a:tableStyleId>
              </a:tblPr>
              <a:tblGrid>
                <a:gridCol w="2821786">
                  <a:extLst>
                    <a:ext uri="{9D8B030D-6E8A-4147-A177-3AD203B41FA5}">
                      <a16:colId xmlns:a16="http://schemas.microsoft.com/office/drawing/2014/main" val="3189128490"/>
                    </a:ext>
                  </a:extLst>
                </a:gridCol>
                <a:gridCol w="2248739">
                  <a:extLst>
                    <a:ext uri="{9D8B030D-6E8A-4147-A177-3AD203B41FA5}">
                      <a16:colId xmlns:a16="http://schemas.microsoft.com/office/drawing/2014/main" val="2764993341"/>
                    </a:ext>
                  </a:extLst>
                </a:gridCol>
                <a:gridCol w="1908979">
                  <a:extLst>
                    <a:ext uri="{9D8B030D-6E8A-4147-A177-3AD203B41FA5}">
                      <a16:colId xmlns:a16="http://schemas.microsoft.com/office/drawing/2014/main" val="3466581041"/>
                    </a:ext>
                  </a:extLst>
                </a:gridCol>
                <a:gridCol w="554237">
                  <a:extLst>
                    <a:ext uri="{9D8B030D-6E8A-4147-A177-3AD203B41FA5}">
                      <a16:colId xmlns:a16="http://schemas.microsoft.com/office/drawing/2014/main" val="3595351249"/>
                    </a:ext>
                  </a:extLst>
                </a:gridCol>
              </a:tblGrid>
              <a:tr h="1450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</a:rPr>
                        <a:t>NOMBRE_INSTITUCIÓN</a:t>
                      </a:r>
                      <a:endParaRPr lang="es-CO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82" marR="2682" marT="26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>
                          <a:effectLst/>
                        </a:rPr>
                        <a:t>NOMBRE_DEL_PROGRAMA</a:t>
                      </a:r>
                      <a:endParaRPr lang="es-CO" sz="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82" marR="2682" marT="268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800" u="none" strike="noStrike" dirty="0">
                          <a:effectLst/>
                        </a:rPr>
                        <a:t> COSTO MATRÍCULA ESTUD NUEVOS </a:t>
                      </a:r>
                      <a:endParaRPr lang="es-CO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82" marR="2682" marT="2682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u="none" strike="noStrike" dirty="0">
                          <a:effectLst/>
                        </a:rPr>
                        <a:t>SMMLV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ctr"/>
                </a:tc>
                <a:extLst>
                  <a:ext uri="{0D108BD9-81ED-4DB2-BD59-A6C34878D82A}">
                    <a16:rowId xmlns:a16="http://schemas.microsoft.com/office/drawing/2014/main" val="751496782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 dirty="0">
                          <a:effectLst/>
                        </a:rPr>
                        <a:t>UNIVERSIDAD NACIONAL DE COLOMBIA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ESPECIALIZACION EN AUTOMATIZACION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8.233.270,00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</a:rPr>
                        <a:t>5,8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240032531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PEDAGOGICA Y TECNOLOGICA DE COLOMBIA - UPTC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ESPECIALIZACION EN AUTOMATIZACION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8.221.980,00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5,8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2134912274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DEL VALLE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ESPECIALIZACION EN AUTOMATIZACION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8.706.200,00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107155275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FRANCISCO DE PAULA SANTANDER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ESPECIALIZACIÓN EN AUTOMATIZACIÓN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5.200.000,00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3,7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1615746921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SANTO TOMAS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ESPECIALIZACIÓN EN AUTOMATIZACIÓN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6.835.500,00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4,8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651920126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FUNDACION UNIVERSITARIA INTERNACIONAL DE LA RIOJA - UNIR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ESPECIALIZACIÓN EN INDUSTRIA 4.0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6.951.750,00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4,9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3724190480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MANUELA BELTRAN-UMB-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ESPECIALIZACIÓN TECNOLÓGICA EN AUTOMATIZACIÓN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4.747.989,00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3,3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1531727417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TECNOLOGICA DE BOLIVAR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MAESTRÍA EN INDUSTRIA 4.0 Y AUTOMATIZACIÓN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13.000.000,00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9,1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503063994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NACIONAL DE COLOMBIA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MAESTRIA EN INGENIERIA - AUTOMATIZACION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9.277.750,00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6,5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986097473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NACIONAL DE COLOMBIA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MAESTRIA EN INGENIERIA - AUTOMATIZACION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   8.328.750,00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>
                          <a:effectLst/>
                        </a:rPr>
                        <a:t>5,9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701412114"/>
                  </a:ext>
                </a:extLst>
              </a:tr>
              <a:tr h="259943"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UNIVERSIDAD NACIONAL DE COLOMBIA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MAESTRÍA EN INGENIERÍA - AUTOMATIZACION INDUSTRIAL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800" u="none" strike="noStrike">
                          <a:effectLst/>
                        </a:rPr>
                        <a:t> $      10.464.000,00 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800" u="none" strike="noStrike" dirty="0">
                          <a:effectLst/>
                        </a:rPr>
                        <a:t>7,4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82" marR="2682" marT="2682" marB="0" anchor="b"/>
                </a:tc>
                <a:extLst>
                  <a:ext uri="{0D108BD9-81ED-4DB2-BD59-A6C34878D82A}">
                    <a16:rowId xmlns:a16="http://schemas.microsoft.com/office/drawing/2014/main" val="183860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BAC6CB02-FD91-2103-FFE0-389DF909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ED2A3306-8EBF-43CE-CB29-67AF27E7880A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8A816318-68C5-BF72-E652-C8B9F53E3F4C}"/>
              </a:ext>
            </a:extLst>
          </p:cNvPr>
          <p:cNvSpPr txBox="1"/>
          <p:nvPr/>
        </p:nvSpPr>
        <p:spPr>
          <a:xfrm>
            <a:off x="454152" y="429439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. JUSTIFICACIÓN</a:t>
            </a:r>
            <a:endParaRPr dirty="0"/>
          </a:p>
        </p:txBody>
      </p:sp>
      <p:sp>
        <p:nvSpPr>
          <p:cNvPr id="5" name="Google Shape;187;p14">
            <a:extLst>
              <a:ext uri="{FF2B5EF4-FFF2-40B4-BE49-F238E27FC236}">
                <a16:creationId xmlns:a16="http://schemas.microsoft.com/office/drawing/2014/main" id="{55E5B1F5-00FB-8F93-6E5C-8647DB0BAD32}"/>
              </a:ext>
            </a:extLst>
          </p:cNvPr>
          <p:cNvSpPr txBox="1"/>
          <p:nvPr/>
        </p:nvSpPr>
        <p:spPr>
          <a:xfrm>
            <a:off x="454152" y="847809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500"/>
            </a:pPr>
            <a:r>
              <a:rPr lang="en-US" sz="3800" b="0" i="0" u="none" strike="noStrike" kern="1200" cap="none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Roboto Black"/>
              </a:rPr>
              <a:t>Industria</a:t>
            </a:r>
            <a:r>
              <a:rPr lang="en-US" sz="38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 Black"/>
              </a:rPr>
              <a:t> 5.0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188;p14">
            <a:extLst>
              <a:ext uri="{FF2B5EF4-FFF2-40B4-BE49-F238E27FC236}">
                <a16:creationId xmlns:a16="http://schemas.microsoft.com/office/drawing/2014/main" id="{8755F7CD-6A98-A32E-8919-914E7247ECCF}"/>
              </a:ext>
            </a:extLst>
          </p:cNvPr>
          <p:cNvSpPr txBox="1"/>
          <p:nvPr/>
        </p:nvSpPr>
        <p:spPr>
          <a:xfrm>
            <a:off x="473201" y="2210634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ym typeface="Calibri"/>
              </a:rPr>
              <a:t>La </a:t>
            </a:r>
            <a:r>
              <a:rPr lang="en-US" sz="1400" b="0" i="0" u="none" strike="noStrike" cap="none" dirty="0" err="1">
                <a:sym typeface="Calibri"/>
              </a:rPr>
              <a:t>Industria</a:t>
            </a:r>
            <a:r>
              <a:rPr lang="en-US" sz="1400" b="0" i="0" u="none" strike="noStrike" cap="none" dirty="0">
                <a:sym typeface="Calibri"/>
              </a:rPr>
              <a:t> 5.0 es </a:t>
            </a:r>
            <a:r>
              <a:rPr lang="en-US" sz="1400" b="0" i="0" u="none" strike="noStrike" cap="none" dirty="0" err="1">
                <a:sym typeface="Calibri"/>
              </a:rPr>
              <a:t>una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visión</a:t>
            </a:r>
            <a:r>
              <a:rPr lang="en-US" sz="1400" b="0" i="0" u="none" strike="noStrike" cap="none" dirty="0">
                <a:sym typeface="Calibri"/>
              </a:rPr>
              <a:t> de la </a:t>
            </a:r>
            <a:r>
              <a:rPr lang="en-US" sz="1400" b="0" i="0" u="none" strike="noStrike" cap="none" dirty="0" err="1">
                <a:sym typeface="Calibri"/>
              </a:rPr>
              <a:t>industria</a:t>
            </a:r>
            <a:r>
              <a:rPr lang="en-US" sz="1400" b="0" i="0" u="none" strike="noStrike" cap="none" dirty="0">
                <a:sym typeface="Calibri"/>
              </a:rPr>
              <a:t> que centra </a:t>
            </a:r>
            <a:r>
              <a:rPr lang="en-US" sz="1400" b="0" i="0" u="none" strike="noStrike" cap="none" dirty="0" err="1">
                <a:sym typeface="Calibri"/>
              </a:rPr>
              <a:t>el</a:t>
            </a:r>
            <a:r>
              <a:rPr lang="en-US" sz="1400" b="0" i="0" u="none" strike="noStrike" cap="none" dirty="0">
                <a:sym typeface="Calibri"/>
              </a:rPr>
              <a:t> valor social y </a:t>
            </a:r>
            <a:r>
              <a:rPr lang="en-US" sz="1400" b="0" i="0" u="none" strike="noStrike" cap="none" dirty="0" err="1">
                <a:sym typeface="Calibri"/>
              </a:rPr>
              <a:t>el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bienestar</a:t>
            </a:r>
            <a:r>
              <a:rPr lang="en-US" sz="1400" b="0" i="0" u="none" strike="noStrike" cap="none" dirty="0">
                <a:sym typeface="Calibri"/>
              </a:rPr>
              <a:t> del </a:t>
            </a:r>
            <a:r>
              <a:rPr lang="en-US" sz="1400" b="0" i="0" u="none" strike="noStrike" cap="none" dirty="0" err="1">
                <a:sym typeface="Calibri"/>
              </a:rPr>
              <a:t>trabajador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en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el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centro</a:t>
            </a:r>
            <a:r>
              <a:rPr lang="en-US" sz="1400" b="0" i="0" u="none" strike="noStrike" cap="none" dirty="0">
                <a:sym typeface="Calibri"/>
              </a:rPr>
              <a:t> del </a:t>
            </a:r>
            <a:r>
              <a:rPr lang="en-US" sz="1400" b="0" i="0" u="none" strike="noStrike" cap="none" dirty="0" err="1">
                <a:sym typeface="Calibri"/>
              </a:rPr>
              <a:t>proceso</a:t>
            </a:r>
            <a:r>
              <a:rPr lang="en-US" sz="1400" b="0" i="0" u="none" strike="noStrike" cap="none" dirty="0">
                <a:sym typeface="Calibri"/>
              </a:rPr>
              <a:t> de </a:t>
            </a:r>
            <a:r>
              <a:rPr lang="en-US" sz="1400" b="0" i="0" u="none" strike="noStrike" cap="none" dirty="0" err="1">
                <a:sym typeface="Calibri"/>
              </a:rPr>
              <a:t>producción</a:t>
            </a:r>
            <a:r>
              <a:rPr lang="en-US" sz="1400" b="0" i="0" u="none" strike="noStrike" cap="none" dirty="0">
                <a:sym typeface="Calibri"/>
              </a:rPr>
              <a:t>. 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La </a:t>
            </a:r>
            <a:r>
              <a:rPr lang="en-US" sz="1400" b="0" i="0" dirty="0" err="1">
                <a:effectLst/>
              </a:rPr>
              <a:t>Industria</a:t>
            </a:r>
            <a:r>
              <a:rPr lang="en-US" sz="1400" b="0" i="0" dirty="0">
                <a:effectLst/>
              </a:rPr>
              <a:t> 5.0 se </a:t>
            </a:r>
            <a:r>
              <a:rPr lang="en-US" sz="1400" b="0" i="0" dirty="0" err="1">
                <a:effectLst/>
              </a:rPr>
              <a:t>basa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automatización</a:t>
            </a:r>
            <a:r>
              <a:rPr lang="en-US" sz="1400" b="0" i="0" dirty="0">
                <a:effectLst/>
              </a:rPr>
              <a:t>, la </a:t>
            </a:r>
            <a:r>
              <a:rPr lang="en-US" sz="1400" b="0" i="0" dirty="0" err="1">
                <a:effectLst/>
              </a:rPr>
              <a:t>robotización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análisis</a:t>
            </a:r>
            <a:r>
              <a:rPr lang="en-US" sz="1400" b="0" i="0" dirty="0">
                <a:effectLst/>
              </a:rPr>
              <a:t> de big data,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sistemas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inteligentes</a:t>
            </a:r>
            <a:r>
              <a:rPr lang="en-US" sz="1400" b="0" i="0" dirty="0">
                <a:effectLst/>
              </a:rPr>
              <a:t>, la </a:t>
            </a:r>
            <a:r>
              <a:rPr lang="en-US" sz="1400" b="0" i="0" dirty="0" err="1">
                <a:effectLst/>
              </a:rPr>
              <a:t>virtualización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aprendizaje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automático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Internet de las </a:t>
            </a:r>
            <a:r>
              <a:rPr lang="en-US" sz="1400" b="0" i="0" dirty="0" err="1">
                <a:effectLst/>
              </a:rPr>
              <a:t>cosas</a:t>
            </a:r>
            <a:endParaRPr lang="en-US" sz="1400" b="0" i="0" u="none" strike="noStrike" cap="none" dirty="0">
              <a:sym typeface="Roboto"/>
            </a:endParaRPr>
          </a:p>
        </p:txBody>
      </p:sp>
      <p:pic>
        <p:nvPicPr>
          <p:cNvPr id="7" name="Picture 2" descr="Por qué la industria 5.0? ¿Qué opinan los profesionales?">
            <a:extLst>
              <a:ext uri="{FF2B5EF4-FFF2-40B4-BE49-F238E27FC236}">
                <a16:creationId xmlns:a16="http://schemas.microsoft.com/office/drawing/2014/main" id="{346AB7DC-C68F-CC77-17BB-D96AE281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322" y="1366758"/>
            <a:ext cx="5177790" cy="21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A5C4A5C-64BC-4129-3C7E-A911C63D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61A8B088-85FE-F675-AA2E-32D91562B2F4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916AB351-8D78-1454-50CB-F5EE2CC5EBDF}"/>
              </a:ext>
            </a:extLst>
          </p:cNvPr>
          <p:cNvSpPr txBox="1"/>
          <p:nvPr/>
        </p:nvSpPr>
        <p:spPr>
          <a:xfrm>
            <a:off x="454152" y="429439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pic>
        <p:nvPicPr>
          <p:cNvPr id="3" name="Picture 2" descr="Industria 5.0: más humana, sostenible y resiliente - Mecalux.com.co">
            <a:extLst>
              <a:ext uri="{FF2B5EF4-FFF2-40B4-BE49-F238E27FC236}">
                <a16:creationId xmlns:a16="http://schemas.microsoft.com/office/drawing/2014/main" id="{7AA9293E-464C-2792-35C9-97760275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505857"/>
            <a:ext cx="4118428" cy="2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16;p16">
            <a:extLst>
              <a:ext uri="{FF2B5EF4-FFF2-40B4-BE49-F238E27FC236}">
                <a16:creationId xmlns:a16="http://schemas.microsoft.com/office/drawing/2014/main" id="{9B3E0007-D95A-29F1-C229-096EF937B4DF}"/>
              </a:ext>
            </a:extLst>
          </p:cNvPr>
          <p:cNvSpPr txBox="1"/>
          <p:nvPr/>
        </p:nvSpPr>
        <p:spPr>
          <a:xfrm>
            <a:off x="4572000" y="668638"/>
            <a:ext cx="3943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2060"/>
                </a:solidFill>
                <a:latin typeface="Roboto Black"/>
                <a:ea typeface="Roboto Black"/>
                <a:cs typeface="Roboto Black"/>
                <a:sym typeface="Roboto Black"/>
              </a:rPr>
              <a:t>PERFIL PROFESIONAL</a:t>
            </a:r>
            <a:endParaRPr sz="2500" b="0" i="0" u="none" strike="noStrike" cap="none" dirty="0">
              <a:solidFill>
                <a:srgbClr val="00206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" name="Google Shape;215;p16">
            <a:extLst>
              <a:ext uri="{FF2B5EF4-FFF2-40B4-BE49-F238E27FC236}">
                <a16:creationId xmlns:a16="http://schemas.microsoft.com/office/drawing/2014/main" id="{A8DC43B6-6B90-EE98-1FBC-2B4590F19177}"/>
              </a:ext>
            </a:extLst>
          </p:cNvPr>
          <p:cNvSpPr txBox="1"/>
          <p:nvPr/>
        </p:nvSpPr>
        <p:spPr>
          <a:xfrm>
            <a:off x="4518060" y="1145317"/>
            <a:ext cx="42957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El egresado de la Especialización en Industria 5.0 y Automatización Industrial será un profesional altamente calificado para liderar la implementación de tecnologías avanzadas en entornos industriales, combinando habilidades técnicas con una visión estratégica y orientada a la innovación y la sostenibilidad. Será capaz de desempeñarse en roles clave en sectores industriales, tecnológicos y de servicios, aportando soluciones inteligentes a los desafíos de la automatización y la transformación digital.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62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2C3E5875-C902-703A-B4AB-E3A8C0C6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E8A51A13-D6F9-6025-D973-8E10FE68B5DA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ABD3FE9A-BFD0-E56A-8AC3-A1D767DE7689}"/>
              </a:ext>
            </a:extLst>
          </p:cNvPr>
          <p:cNvSpPr txBox="1"/>
          <p:nvPr/>
        </p:nvSpPr>
        <p:spPr>
          <a:xfrm>
            <a:off x="454152" y="429439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pic>
        <p:nvPicPr>
          <p:cNvPr id="3" name="Picture 2" descr="Industria 5.0: más humana, sostenible y resiliente - Mecalux.com.co">
            <a:extLst>
              <a:ext uri="{FF2B5EF4-FFF2-40B4-BE49-F238E27FC236}">
                <a16:creationId xmlns:a16="http://schemas.microsoft.com/office/drawing/2014/main" id="{EDAA4BDF-B6D6-2CBC-517F-517F48C1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505857"/>
            <a:ext cx="4118428" cy="2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16;p16">
            <a:extLst>
              <a:ext uri="{FF2B5EF4-FFF2-40B4-BE49-F238E27FC236}">
                <a16:creationId xmlns:a16="http://schemas.microsoft.com/office/drawing/2014/main" id="{EC79B8F3-646D-50B3-0E5B-54EEF32B05F7}"/>
              </a:ext>
            </a:extLst>
          </p:cNvPr>
          <p:cNvSpPr txBox="1"/>
          <p:nvPr/>
        </p:nvSpPr>
        <p:spPr>
          <a:xfrm>
            <a:off x="4572000" y="668638"/>
            <a:ext cx="3943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2060"/>
                </a:solidFill>
                <a:latin typeface="Roboto Black"/>
                <a:ea typeface="Roboto Black"/>
                <a:cs typeface="Roboto Black"/>
                <a:sym typeface="Roboto Black"/>
              </a:rPr>
              <a:t>PERFIL ASPIRANTE</a:t>
            </a:r>
            <a:endParaRPr sz="2500" b="0" i="0" u="none" strike="noStrike" cap="none" dirty="0">
              <a:solidFill>
                <a:srgbClr val="00206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" name="Google Shape;215;p16">
            <a:extLst>
              <a:ext uri="{FF2B5EF4-FFF2-40B4-BE49-F238E27FC236}">
                <a16:creationId xmlns:a16="http://schemas.microsoft.com/office/drawing/2014/main" id="{1A81281F-73CC-D10D-B120-E232F9B579CA}"/>
              </a:ext>
            </a:extLst>
          </p:cNvPr>
          <p:cNvSpPr txBox="1"/>
          <p:nvPr/>
        </p:nvSpPr>
        <p:spPr>
          <a:xfrm>
            <a:off x="4518060" y="1145317"/>
            <a:ext cx="42957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El programa está dirigido a profesionales con título de pregrado en áreas afines a la ingeniería y tecnología. Entre los campos más relevantes se incluyen: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Industrial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Electrónica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Mecánica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Mecatrónica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de Sistemas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de Control o Automatización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Ingeniería Eléctrica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Otras disciplinas relacionadas con la manufactura, la automatización o la tecnología.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7838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AF3250D1-7D34-74AF-9667-BB43BEA84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944C00FE-AAB2-6FAF-F11E-C4E4595D7609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0;p23">
            <a:extLst>
              <a:ext uri="{FF2B5EF4-FFF2-40B4-BE49-F238E27FC236}">
                <a16:creationId xmlns:a16="http://schemas.microsoft.com/office/drawing/2014/main" id="{04303DFB-50E8-3E60-7375-BE942F142965}"/>
              </a:ext>
            </a:extLst>
          </p:cNvPr>
          <p:cNvSpPr txBox="1"/>
          <p:nvPr/>
        </p:nvSpPr>
        <p:spPr>
          <a:xfrm>
            <a:off x="285369" y="418897"/>
            <a:ext cx="6754762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3. ASPECTOS CURRICULARES</a:t>
            </a:r>
            <a:endParaRPr dirty="0">
              <a:highlight>
                <a:srgbClr val="FFFF00"/>
              </a:highlight>
            </a:endParaRPr>
          </a:p>
        </p:txBody>
      </p:sp>
      <p:graphicFrame>
        <p:nvGraphicFramePr>
          <p:cNvPr id="6" name="Google Shape;231;p23">
            <a:extLst>
              <a:ext uri="{FF2B5EF4-FFF2-40B4-BE49-F238E27FC236}">
                <a16:creationId xmlns:a16="http://schemas.microsoft.com/office/drawing/2014/main" id="{6260A696-BE0B-4073-3BFA-77C06AF75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449012"/>
              </p:ext>
            </p:extLst>
          </p:nvPr>
        </p:nvGraphicFramePr>
        <p:xfrm>
          <a:off x="690222" y="1045304"/>
          <a:ext cx="4086727" cy="1240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0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PRIMER SEMESTRE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CRÉDITOS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Fundamentos de Industria 5.0		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Ciberseguridad en Entornos Industriales	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Robótica Colaborativa y Automatización Industrial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Sistemas de Control Avanzado en Procesos Automatizados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21760"/>
                  </a:ext>
                </a:extLst>
              </a:tr>
            </a:tbl>
          </a:graphicData>
        </a:graphic>
      </p:graphicFrame>
      <p:graphicFrame>
        <p:nvGraphicFramePr>
          <p:cNvPr id="7" name="Google Shape;232;p23">
            <a:extLst>
              <a:ext uri="{FF2B5EF4-FFF2-40B4-BE49-F238E27FC236}">
                <a16:creationId xmlns:a16="http://schemas.microsoft.com/office/drawing/2014/main" id="{815E9D60-1C0B-CD13-1120-36507881D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410272"/>
              </p:ext>
            </p:extLst>
          </p:nvPr>
        </p:nvGraphicFramePr>
        <p:xfrm>
          <a:off x="690222" y="2639951"/>
          <a:ext cx="4324350" cy="1421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SEGUNDO SEMESTRE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CRÉDITOS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Innovación y Sostenibilidad en Industria 5.0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Analítica de Datos y Machine Learning para la Optimización Industrial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IoT Industrial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Prototipado Rápido y Fabricación Inteligente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Materia Electiva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83500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14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0DBBE823-ED41-A7D6-E134-C2038867D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989" y="803052"/>
            <a:ext cx="3058159" cy="401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4"/>
          <p:cNvPicPr preferRelativeResize="0"/>
          <p:nvPr/>
        </p:nvPicPr>
        <p:blipFill rotWithShape="1">
          <a:blip r:embed="rId4">
            <a:alphaModFix/>
          </a:blip>
          <a:srcRect t="15371" b="51797"/>
          <a:stretch/>
        </p:blipFill>
        <p:spPr>
          <a:xfrm>
            <a:off x="0" y="0"/>
            <a:ext cx="9144003" cy="20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2865" y="-8164"/>
            <a:ext cx="801249" cy="8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4"/>
          <p:cNvSpPr/>
          <p:nvPr/>
        </p:nvSpPr>
        <p:spPr>
          <a:xfrm>
            <a:off x="1133899" y="2376332"/>
            <a:ext cx="66095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" sz="5400" b="1" i="0" u="none" strike="noStrike" cap="none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</a:t>
            </a:r>
            <a:endParaRPr sz="1400" b="0" i="0" u="none" strike="noStrike" cap="none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2" name="Google Shape;65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524250"/>
            <a:ext cx="8353913" cy="106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6E411115-0391-E3BF-B4B9-4C55E81C9A77}"/>
              </a:ext>
            </a:extLst>
          </p:cNvPr>
          <p:cNvSpPr txBox="1"/>
          <p:nvPr/>
        </p:nvSpPr>
        <p:spPr>
          <a:xfrm>
            <a:off x="459836" y="295793"/>
            <a:ext cx="518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1. DENOMINACIÓN: Información básica del programa</a:t>
            </a:r>
            <a:endParaRPr dirty="0"/>
          </a:p>
        </p:txBody>
      </p:sp>
      <p:graphicFrame>
        <p:nvGraphicFramePr>
          <p:cNvPr id="3" name="Google Shape;69;p3">
            <a:extLst>
              <a:ext uri="{FF2B5EF4-FFF2-40B4-BE49-F238E27FC236}">
                <a16:creationId xmlns:a16="http://schemas.microsoft.com/office/drawing/2014/main" id="{9CA763B8-BB2C-B052-91E1-3BC925CE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8343534"/>
              </p:ext>
            </p:extLst>
          </p:nvPr>
        </p:nvGraphicFramePr>
        <p:xfrm>
          <a:off x="299494" y="668121"/>
          <a:ext cx="4463850" cy="4335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Institution</a:t>
                      </a:r>
                      <a:r>
                        <a:rPr lang="es-ES" sz="1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 de Caldas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Institución acreditada: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Resolución de acreditación:  17202 Fecha: 24-Oct-2018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ESPECIALIZACIÓN EN INDUSTRIA 5.0 Y 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AUTOMATIZACIÓN INDUSTRIAL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Título a otorgar: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ESPECIALISTA EN INDUSTRIA 5.0 Y </a:t>
                      </a:r>
                      <a:r>
                        <a:rPr lang="en-U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AUTOMATIZACIÓN INDUSTRIAL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Objeto de estudio: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interacción avanzada entre tecnologías emergentes (como el machine </a:t>
                      </a:r>
                      <a:r>
                        <a:rPr lang="es-CO" sz="9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</a:t>
                      </a:r>
                      <a:r>
                        <a:rPr lang="es-CO" sz="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el Internet de las Cosas (IoT), la robótica colaborativa y la analítica de datos) con los procesos industriales, enfocándose en la personalización masiva, la sostenibilidad y la colaboración humano-máquina. Se investigarán y aplicarán metodologías para diseñar, implementar y optimizar procesos de producción inteligentes y automatizados, que no solo aumenten la eficiencia, sino que también promuevan la creatividad humana y un enfoque centrado en el bienestar de los trabajadores y el respeto al medio ambiente.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Ubicación: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Manizales, Caldas, Colombia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Ampliación: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Cabeceras municipales municipios del departamento de Caldas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Especialización universitaria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Modalidades: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?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Metodología: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amplio: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Ingeniería, Electricidad, y Afines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detallado: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Electrónica y automatización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Google Shape;70;p3">
            <a:extLst>
              <a:ext uri="{FF2B5EF4-FFF2-40B4-BE49-F238E27FC236}">
                <a16:creationId xmlns:a16="http://schemas.microsoft.com/office/drawing/2014/main" id="{E8AA22A6-4978-2257-2740-81C272FD3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654103"/>
              </p:ext>
            </p:extLst>
          </p:nvPr>
        </p:nvGraphicFramePr>
        <p:xfrm>
          <a:off x="4767150" y="862266"/>
          <a:ext cx="3928750" cy="3834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 estimada del programa (semestres):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créditos académicos: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estudiantes en el primer semestre: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</a:t>
                      </a:r>
                      <a:r>
                        <a:rPr lang="es-E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de equilibrio)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Periodicidad de la admisión: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Anual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Jornada de trabajo: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mixta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Dedicación al programa: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semestres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Instancia que expide la norma de aprobación: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Consejo Superior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y fecha del Acuerdo: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(6) 8781500  ext. 12420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Fax: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aéreo: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de la matricula: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4,5 </a:t>
                      </a:r>
                      <a:r>
                        <a:rPr lang="es-ES" sz="10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smmlv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a la que está adscrito: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de Ciencias Exactas y Naturales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Desarrollado por convenio (S/N):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calificado anterior (si aplica)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03834267-E4A4-AA1C-B4AA-C1EA8EEF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AC2F7391-D4F7-535B-077B-E3FF0FF7BC22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71E8CC35-FE84-3E2E-4C34-21A5D75049C1}"/>
              </a:ext>
            </a:extLst>
          </p:cNvPr>
          <p:cNvSpPr txBox="1"/>
          <p:nvPr/>
        </p:nvSpPr>
        <p:spPr>
          <a:xfrm>
            <a:off x="298875" y="253059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4A569F-D342-5631-094A-607763DEC7A7}"/>
              </a:ext>
            </a:extLst>
          </p:cNvPr>
          <p:cNvSpPr txBox="1"/>
          <p:nvPr/>
        </p:nvSpPr>
        <p:spPr>
          <a:xfrm>
            <a:off x="1042618" y="873910"/>
            <a:ext cx="6940667" cy="4062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53975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Propósito: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Realizar un levantamiento de información para evaluar el interés potencial en el programa de "Especialización en Industria 5.0 y Automatización Industrial", contactando a una población de interés a través de las bases de datos (</a:t>
            </a:r>
            <a:r>
              <a:rPr lang="es-CO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mailing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de la Universidad de Caldas.</a:t>
            </a:r>
          </a:p>
          <a:p>
            <a:pPr marL="342900" marR="53975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Metodología: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Se utilizó un cuestionario online (Google </a:t>
            </a:r>
            <a:r>
              <a:rPr lang="es-CO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distribuido vía </a:t>
            </a:r>
            <a:r>
              <a:rPr lang="es-CO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mailing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Se obtuvieron y analizaron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95 respuestas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53975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Hallazgos Clave:</a:t>
            </a:r>
            <a:endParaRPr lang="es-CO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un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extraordinariamente alto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 cursar la especialización: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93.7%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(89 de 95) de los encuestados manifestaron interés.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perfil predominante de los encuestados es: Género Masculino (85.3%), con nivel educativo estudiantes de pregrado de los cuales el 9,5% ya tienen un nivel Tecnológico, y el 8.4% tienen ya un nivel Técnico, Maestría, Especialización o Doctorado. La mayoría reside en Caldas, principalmente en Manizales (78 personas).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limitante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identificada para cursar el programa es el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Dinero (62.2%)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seguido por el Tiempo (15.6%) y el trabajo (14.4%).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modalidad preferida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de forma abrumadora por los interesados es la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Nocturna (80.2%)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seguida de lejos por Presencial con mediación TIC (16.5%).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percepción sobre el costo propuesto (4.5-5 SMLMV) es mayoritariamente positiva o neutra: 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30.5% lo considera un buen precio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47.4% está inseguro y 22.1% lo ve caro.</a:t>
            </a:r>
          </a:p>
          <a:p>
            <a:pPr marL="742950" marR="539750" lvl="1" indent="-285750" algn="just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Una mayoría casi total (</a:t>
            </a:r>
            <a:r>
              <a:rPr lang="es-CO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93.7%</a:t>
            </a:r>
            <a:r>
              <a:rPr lang="es-CO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desea recibir más información sobre el posgrado.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4442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B6D14690-01BE-084A-AFDD-9784750C4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9416BDFD-BC42-14EC-C6B9-6790540307B1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8D0400D9-0145-7B2C-4D44-D2D27F30EFFD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0FEC117-B71D-A46E-E151-6F0C28F23026}"/>
              </a:ext>
            </a:extLst>
          </p:cNvPr>
          <p:cNvSpPr txBox="1"/>
          <p:nvPr/>
        </p:nvSpPr>
        <p:spPr>
          <a:xfrm>
            <a:off x="1101666" y="995270"/>
            <a:ext cx="694066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Intención al terminar Pregrado (Pregunta 5):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Las dos anteriores (Estudiar y Trabajar): 72.6%, Continuar con estudios de posgrado: 24.2%. </a:t>
            </a:r>
            <a:r>
              <a:rPr lang="es-CO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(Total con intención de seguir estudiando: 96.8%)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9C8C22-E44F-06F5-E822-D6D866B5E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8" y="2191404"/>
            <a:ext cx="7407822" cy="2498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38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1835FB5D-B37A-EE6E-F15F-AE8F6F42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7C4A9712-C347-9192-7660-523746665215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F0C00F97-0A87-D23B-2E44-8F95FC33AA35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75614E3-AA5F-5994-C547-B072D40723BB}"/>
              </a:ext>
            </a:extLst>
          </p:cNvPr>
          <p:cNvSpPr txBox="1"/>
          <p:nvPr/>
        </p:nvSpPr>
        <p:spPr>
          <a:xfrm>
            <a:off x="1101666" y="995270"/>
            <a:ext cx="6940667" cy="119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539750" lvl="1" algn="just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Interés en la Especialización (Pregunta 6):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Le gustaría estudiar la especialización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 </a:t>
            </a:r>
          </a:p>
          <a:p>
            <a:pPr marL="457200" marR="539750" lvl="1" algn="just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Sí: 93.7%, No: 6.3%.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C8E6AB-CADF-803D-5137-ED1B87E61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77" y="2036318"/>
            <a:ext cx="5500243" cy="2508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88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46C516D4-FB86-83A7-6598-A203A0D7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28B1B2D1-920D-EA72-B926-5F3F0856C9A6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E3B02704-7066-FABA-4C02-C4A5CFC9D368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FF30474-AFB9-5D2D-C2D3-A218828572F2}"/>
              </a:ext>
            </a:extLst>
          </p:cNvPr>
          <p:cNvSpPr txBox="1"/>
          <p:nvPr/>
        </p:nvSpPr>
        <p:spPr>
          <a:xfrm>
            <a:off x="1101666" y="995270"/>
            <a:ext cx="6940667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539750" lvl="1" algn="just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Alternativas (si la respuesta fue No) (Pregunta 7, N=8):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Inteligencia Artificial (25%), Diseño Gráfico (12.5%), Gerencia de Proyectos (12.5%), Tiempo y Dinero (12.5%), Ingeniería en Automatización (12.5%).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429920-9007-6965-5F18-E7C7561F2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44" y="2327438"/>
            <a:ext cx="6489910" cy="2328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84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A89AE7A3-BAC7-CF5C-755E-72F953FC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26A389E7-7DBF-79C3-915E-A59C8B4FCDD2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E24E6587-60BA-4BB6-C428-9052C437BF1E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43DFA0-D582-8E98-6060-303365CC5BA2}"/>
              </a:ext>
            </a:extLst>
          </p:cNvPr>
          <p:cNvSpPr txBox="1"/>
          <p:nvPr/>
        </p:nvSpPr>
        <p:spPr>
          <a:xfrm>
            <a:off x="1101666" y="995270"/>
            <a:ext cx="6940667" cy="119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539750" lvl="1" algn="just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Limitaciones (Pregunta 8, N=90):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Dinero: 62.2%, Tiempo: 15.6%, trabajo: 14.4%. (desplazamiento, Conexión, Equipos no relevantes según gráfico).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32D656-EC40-AE1E-95C5-5BF08B80F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969" y="2129087"/>
            <a:ext cx="6348059" cy="2409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86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0103D968-20AE-C175-6753-380F3F3B7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57387AF6-68AA-98C9-57EB-ABA6965355DC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EF774260-5BA8-1B5C-7545-12AE9420B0E0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781A3A-F2A3-479E-9906-AE7ECC4E713F}"/>
              </a:ext>
            </a:extLst>
          </p:cNvPr>
          <p:cNvSpPr txBox="1"/>
          <p:nvPr/>
        </p:nvSpPr>
        <p:spPr>
          <a:xfrm>
            <a:off x="1101666" y="995270"/>
            <a:ext cx="6940667" cy="1196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539750" lvl="1" algn="just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Modalidad Preferida (Pregunta 9, N=91):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Nocturno: 80.2%, Presencial con mediación TIC: 16.5%, Diurno: 3.3% (calculado).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DC0191-D960-D60B-44E8-095831E96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79" y="2192136"/>
            <a:ext cx="6519240" cy="2303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65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2114</Words>
  <Application>Microsoft Office PowerPoint</Application>
  <PresentationFormat>Presentación en pantalla (16:9)</PresentationFormat>
  <Paragraphs>225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Calibri</vt:lpstr>
      <vt:lpstr>Times New Roman</vt:lpstr>
      <vt:lpstr>Roboto</vt:lpstr>
      <vt:lpstr>Roboto Black</vt:lpstr>
      <vt:lpstr>Courier New</vt:lpstr>
      <vt:lpstr>Aptos Narrow</vt:lpstr>
      <vt:lpstr>Arial</vt:lpstr>
      <vt:lpstr>Symbol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Fernández E.</dc:creator>
  <cp:lastModifiedBy>Daniel vick</cp:lastModifiedBy>
  <cp:revision>22</cp:revision>
  <dcterms:modified xsi:type="dcterms:W3CDTF">2025-04-27T23:42:10Z</dcterms:modified>
</cp:coreProperties>
</file>