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257" r:id="rId3"/>
    <p:sldId id="258" r:id="rId4"/>
    <p:sldId id="259" r:id="rId5"/>
    <p:sldId id="264" r:id="rId6"/>
    <p:sldId id="267" r:id="rId7"/>
    <p:sldId id="268" r:id="rId8"/>
    <p:sldId id="269" r:id="rId9"/>
    <p:sldId id="270" r:id="rId10"/>
    <p:sldId id="272" r:id="rId11"/>
    <p:sldId id="303" r:id="rId12"/>
    <p:sldId id="275" r:id="rId13"/>
    <p:sldId id="277" r:id="rId14"/>
    <p:sldId id="280" r:id="rId15"/>
    <p:sldId id="281" r:id="rId16"/>
    <p:sldId id="283" r:id="rId17"/>
    <p:sldId id="291" r:id="rId18"/>
    <p:sldId id="292" r:id="rId19"/>
    <p:sldId id="293" r:id="rId20"/>
    <p:sldId id="294" r:id="rId21"/>
    <p:sldId id="295" r:id="rId22"/>
    <p:sldId id="296" r:id="rId23"/>
    <p:sldId id="297" r:id="rId24"/>
    <p:sldId id="302" r:id="rId25"/>
  </p:sldIdLst>
  <p:sldSz cx="9144000" cy="5143500" type="screen16x9"/>
  <p:notesSz cx="6858000" cy="9144000"/>
  <p:embeddedFontLst>
    <p:embeddedFont>
      <p:font typeface="Roboto" panose="02000000000000000000" pitchFamily="2" charset="0"/>
      <p:regular r:id="rId27"/>
      <p:bold r:id="rId28"/>
      <p:italic r:id="rId29"/>
      <p:boldItalic r:id="rId30"/>
    </p:embeddedFont>
    <p:embeddedFont>
      <p:font typeface="Roboto Black" panose="02000000000000000000" pitchFamily="2" charset="0"/>
      <p:bold r:id="rId31"/>
      <p:boldItalic r:id="rId32"/>
    </p:embeddedFont>
  </p:embeddedFontLst>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9" roundtripDataSignature="AMtx7mhCNQlqEQbxgf3eqnfCiPZ+6UPA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A9F14C-3C33-4EA3-AD3B-13964903B976}">
  <a:tblStyle styleId="{D2A9F14C-3C33-4EA3-AD3B-13964903B97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7334ACC-5CBB-455A-B280-2FEC97B8C5B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C023471-AE79-4F58-944C-14B83953982D}" styleName="Table_2">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fill>
          <a:solidFill>
            <a:srgbClr val="FFFFFF"/>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C6CB23A-73CD-49AF-9331-B55660D6A494}" styleName="Table_3">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fill>
          <a:solidFill>
            <a:srgbClr val="FFFFFF"/>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49DA455-D273-4FDD-94E5-3F98EAA571C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C98B53DE-BAA1-4725-B2D8-5AFBAEF7A41C}" styleName="Table_5">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63"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59"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1889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ec2c1abeb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1ec2c1abeba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2" name="Google Shape;28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283" name="Google Shape;283;p2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s-ES" sz="1400" b="0" i="0" u="none" strike="noStrike" cap="none">
                <a:solidFill>
                  <a:schemeClr val="dk1"/>
                </a:solidFill>
                <a:latin typeface="Calibri"/>
                <a:ea typeface="Calibri"/>
                <a:cs typeface="Calibri"/>
                <a:sym typeface="Calibri"/>
              </a:rPr>
              <a:t>14</a:t>
            </a:fld>
            <a:endParaRPr sz="14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0" name="Google Shape;29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291" name="Google Shape;291;p2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s-ES" sz="1400" b="0" i="0" u="none" strike="noStrike" cap="none">
                <a:solidFill>
                  <a:schemeClr val="dk1"/>
                </a:solidFill>
                <a:latin typeface="Calibri"/>
                <a:ea typeface="Calibri"/>
                <a:cs typeface="Calibri"/>
                <a:sym typeface="Calibri"/>
              </a:rPr>
              <a:t>15</a:t>
            </a:fld>
            <a:endParaRPr sz="14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5bd22d5b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3" name="Google Shape;323;g25bd22d5bb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324" name="Google Shape;324;g25bd22d5bb7_0_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s-ES" sz="1400" b="0" i="0" u="none" strike="noStrike" cap="none">
                <a:solidFill>
                  <a:schemeClr val="dk1"/>
                </a:solidFill>
                <a:latin typeface="Calibri"/>
                <a:ea typeface="Calibri"/>
                <a:cs typeface="Calibri"/>
                <a:sym typeface="Calibri"/>
              </a:rPr>
              <a:t>16</a:t>
            </a:fld>
            <a:endParaRPr sz="14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2" name="Google Shape;40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403" name="Google Shape;403;p2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s-ES" sz="1400" b="0" i="0" u="none" strike="noStrike" cap="none">
                <a:solidFill>
                  <a:schemeClr val="dk1"/>
                </a:solidFill>
                <a:latin typeface="Calibri"/>
                <a:ea typeface="Calibri"/>
                <a:cs typeface="Calibri"/>
                <a:sym typeface="Calibri"/>
              </a:rPr>
              <a:t>17</a:t>
            </a:fld>
            <a:endParaRPr sz="14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5a3e48faed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9" name="Google Shape;409;g25a3e48faed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410" name="Google Shape;410;g25a3e48faed_1_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s-ES" sz="1400" b="0" i="0" u="none" strike="noStrike" cap="none">
                <a:solidFill>
                  <a:schemeClr val="dk1"/>
                </a:solidFill>
                <a:latin typeface="Calibri"/>
                <a:ea typeface="Calibri"/>
                <a:cs typeface="Calibri"/>
                <a:sym typeface="Calibri"/>
              </a:rPr>
              <a:t>18</a:t>
            </a:fld>
            <a:endParaRPr sz="14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5a3e48faed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6" name="Google Shape;416;g25a3e48faed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417" name="Google Shape;417;g25a3e48faed_1_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s-ES" sz="1400" b="0" i="0" u="none" strike="noStrike" cap="none">
                <a:solidFill>
                  <a:schemeClr val="dk1"/>
                </a:solidFill>
                <a:latin typeface="Calibri"/>
                <a:ea typeface="Calibri"/>
                <a:cs typeface="Calibri"/>
                <a:sym typeface="Calibri"/>
              </a:rPr>
              <a:t>19</a:t>
            </a:fld>
            <a:endParaRPr sz="14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5a3e48faed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4" name="Google Shape;424;g25a3e48faed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425" name="Google Shape;425;g25a3e48faed_1_1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s-ES" sz="1400" b="0" i="0" u="none" strike="noStrike" cap="none">
                <a:solidFill>
                  <a:schemeClr val="dk1"/>
                </a:solidFill>
                <a:latin typeface="Calibri"/>
                <a:ea typeface="Calibri"/>
                <a:cs typeface="Calibri"/>
                <a:sym typeface="Calibri"/>
              </a:rPr>
              <a:t>20</a:t>
            </a:fld>
            <a:endParaRPr sz="14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5bf0aecb2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1" name="Google Shape;431;g25bf0aecb2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432" name="Google Shape;432;g25bf0aecb22_0_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s-ES" sz="1400" b="0" i="0" u="none" strike="noStrike" cap="none">
                <a:solidFill>
                  <a:schemeClr val="dk1"/>
                </a:solidFill>
                <a:latin typeface="Calibri"/>
                <a:ea typeface="Calibri"/>
                <a:cs typeface="Calibri"/>
                <a:sym typeface="Calibri"/>
              </a:rPr>
              <a:t>21</a:t>
            </a:fld>
            <a:endParaRPr sz="14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5bf0aecb2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8" name="Google Shape;438;g25bf0aecb22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439" name="Google Shape;439;g25bf0aecb22_0_2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s-ES" sz="1400" b="0" i="0" u="none" strike="noStrike" cap="none">
                <a:solidFill>
                  <a:schemeClr val="dk1"/>
                </a:solidFill>
                <a:latin typeface="Calibri"/>
                <a:ea typeface="Calibri"/>
                <a:cs typeface="Calibri"/>
                <a:sym typeface="Calibri"/>
              </a:rPr>
              <a:t>22</a:t>
            </a:fld>
            <a:endParaRPr sz="14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5bf0aecb2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5" name="Google Shape;445;g25bf0aecb22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446" name="Google Shape;446;g25bf0aecb22_0_3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s-ES" sz="1400" b="0" i="0" u="none" strike="noStrike" cap="none">
                <a:solidFill>
                  <a:schemeClr val="dk1"/>
                </a:solidFill>
                <a:latin typeface="Calibri"/>
                <a:ea typeface="Calibri"/>
                <a:cs typeface="Calibri"/>
                <a:sym typeface="Calibri"/>
              </a:rPr>
              <a:t>23</a:t>
            </a:fld>
            <a:endParaRPr sz="14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0" name="Google Shape;480;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21C057-28BD-080A-022F-850DADCBF074}"/>
              </a:ext>
            </a:extLst>
          </p:cNvPr>
          <p:cNvSpPr>
            <a:spLocks noGrp="1"/>
          </p:cNvSpPr>
          <p:nvPr>
            <p:ph type="ctrTitle"/>
          </p:nvPr>
        </p:nvSpPr>
        <p:spPr>
          <a:xfrm>
            <a:off x="1143000" y="841772"/>
            <a:ext cx="6858000" cy="1790700"/>
          </a:xfrm>
        </p:spPr>
        <p:txBody>
          <a:bodyPr anchor="b"/>
          <a:lstStyle>
            <a:lvl1pPr algn="ctr">
              <a:defRPr sz="45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AE0B3200-ED79-991B-829D-B5AB64766C5C}"/>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5FA50D5B-0AF7-A7BE-F147-4FA39DC0B1F7}"/>
              </a:ext>
            </a:extLst>
          </p:cNvPr>
          <p:cNvSpPr>
            <a:spLocks noGrp="1"/>
          </p:cNvSpPr>
          <p:nvPr>
            <p:ph type="dt" sz="half" idx="10"/>
          </p:nvPr>
        </p:nvSpPr>
        <p:spPr/>
        <p:txBody>
          <a:bodyPr/>
          <a:lstStyle/>
          <a:p>
            <a:fld id="{A67CD474-5D8D-4B66-B220-787F14C38FFD}" type="datetimeFigureOut">
              <a:rPr lang="es-CO" smtClean="0"/>
              <a:t>27/10/2024</a:t>
            </a:fld>
            <a:endParaRPr lang="es-CO"/>
          </a:p>
        </p:txBody>
      </p:sp>
      <p:sp>
        <p:nvSpPr>
          <p:cNvPr id="5" name="Marcador de pie de página 4">
            <a:extLst>
              <a:ext uri="{FF2B5EF4-FFF2-40B4-BE49-F238E27FC236}">
                <a16:creationId xmlns:a16="http://schemas.microsoft.com/office/drawing/2014/main" id="{84EDF82E-27C6-1DD8-2FBB-84E9574AB42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5B0D78C-414E-7B52-7543-DC199E4637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1053777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17CEB0-4602-A0C5-C4A3-F4DBE4753CC4}"/>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C76BD4CD-0D51-73E3-4BF1-5BC711BAAC4A}"/>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DB565603-EA96-97D1-A243-A6DFAA99ECCF}"/>
              </a:ext>
            </a:extLst>
          </p:cNvPr>
          <p:cNvSpPr>
            <a:spLocks noGrp="1"/>
          </p:cNvSpPr>
          <p:nvPr>
            <p:ph type="dt" sz="half" idx="10"/>
          </p:nvPr>
        </p:nvSpPr>
        <p:spPr/>
        <p:txBody>
          <a:bodyPr/>
          <a:lstStyle/>
          <a:p>
            <a:fld id="{A67CD474-5D8D-4B66-B220-787F14C38FFD}" type="datetimeFigureOut">
              <a:rPr lang="es-CO" smtClean="0"/>
              <a:t>27/10/2024</a:t>
            </a:fld>
            <a:endParaRPr lang="es-CO"/>
          </a:p>
        </p:txBody>
      </p:sp>
      <p:sp>
        <p:nvSpPr>
          <p:cNvPr id="5" name="Marcador de pie de página 4">
            <a:extLst>
              <a:ext uri="{FF2B5EF4-FFF2-40B4-BE49-F238E27FC236}">
                <a16:creationId xmlns:a16="http://schemas.microsoft.com/office/drawing/2014/main" id="{E7380905-9654-14A0-8659-06D8A9E8054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87BBD74-127D-FB0D-3CD1-B18130B021C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6670248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A19CAAD-0A1C-5072-D9DD-6959878E00FB}"/>
              </a:ext>
            </a:extLst>
          </p:cNvPr>
          <p:cNvSpPr>
            <a:spLocks noGrp="1"/>
          </p:cNvSpPr>
          <p:nvPr>
            <p:ph type="title" orient="vert"/>
          </p:nvPr>
        </p:nvSpPr>
        <p:spPr>
          <a:xfrm>
            <a:off x="6543675" y="273844"/>
            <a:ext cx="1971675" cy="4358879"/>
          </a:xfr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32D0A35E-4D90-971A-D615-82864C1A945F}"/>
              </a:ext>
            </a:extLst>
          </p:cNvPr>
          <p:cNvSpPr>
            <a:spLocks noGrp="1"/>
          </p:cNvSpPr>
          <p:nvPr>
            <p:ph type="body" orient="vert" idx="1"/>
          </p:nvPr>
        </p:nvSpPr>
        <p:spPr>
          <a:xfrm>
            <a:off x="628650" y="273844"/>
            <a:ext cx="5800725" cy="4358879"/>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4FF8252B-4D76-D774-2B36-78991DF0B2B3}"/>
              </a:ext>
            </a:extLst>
          </p:cNvPr>
          <p:cNvSpPr>
            <a:spLocks noGrp="1"/>
          </p:cNvSpPr>
          <p:nvPr>
            <p:ph type="dt" sz="half" idx="10"/>
          </p:nvPr>
        </p:nvSpPr>
        <p:spPr/>
        <p:txBody>
          <a:bodyPr/>
          <a:lstStyle/>
          <a:p>
            <a:fld id="{A67CD474-5D8D-4B66-B220-787F14C38FFD}" type="datetimeFigureOut">
              <a:rPr lang="es-CO" smtClean="0"/>
              <a:t>27/10/2024</a:t>
            </a:fld>
            <a:endParaRPr lang="es-CO"/>
          </a:p>
        </p:txBody>
      </p:sp>
      <p:sp>
        <p:nvSpPr>
          <p:cNvPr id="5" name="Marcador de pie de página 4">
            <a:extLst>
              <a:ext uri="{FF2B5EF4-FFF2-40B4-BE49-F238E27FC236}">
                <a16:creationId xmlns:a16="http://schemas.microsoft.com/office/drawing/2014/main" id="{6257C3B2-CA22-0ED6-9E84-59E5F410E46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70B1805-7098-6054-A995-EE3983A6D2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54325559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231460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3FC354-51C5-2AD1-DD60-CCCD9858309C}"/>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9A8AE7FA-843E-505F-9697-869ADD48633D}"/>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5FF97B2B-1A8B-6633-58E2-2D70BC95B192}"/>
              </a:ext>
            </a:extLst>
          </p:cNvPr>
          <p:cNvSpPr>
            <a:spLocks noGrp="1"/>
          </p:cNvSpPr>
          <p:nvPr>
            <p:ph type="dt" sz="half" idx="10"/>
          </p:nvPr>
        </p:nvSpPr>
        <p:spPr/>
        <p:txBody>
          <a:bodyPr/>
          <a:lstStyle/>
          <a:p>
            <a:fld id="{A67CD474-5D8D-4B66-B220-787F14C38FFD}" type="datetimeFigureOut">
              <a:rPr lang="es-CO" smtClean="0"/>
              <a:t>27/10/2024</a:t>
            </a:fld>
            <a:endParaRPr lang="es-CO"/>
          </a:p>
        </p:txBody>
      </p:sp>
      <p:sp>
        <p:nvSpPr>
          <p:cNvPr id="5" name="Marcador de pie de página 4">
            <a:extLst>
              <a:ext uri="{FF2B5EF4-FFF2-40B4-BE49-F238E27FC236}">
                <a16:creationId xmlns:a16="http://schemas.microsoft.com/office/drawing/2014/main" id="{8C6748E0-4A1D-D24D-1211-C7D5A3EE944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8453FF4-1171-6C6E-48B9-A74CD06E1D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0850023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6E668D-4501-1059-C9E4-E7FDCBA9AA54}"/>
              </a:ext>
            </a:extLst>
          </p:cNvPr>
          <p:cNvSpPr>
            <a:spLocks noGrp="1"/>
          </p:cNvSpPr>
          <p:nvPr>
            <p:ph type="title"/>
          </p:nvPr>
        </p:nvSpPr>
        <p:spPr>
          <a:xfrm>
            <a:off x="623888" y="1282304"/>
            <a:ext cx="7886700" cy="2139553"/>
          </a:xfrm>
        </p:spPr>
        <p:txBody>
          <a:bodyPr anchor="b"/>
          <a:lstStyle>
            <a:lvl1pPr>
              <a:defRPr sz="45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78030671-1B8C-EF0C-929C-2B29FEAF70E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36F14FEC-B75B-9D4B-5148-66319D16D7FF}"/>
              </a:ext>
            </a:extLst>
          </p:cNvPr>
          <p:cNvSpPr>
            <a:spLocks noGrp="1"/>
          </p:cNvSpPr>
          <p:nvPr>
            <p:ph type="dt" sz="half" idx="10"/>
          </p:nvPr>
        </p:nvSpPr>
        <p:spPr/>
        <p:txBody>
          <a:bodyPr/>
          <a:lstStyle/>
          <a:p>
            <a:fld id="{A67CD474-5D8D-4B66-B220-787F14C38FFD}" type="datetimeFigureOut">
              <a:rPr lang="es-CO" smtClean="0"/>
              <a:t>27/10/2024</a:t>
            </a:fld>
            <a:endParaRPr lang="es-CO"/>
          </a:p>
        </p:txBody>
      </p:sp>
      <p:sp>
        <p:nvSpPr>
          <p:cNvPr id="5" name="Marcador de pie de página 4">
            <a:extLst>
              <a:ext uri="{FF2B5EF4-FFF2-40B4-BE49-F238E27FC236}">
                <a16:creationId xmlns:a16="http://schemas.microsoft.com/office/drawing/2014/main" id="{88373A66-EF64-11E8-0ED3-305C74221CF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16C2DFF-9B18-0789-9A11-92920DC6D3C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7281889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A0732A-0C52-A334-27FA-AB97DBF79651}"/>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0CB02F35-1A1B-61BE-B390-74B347DCE4A6}"/>
              </a:ext>
            </a:extLst>
          </p:cNvPr>
          <p:cNvSpPr>
            <a:spLocks noGrp="1"/>
          </p:cNvSpPr>
          <p:nvPr>
            <p:ph sz="half" idx="1"/>
          </p:nvPr>
        </p:nvSpPr>
        <p:spPr>
          <a:xfrm>
            <a:off x="628650" y="1369219"/>
            <a:ext cx="3886200" cy="326350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3AA43792-5A4E-01A0-7248-D1F56175D3E9}"/>
              </a:ext>
            </a:extLst>
          </p:cNvPr>
          <p:cNvSpPr>
            <a:spLocks noGrp="1"/>
          </p:cNvSpPr>
          <p:nvPr>
            <p:ph sz="half" idx="2"/>
          </p:nvPr>
        </p:nvSpPr>
        <p:spPr>
          <a:xfrm>
            <a:off x="4629150" y="1369219"/>
            <a:ext cx="3886200" cy="326350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A70CA748-55CB-7F45-30F7-0F6142A449B8}"/>
              </a:ext>
            </a:extLst>
          </p:cNvPr>
          <p:cNvSpPr>
            <a:spLocks noGrp="1"/>
          </p:cNvSpPr>
          <p:nvPr>
            <p:ph type="dt" sz="half" idx="10"/>
          </p:nvPr>
        </p:nvSpPr>
        <p:spPr/>
        <p:txBody>
          <a:bodyPr/>
          <a:lstStyle/>
          <a:p>
            <a:fld id="{A67CD474-5D8D-4B66-B220-787F14C38FFD}" type="datetimeFigureOut">
              <a:rPr lang="es-CO" smtClean="0"/>
              <a:t>27/10/2024</a:t>
            </a:fld>
            <a:endParaRPr lang="es-CO"/>
          </a:p>
        </p:txBody>
      </p:sp>
      <p:sp>
        <p:nvSpPr>
          <p:cNvPr id="6" name="Marcador de pie de página 5">
            <a:extLst>
              <a:ext uri="{FF2B5EF4-FFF2-40B4-BE49-F238E27FC236}">
                <a16:creationId xmlns:a16="http://schemas.microsoft.com/office/drawing/2014/main" id="{84DA793A-929E-E2A8-0BC9-E28129E371B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3D43D5A-84E5-2B47-FD33-811C520B00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287002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C6D15-E4FD-705D-ED51-C750AD880DC8}"/>
              </a:ext>
            </a:extLst>
          </p:cNvPr>
          <p:cNvSpPr>
            <a:spLocks noGrp="1"/>
          </p:cNvSpPr>
          <p:nvPr>
            <p:ph type="title"/>
          </p:nvPr>
        </p:nvSpPr>
        <p:spPr>
          <a:xfrm>
            <a:off x="629841" y="273844"/>
            <a:ext cx="7886700" cy="994172"/>
          </a:xfr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5221F058-BCC5-4262-76C6-CE94166E572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5D779F9-87AF-E4DB-70A5-FED9382970CF}"/>
              </a:ext>
            </a:extLst>
          </p:cNvPr>
          <p:cNvSpPr>
            <a:spLocks noGrp="1"/>
          </p:cNvSpPr>
          <p:nvPr>
            <p:ph sz="half" idx="2"/>
          </p:nvPr>
        </p:nvSpPr>
        <p:spPr>
          <a:xfrm>
            <a:off x="629842" y="1878806"/>
            <a:ext cx="3868340" cy="276344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D38B4CAE-D5F2-1E21-AA0F-70A5CE36237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3AAD1C2-8AE0-509D-C2BA-A57318476986}"/>
              </a:ext>
            </a:extLst>
          </p:cNvPr>
          <p:cNvSpPr>
            <a:spLocks noGrp="1"/>
          </p:cNvSpPr>
          <p:nvPr>
            <p:ph sz="quarter" idx="4"/>
          </p:nvPr>
        </p:nvSpPr>
        <p:spPr>
          <a:xfrm>
            <a:off x="4629150" y="1878806"/>
            <a:ext cx="3887391" cy="276344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FA7FBA60-017E-D1DA-92B5-35A57087726D}"/>
              </a:ext>
            </a:extLst>
          </p:cNvPr>
          <p:cNvSpPr>
            <a:spLocks noGrp="1"/>
          </p:cNvSpPr>
          <p:nvPr>
            <p:ph type="dt" sz="half" idx="10"/>
          </p:nvPr>
        </p:nvSpPr>
        <p:spPr/>
        <p:txBody>
          <a:bodyPr/>
          <a:lstStyle/>
          <a:p>
            <a:fld id="{A67CD474-5D8D-4B66-B220-787F14C38FFD}" type="datetimeFigureOut">
              <a:rPr lang="es-CO" smtClean="0"/>
              <a:t>27/10/2024</a:t>
            </a:fld>
            <a:endParaRPr lang="es-CO"/>
          </a:p>
        </p:txBody>
      </p:sp>
      <p:sp>
        <p:nvSpPr>
          <p:cNvPr id="8" name="Marcador de pie de página 7">
            <a:extLst>
              <a:ext uri="{FF2B5EF4-FFF2-40B4-BE49-F238E27FC236}">
                <a16:creationId xmlns:a16="http://schemas.microsoft.com/office/drawing/2014/main" id="{8AD68E26-4D72-1584-5758-D9B7B7265B9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F53710B-9C91-FA50-BC77-6F4654D15C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6762239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431D36-2C6A-1D14-2892-E3E6706B2287}"/>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869CB448-1199-0E9F-F111-709054C2FCC4}"/>
              </a:ext>
            </a:extLst>
          </p:cNvPr>
          <p:cNvSpPr>
            <a:spLocks noGrp="1"/>
          </p:cNvSpPr>
          <p:nvPr>
            <p:ph type="dt" sz="half" idx="10"/>
          </p:nvPr>
        </p:nvSpPr>
        <p:spPr/>
        <p:txBody>
          <a:bodyPr/>
          <a:lstStyle/>
          <a:p>
            <a:fld id="{A67CD474-5D8D-4B66-B220-787F14C38FFD}" type="datetimeFigureOut">
              <a:rPr lang="es-CO" smtClean="0"/>
              <a:t>27/10/2024</a:t>
            </a:fld>
            <a:endParaRPr lang="es-CO"/>
          </a:p>
        </p:txBody>
      </p:sp>
      <p:sp>
        <p:nvSpPr>
          <p:cNvPr id="4" name="Marcador de pie de página 3">
            <a:extLst>
              <a:ext uri="{FF2B5EF4-FFF2-40B4-BE49-F238E27FC236}">
                <a16:creationId xmlns:a16="http://schemas.microsoft.com/office/drawing/2014/main" id="{521DD6B4-3D30-C6DC-6C97-6B9C5FE1C86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6F33C1F3-2EE3-00F1-885E-7BA8732657F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2010230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1A83574-B61B-EF57-AFDE-1DC4911B9A51}"/>
              </a:ext>
            </a:extLst>
          </p:cNvPr>
          <p:cNvSpPr>
            <a:spLocks noGrp="1"/>
          </p:cNvSpPr>
          <p:nvPr>
            <p:ph type="dt" sz="half" idx="10"/>
          </p:nvPr>
        </p:nvSpPr>
        <p:spPr/>
        <p:txBody>
          <a:bodyPr/>
          <a:lstStyle/>
          <a:p>
            <a:fld id="{A67CD474-5D8D-4B66-B220-787F14C38FFD}" type="datetimeFigureOut">
              <a:rPr lang="es-CO" smtClean="0"/>
              <a:t>27/10/2024</a:t>
            </a:fld>
            <a:endParaRPr lang="es-CO"/>
          </a:p>
        </p:txBody>
      </p:sp>
      <p:sp>
        <p:nvSpPr>
          <p:cNvPr id="3" name="Marcador de pie de página 2">
            <a:extLst>
              <a:ext uri="{FF2B5EF4-FFF2-40B4-BE49-F238E27FC236}">
                <a16:creationId xmlns:a16="http://schemas.microsoft.com/office/drawing/2014/main" id="{D38ECB72-EDF4-5857-267E-04B8634745C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FDE93B3E-7865-32A7-7A3C-540542550B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42697556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23DBB-8060-0566-6C3F-293002F9D3F2}"/>
              </a:ext>
            </a:extLst>
          </p:cNvPr>
          <p:cNvSpPr>
            <a:spLocks noGrp="1"/>
          </p:cNvSpPr>
          <p:nvPr>
            <p:ph type="title"/>
          </p:nvPr>
        </p:nvSpPr>
        <p:spPr>
          <a:xfrm>
            <a:off x="629841" y="342900"/>
            <a:ext cx="2949178" cy="1200150"/>
          </a:xfrm>
        </p:spPr>
        <p:txBody>
          <a:bodyPr anchor="b"/>
          <a:lstStyle>
            <a:lvl1pPr>
              <a:defRPr sz="24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5F5CC62B-330A-4895-70FA-FAA6D1E1BB6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92F75A31-40FE-3A41-EBBB-DEB2DAD52E7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47041A72-BE27-E194-4677-FAEBF7429665}"/>
              </a:ext>
            </a:extLst>
          </p:cNvPr>
          <p:cNvSpPr>
            <a:spLocks noGrp="1"/>
          </p:cNvSpPr>
          <p:nvPr>
            <p:ph type="dt" sz="half" idx="10"/>
          </p:nvPr>
        </p:nvSpPr>
        <p:spPr/>
        <p:txBody>
          <a:bodyPr/>
          <a:lstStyle/>
          <a:p>
            <a:fld id="{A67CD474-5D8D-4B66-B220-787F14C38FFD}" type="datetimeFigureOut">
              <a:rPr lang="es-CO" smtClean="0"/>
              <a:t>27/10/2024</a:t>
            </a:fld>
            <a:endParaRPr lang="es-CO"/>
          </a:p>
        </p:txBody>
      </p:sp>
      <p:sp>
        <p:nvSpPr>
          <p:cNvPr id="6" name="Marcador de pie de página 5">
            <a:extLst>
              <a:ext uri="{FF2B5EF4-FFF2-40B4-BE49-F238E27FC236}">
                <a16:creationId xmlns:a16="http://schemas.microsoft.com/office/drawing/2014/main" id="{CDEEE2E3-58B5-DCBE-7DE9-8A9A52AF784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7191F04-33A0-A5FC-E632-183E419B91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8999532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15A68-4934-B6DE-E91C-A35BB281AFA8}"/>
              </a:ext>
            </a:extLst>
          </p:cNvPr>
          <p:cNvSpPr>
            <a:spLocks noGrp="1"/>
          </p:cNvSpPr>
          <p:nvPr>
            <p:ph type="title"/>
          </p:nvPr>
        </p:nvSpPr>
        <p:spPr>
          <a:xfrm>
            <a:off x="629841" y="342900"/>
            <a:ext cx="2949178" cy="1200150"/>
          </a:xfrm>
        </p:spPr>
        <p:txBody>
          <a:bodyPr anchor="b"/>
          <a:lstStyle>
            <a:lvl1pPr>
              <a:defRPr sz="24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D61EE951-D2D6-3A84-F98E-255C3DEAAD8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1C13E63D-7E34-814B-79CF-FF7FE035BBA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1DC3DDCA-F0CC-4815-3B3F-9DA5BD62BA31}"/>
              </a:ext>
            </a:extLst>
          </p:cNvPr>
          <p:cNvSpPr>
            <a:spLocks noGrp="1"/>
          </p:cNvSpPr>
          <p:nvPr>
            <p:ph type="dt" sz="half" idx="10"/>
          </p:nvPr>
        </p:nvSpPr>
        <p:spPr/>
        <p:txBody>
          <a:bodyPr/>
          <a:lstStyle/>
          <a:p>
            <a:fld id="{A67CD474-5D8D-4B66-B220-787F14C38FFD}" type="datetimeFigureOut">
              <a:rPr lang="es-CO" smtClean="0"/>
              <a:t>27/10/2024</a:t>
            </a:fld>
            <a:endParaRPr lang="es-CO"/>
          </a:p>
        </p:txBody>
      </p:sp>
      <p:sp>
        <p:nvSpPr>
          <p:cNvPr id="6" name="Marcador de pie de página 5">
            <a:extLst>
              <a:ext uri="{FF2B5EF4-FFF2-40B4-BE49-F238E27FC236}">
                <a16:creationId xmlns:a16="http://schemas.microsoft.com/office/drawing/2014/main" id="{0C7F4724-18C6-5338-7C46-6260E635F6B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A746399-74C3-4B0E-CFFC-E31F5084D0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5921972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B9EF1DD-C985-D965-CBD2-2EA8C31420E7}"/>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A0F8D1BF-A152-92AA-F17B-43D91B7AB98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A8A5711-A8AC-EB5F-A8F5-06C162F3E84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67CD474-5D8D-4B66-B220-787F14C38FFD}" type="datetimeFigureOut">
              <a:rPr lang="es-CO" smtClean="0"/>
              <a:t>27/10/2024</a:t>
            </a:fld>
            <a:endParaRPr lang="es-CO"/>
          </a:p>
        </p:txBody>
      </p:sp>
      <p:sp>
        <p:nvSpPr>
          <p:cNvPr id="5" name="Marcador de pie de página 4">
            <a:extLst>
              <a:ext uri="{FF2B5EF4-FFF2-40B4-BE49-F238E27FC236}">
                <a16:creationId xmlns:a16="http://schemas.microsoft.com/office/drawing/2014/main" id="{7B361F43-0916-5892-807D-A6F0389C1EF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FA3107F4-587E-5394-AF2E-AB8C46F5CD0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74929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4">
            <a:alphaModFix/>
          </a:blip>
          <a:srcRect/>
          <a:stretch/>
        </p:blipFill>
        <p:spPr>
          <a:xfrm>
            <a:off x="2347300" y="2000126"/>
            <a:ext cx="4449400" cy="1143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4"/>
        <p:cNvGrpSpPr/>
        <p:nvPr/>
      </p:nvGrpSpPr>
      <p:grpSpPr>
        <a:xfrm>
          <a:off x="0" y="0"/>
          <a:ext cx="0" cy="0"/>
          <a:chOff x="0" y="0"/>
          <a:chExt cx="0" cy="0"/>
        </a:xfrm>
      </p:grpSpPr>
      <p:sp>
        <p:nvSpPr>
          <p:cNvPr id="215" name="Google Shape;215;p16"/>
          <p:cNvSpPr txBox="1"/>
          <p:nvPr/>
        </p:nvSpPr>
        <p:spPr>
          <a:xfrm>
            <a:off x="4518060" y="1145317"/>
            <a:ext cx="4295700" cy="2554515"/>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CO" sz="1400" dirty="0">
                <a:solidFill>
                  <a:srgbClr val="FFFFFF"/>
                </a:solidFill>
                <a:latin typeface="Roboto"/>
                <a:ea typeface="Roboto"/>
                <a:cs typeface="Roboto"/>
                <a:sym typeface="Roboto"/>
              </a:rPr>
              <a:t>El egresado de la Especialización en Industria 5.0 y Automatización Industrial será un profesional altamente calificado para liderar la implementación de tecnologías avanzadas en entornos industriales, combinando habilidades técnicas con una visión estratégica y orientada a la innovación y la sostenibilidad. Será capaz de desempeñarse en roles clave en sectores industriales, tecnológicos y de servicios, aportando soluciones inteligentes a los desafíos de la automatización y la transformación digital.</a:t>
            </a:r>
          </a:p>
        </p:txBody>
      </p:sp>
      <p:sp>
        <p:nvSpPr>
          <p:cNvPr id="216" name="Google Shape;216;p16"/>
          <p:cNvSpPr txBox="1"/>
          <p:nvPr/>
        </p:nvSpPr>
        <p:spPr>
          <a:xfrm>
            <a:off x="4572000" y="652905"/>
            <a:ext cx="3943800" cy="492412"/>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2500"/>
              <a:buFont typeface="Arial"/>
              <a:buNone/>
            </a:pPr>
            <a:r>
              <a:rPr lang="es-ES" sz="2500" b="0" i="0" u="none" strike="noStrike" cap="none" dirty="0">
                <a:solidFill>
                  <a:srgbClr val="FFFFFF"/>
                </a:solidFill>
                <a:latin typeface="Roboto Black"/>
                <a:ea typeface="Roboto Black"/>
                <a:cs typeface="Roboto Black"/>
                <a:sym typeface="Roboto Black"/>
              </a:rPr>
              <a:t>PERFIL PROFESIONAL</a:t>
            </a:r>
            <a:endParaRPr sz="2500" b="0" i="0" u="none" strike="noStrike" cap="none" dirty="0">
              <a:solidFill>
                <a:srgbClr val="FFFFFF"/>
              </a:solidFill>
              <a:latin typeface="Roboto Black"/>
              <a:ea typeface="Roboto Black"/>
              <a:cs typeface="Roboto Black"/>
              <a:sym typeface="Roboto Black"/>
            </a:endParaRPr>
          </a:p>
        </p:txBody>
      </p:sp>
      <p:pic>
        <p:nvPicPr>
          <p:cNvPr id="2050" name="Picture 2" descr="Industria 5.0: más humana, sostenible y resiliente - Mecalux.com.co">
            <a:extLst>
              <a:ext uri="{FF2B5EF4-FFF2-40B4-BE49-F238E27FC236}">
                <a16:creationId xmlns:a16="http://schemas.microsoft.com/office/drawing/2014/main" id="{A6C54B76-247C-399E-3DEC-32A2D8846B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07" y="1505857"/>
            <a:ext cx="4118428" cy="24710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8"/>
        <p:cNvGrpSpPr/>
        <p:nvPr/>
      </p:nvGrpSpPr>
      <p:grpSpPr>
        <a:xfrm>
          <a:off x="0" y="0"/>
          <a:ext cx="0" cy="0"/>
          <a:chOff x="0" y="0"/>
          <a:chExt cx="0" cy="0"/>
        </a:xfrm>
      </p:grpSpPr>
      <p:sp>
        <p:nvSpPr>
          <p:cNvPr id="229" name="Google Shape;229;p23"/>
          <p:cNvSpPr txBox="1"/>
          <p:nvPr/>
        </p:nvSpPr>
        <p:spPr>
          <a:xfrm>
            <a:off x="109538" y="3113485"/>
            <a:ext cx="4979194"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Arial"/>
              <a:ea typeface="Arial"/>
              <a:cs typeface="Arial"/>
              <a:sym typeface="Arial"/>
            </a:endParaRPr>
          </a:p>
        </p:txBody>
      </p:sp>
      <p:sp>
        <p:nvSpPr>
          <p:cNvPr id="230" name="Google Shape;230;p23"/>
          <p:cNvSpPr txBox="1"/>
          <p:nvPr/>
        </p:nvSpPr>
        <p:spPr>
          <a:xfrm>
            <a:off x="452283" y="272178"/>
            <a:ext cx="6754762" cy="381613"/>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dirty="0">
                <a:solidFill>
                  <a:srgbClr val="003B74"/>
                </a:solidFill>
                <a:latin typeface="Roboto Black"/>
                <a:ea typeface="Roboto Black"/>
                <a:cs typeface="Roboto Black"/>
                <a:sym typeface="Roboto Black"/>
              </a:rPr>
              <a:t>3. ASPECTOS CURRICULARES</a:t>
            </a:r>
            <a:endParaRPr dirty="0"/>
          </a:p>
        </p:txBody>
      </p:sp>
      <p:graphicFrame>
        <p:nvGraphicFramePr>
          <p:cNvPr id="231" name="Google Shape;231;p23"/>
          <p:cNvGraphicFramePr/>
          <p:nvPr>
            <p:extLst>
              <p:ext uri="{D42A27DB-BD31-4B8C-83A1-F6EECF244321}">
                <p14:modId xmlns:p14="http://schemas.microsoft.com/office/powerpoint/2010/main" val="2524090927"/>
              </p:ext>
            </p:extLst>
          </p:nvPr>
        </p:nvGraphicFramePr>
        <p:xfrm>
          <a:off x="2528636" y="1159747"/>
          <a:ext cx="4086727" cy="1421130"/>
        </p:xfrm>
        <a:graphic>
          <a:graphicData uri="http://schemas.openxmlformats.org/drawingml/2006/table">
            <a:tbl>
              <a:tblPr>
                <a:noFill/>
                <a:tableStyleId>{F7334ACC-5CBB-455A-B280-2FEC97B8C5B9}</a:tableStyleId>
              </a:tblPr>
              <a:tblGrid>
                <a:gridCol w="3000877">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tblGrid>
              <a:tr h="180975">
                <a:tc>
                  <a:txBody>
                    <a:bodyPr/>
                    <a:lstStyle/>
                    <a:p>
                      <a:pPr algn="ctr"/>
                      <a:r>
                        <a:rPr lang="es-CO" sz="1100" b="1">
                          <a:solidFill>
                            <a:srgbClr val="000000"/>
                          </a:solidFill>
                          <a:effectLst/>
                          <a:latin typeface="Calibri" panose="020F0502020204030204" pitchFamily="34" charset="0"/>
                          <a:ea typeface="Calibri" panose="020F0502020204030204" pitchFamily="34" charset="0"/>
                        </a:rPr>
                        <a:t>PRIMER SEMESTRE</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lgn="ctr">
                      <a:solidFill>
                        <a:srgbClr val="000000"/>
                      </a:solidFill>
                      <a:prstDash val="solid"/>
                      <a:round/>
                      <a:headEnd type="none" w="sm" len="sm"/>
                      <a:tailEnd type="none" w="sm" len="sm"/>
                    </a:lnB>
                    <a:solidFill>
                      <a:srgbClr val="D0CECE"/>
                    </a:solidFill>
                  </a:tcPr>
                </a:tc>
                <a:tc>
                  <a:txBody>
                    <a:bodyPr/>
                    <a:lstStyle/>
                    <a:p>
                      <a:pPr algn="ctr"/>
                      <a:r>
                        <a:rPr lang="es-CO" sz="1100" b="1">
                          <a:solidFill>
                            <a:srgbClr val="000000"/>
                          </a:solidFill>
                          <a:effectLst/>
                          <a:latin typeface="Calibri" panose="020F0502020204030204" pitchFamily="34" charset="0"/>
                          <a:ea typeface="Calibri" panose="020F0502020204030204" pitchFamily="34" charset="0"/>
                        </a:rPr>
                        <a:t>CRÉDITOS</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lgn="ctr">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180975">
                <a:tc>
                  <a:txBody>
                    <a:bodyPr/>
                    <a:lstStyle/>
                    <a:p>
                      <a:pPr algn="just"/>
                      <a:r>
                        <a:rPr lang="es-CO" sz="1100">
                          <a:effectLst/>
                          <a:latin typeface="Calibri" panose="020F0502020204030204" pitchFamily="34" charset="0"/>
                          <a:ea typeface="Calibri" panose="020F0502020204030204" pitchFamily="34" charset="0"/>
                        </a:rPr>
                        <a:t>Fundamentos de Industria 5.0		</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tcPr>
                </a:tc>
                <a:tc>
                  <a:txBody>
                    <a:bodyPr/>
                    <a:lstStyle/>
                    <a:p>
                      <a:pPr algn="ctr"/>
                      <a:r>
                        <a:rPr lang="es-CO" sz="1100">
                          <a:solidFill>
                            <a:srgbClr val="000000"/>
                          </a:solidFill>
                          <a:effectLst/>
                          <a:latin typeface="Calibri" panose="020F0502020204030204" pitchFamily="34" charset="0"/>
                          <a:ea typeface="Calibri" panose="020F0502020204030204" pitchFamily="34" charset="0"/>
                        </a:rPr>
                        <a:t>3</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80975">
                <a:tc>
                  <a:txBody>
                    <a:bodyPr/>
                    <a:lstStyle/>
                    <a:p>
                      <a:pPr algn="just"/>
                      <a:r>
                        <a:rPr lang="es-CO" sz="1100">
                          <a:effectLst/>
                          <a:latin typeface="Calibri" panose="020F0502020204030204" pitchFamily="34" charset="0"/>
                          <a:ea typeface="Calibri" panose="020F0502020204030204" pitchFamily="34" charset="0"/>
                        </a:rPr>
                        <a:t>Ciberseguridad en Entornos Industriales	</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tcPr>
                </a:tc>
                <a:tc>
                  <a:txBody>
                    <a:bodyPr/>
                    <a:lstStyle/>
                    <a:p>
                      <a:pPr algn="ctr"/>
                      <a:r>
                        <a:rPr lang="es-CO" sz="1100">
                          <a:solidFill>
                            <a:srgbClr val="000000"/>
                          </a:solidFill>
                          <a:effectLst/>
                          <a:latin typeface="Calibri" panose="020F0502020204030204" pitchFamily="34" charset="0"/>
                          <a:ea typeface="Calibri" panose="020F0502020204030204" pitchFamily="34" charset="0"/>
                        </a:rPr>
                        <a:t>3</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80975">
                <a:tc>
                  <a:txBody>
                    <a:bodyPr/>
                    <a:lstStyle/>
                    <a:p>
                      <a:pPr algn="just"/>
                      <a:r>
                        <a:rPr lang="es-CO" sz="1100">
                          <a:effectLst/>
                          <a:latin typeface="Calibri" panose="020F0502020204030204" pitchFamily="34" charset="0"/>
                          <a:ea typeface="Calibri" panose="020F0502020204030204" pitchFamily="34" charset="0"/>
                        </a:rPr>
                        <a:t>Robótica Colaborativa y Automatización Industrial</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tcPr>
                </a:tc>
                <a:tc>
                  <a:txBody>
                    <a:bodyPr/>
                    <a:lstStyle/>
                    <a:p>
                      <a:pPr algn="ctr"/>
                      <a:r>
                        <a:rPr lang="es-CO" sz="1100">
                          <a:solidFill>
                            <a:srgbClr val="000000"/>
                          </a:solidFill>
                          <a:effectLst/>
                          <a:latin typeface="Calibri" panose="020F0502020204030204" pitchFamily="34" charset="0"/>
                          <a:ea typeface="Calibri" panose="020F0502020204030204" pitchFamily="34" charset="0"/>
                        </a:rPr>
                        <a:t>3</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80975">
                <a:tc>
                  <a:txBody>
                    <a:bodyPr/>
                    <a:lstStyle/>
                    <a:p>
                      <a:pPr algn="just"/>
                      <a:r>
                        <a:rPr lang="es-CO" sz="1100" dirty="0">
                          <a:effectLst/>
                          <a:latin typeface="Calibri" panose="020F0502020204030204" pitchFamily="34" charset="0"/>
                          <a:ea typeface="Calibri" panose="020F0502020204030204" pitchFamily="34" charset="0"/>
                        </a:rPr>
                        <a:t>Sistemas de Control Avanzado en Procesos Automatizados</a:t>
                      </a:r>
                      <a:endParaRPr lang="es-CO" sz="1000" dirty="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lgn="ctr">
                      <a:solidFill>
                        <a:srgbClr val="000000"/>
                      </a:solidFill>
                      <a:prstDash val="solid"/>
                      <a:round/>
                      <a:headEnd type="none" w="sm" len="sm"/>
                      <a:tailEnd type="none" w="sm" len="sm"/>
                    </a:lnB>
                  </a:tcPr>
                </a:tc>
                <a:tc>
                  <a:txBody>
                    <a:bodyPr/>
                    <a:lstStyle/>
                    <a:p>
                      <a:pPr algn="ctr"/>
                      <a:r>
                        <a:rPr lang="es-CO" sz="1100">
                          <a:solidFill>
                            <a:srgbClr val="000000"/>
                          </a:solidFill>
                          <a:effectLst/>
                          <a:latin typeface="Calibri" panose="020F0502020204030204" pitchFamily="34" charset="0"/>
                          <a:ea typeface="Calibri" panose="020F0502020204030204" pitchFamily="34" charset="0"/>
                        </a:rPr>
                        <a:t>3</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80975">
                <a:tc>
                  <a:txBody>
                    <a:bodyPr/>
                    <a:lstStyle/>
                    <a:p>
                      <a:pPr algn="just"/>
                      <a:r>
                        <a:rPr lang="es-CO" sz="1100" dirty="0">
                          <a:effectLst/>
                          <a:latin typeface="Calibri" panose="020F0502020204030204" pitchFamily="34" charset="0"/>
                          <a:ea typeface="Calibri" panose="020F0502020204030204" pitchFamily="34" charset="0"/>
                        </a:rPr>
                        <a:t>Prototipado Rápido y Fabricación Inteligente</a:t>
                      </a:r>
                      <a:endParaRPr lang="es-CO" sz="1000" dirty="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lgn="ctr">
                      <a:solidFill>
                        <a:srgbClr val="000000"/>
                      </a:solidFill>
                      <a:prstDash val="solid"/>
                      <a:round/>
                      <a:headEnd type="none" w="sm" len="sm"/>
                      <a:tailEnd type="none" w="sm" len="sm"/>
                    </a:lnR>
                    <a:lnT w="17475" cap="flat" cmpd="sng" algn="ctr">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tcPr>
                </a:tc>
                <a:tc>
                  <a:txBody>
                    <a:bodyPr/>
                    <a:lstStyle/>
                    <a:p>
                      <a:pPr algn="ctr"/>
                      <a:r>
                        <a:rPr lang="es-CO" sz="1100" dirty="0">
                          <a:solidFill>
                            <a:srgbClr val="000000"/>
                          </a:solidFill>
                          <a:effectLst/>
                          <a:latin typeface="Calibri" panose="020F0502020204030204" pitchFamily="34" charset="0"/>
                          <a:ea typeface="Calibri" panose="020F0502020204030204" pitchFamily="34" charset="0"/>
                        </a:rPr>
                        <a:t>2</a:t>
                      </a:r>
                      <a:endParaRPr lang="es-CO" sz="1000" dirty="0">
                        <a:effectLst/>
                        <a:latin typeface="Times New Roman" panose="02020603050405020304" pitchFamily="18" charset="0"/>
                        <a:ea typeface="Times New Roman" panose="02020603050405020304" pitchFamily="18" charset="0"/>
                      </a:endParaRPr>
                    </a:p>
                  </a:txBody>
                  <a:tcPr marL="38100" marR="38100" marT="0" marB="0" anchor="ctr">
                    <a:lnL w="17475" cap="flat" cmpd="sng" algn="ctr">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lgn="ctr">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tcPr>
                </a:tc>
                <a:extLst>
                  <a:ext uri="{0D108BD9-81ED-4DB2-BD59-A6C34878D82A}">
                    <a16:rowId xmlns:a16="http://schemas.microsoft.com/office/drawing/2014/main" val="1431321760"/>
                  </a:ext>
                </a:extLst>
              </a:tr>
              <a:tr h="180975">
                <a:tc>
                  <a:txBody>
                    <a:bodyPr/>
                    <a:lstStyle/>
                    <a:p>
                      <a:pPr algn="just"/>
                      <a:r>
                        <a:rPr lang="es-CO" sz="1100" dirty="0">
                          <a:effectLst/>
                          <a:latin typeface="Calibri" panose="020F0502020204030204" pitchFamily="34" charset="0"/>
                          <a:ea typeface="Calibri" panose="020F0502020204030204" pitchFamily="34" charset="0"/>
                        </a:rPr>
                        <a:t>Total</a:t>
                      </a:r>
                      <a:endParaRPr lang="es-CO" sz="1000" dirty="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lgn="ctr">
                      <a:solidFill>
                        <a:srgbClr val="000000"/>
                      </a:solidFill>
                      <a:prstDash val="solid"/>
                      <a:round/>
                      <a:headEnd type="none" w="sm" len="sm"/>
                      <a:tailEnd type="none" w="sm" len="sm"/>
                    </a:lnR>
                    <a:lnT w="17475" cap="flat" cmpd="sng" algn="ctr">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solidFill>
                      <a:srgbClr val="D0CECE"/>
                    </a:solidFill>
                  </a:tcPr>
                </a:tc>
                <a:tc>
                  <a:txBody>
                    <a:bodyPr/>
                    <a:lstStyle/>
                    <a:p>
                      <a:pPr algn="ctr"/>
                      <a:r>
                        <a:rPr lang="en-US" sz="1100" dirty="0">
                          <a:solidFill>
                            <a:srgbClr val="000000"/>
                          </a:solidFill>
                          <a:effectLst/>
                          <a:latin typeface="Calibri" panose="020F0502020204030204" pitchFamily="34" charset="0"/>
                          <a:ea typeface="Calibri" panose="020F0502020204030204" pitchFamily="34" charset="0"/>
                        </a:rPr>
                        <a:t>1</a:t>
                      </a:r>
                      <a:r>
                        <a:rPr lang="es-CO" sz="1100" dirty="0">
                          <a:solidFill>
                            <a:srgbClr val="000000"/>
                          </a:solidFill>
                          <a:effectLst/>
                          <a:latin typeface="Calibri" panose="020F0502020204030204" pitchFamily="34" charset="0"/>
                          <a:ea typeface="Calibri" panose="020F0502020204030204" pitchFamily="34" charset="0"/>
                        </a:rPr>
                        <a:t>4</a:t>
                      </a:r>
                      <a:endParaRPr lang="es-CO" sz="1000" dirty="0">
                        <a:effectLst/>
                        <a:latin typeface="Times New Roman" panose="02020603050405020304" pitchFamily="18" charset="0"/>
                        <a:ea typeface="Times New Roman" panose="02020603050405020304" pitchFamily="18" charset="0"/>
                      </a:endParaRPr>
                    </a:p>
                  </a:txBody>
                  <a:tcPr marL="38100" marR="38100" marT="0" marB="0" anchor="ctr">
                    <a:lnL w="17475" cap="flat" cmpd="sng" algn="ctr">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lgn="ctr">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8"/>
                  </a:ext>
                </a:extLst>
              </a:tr>
            </a:tbl>
          </a:graphicData>
        </a:graphic>
      </p:graphicFrame>
      <p:graphicFrame>
        <p:nvGraphicFramePr>
          <p:cNvPr id="232" name="Google Shape;232;p23"/>
          <p:cNvGraphicFramePr/>
          <p:nvPr>
            <p:extLst>
              <p:ext uri="{D42A27DB-BD31-4B8C-83A1-F6EECF244321}">
                <p14:modId xmlns:p14="http://schemas.microsoft.com/office/powerpoint/2010/main" val="2731315753"/>
              </p:ext>
            </p:extLst>
          </p:nvPr>
        </p:nvGraphicFramePr>
        <p:xfrm>
          <a:off x="2409824" y="3086833"/>
          <a:ext cx="4324350" cy="1240155"/>
        </p:xfrm>
        <a:graphic>
          <a:graphicData uri="http://schemas.openxmlformats.org/drawingml/2006/table">
            <a:tbl>
              <a:tblPr>
                <a:noFill/>
                <a:tableStyleId>{F7334ACC-5CBB-455A-B280-2FEC97B8C5B9}</a:tableStyleId>
              </a:tblPr>
              <a:tblGrid>
                <a:gridCol w="3476625">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tblGrid>
              <a:tr h="180975">
                <a:tc>
                  <a:txBody>
                    <a:bodyPr/>
                    <a:lstStyle/>
                    <a:p>
                      <a:pPr marL="0" lvl="0" indent="0" algn="ctr" rtl="0">
                        <a:spcBef>
                          <a:spcPts val="0"/>
                        </a:spcBef>
                        <a:spcAft>
                          <a:spcPts val="0"/>
                        </a:spcAft>
                        <a:buNone/>
                      </a:pPr>
                      <a:r>
                        <a:rPr lang="es-ES" sz="1100" b="1" dirty="0">
                          <a:latin typeface="Calibri"/>
                          <a:ea typeface="Calibri"/>
                          <a:cs typeface="Calibri"/>
                          <a:sym typeface="Calibri"/>
                        </a:rPr>
                        <a:t>SEGUNDO SEMESTRE</a:t>
                      </a:r>
                      <a:endParaRPr sz="1100" dirty="0">
                        <a:latin typeface="Calibri"/>
                        <a:ea typeface="Calibri"/>
                        <a:cs typeface="Calibri"/>
                        <a:sym typeface="Calibri"/>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lgn="ctr">
                      <a:solidFill>
                        <a:srgbClr val="000000"/>
                      </a:solidFill>
                      <a:prstDash val="solid"/>
                      <a:round/>
                      <a:headEnd type="none" w="sm" len="sm"/>
                      <a:tailEnd type="none" w="sm" len="sm"/>
                    </a:lnB>
                    <a:solidFill>
                      <a:srgbClr val="D0CECE"/>
                    </a:solidFill>
                  </a:tcPr>
                </a:tc>
                <a:tc>
                  <a:txBody>
                    <a:bodyPr/>
                    <a:lstStyle/>
                    <a:p>
                      <a:pPr marL="0" lvl="0" indent="0" algn="ctr" rtl="0">
                        <a:spcBef>
                          <a:spcPts val="0"/>
                        </a:spcBef>
                        <a:spcAft>
                          <a:spcPts val="0"/>
                        </a:spcAft>
                        <a:buNone/>
                      </a:pPr>
                      <a:r>
                        <a:rPr lang="es-ES" sz="1100" b="1">
                          <a:latin typeface="Calibri"/>
                          <a:ea typeface="Calibri"/>
                          <a:cs typeface="Calibri"/>
                          <a:sym typeface="Calibri"/>
                        </a:rPr>
                        <a:t>CRÉDITOS</a:t>
                      </a:r>
                      <a:endParaRPr sz="1100">
                        <a:latin typeface="Calibri"/>
                        <a:ea typeface="Calibri"/>
                        <a:cs typeface="Calibri"/>
                        <a:sym typeface="Calibri"/>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lgn="ctr">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180975">
                <a:tc>
                  <a:txBody>
                    <a:bodyPr/>
                    <a:lstStyle/>
                    <a:p>
                      <a:pPr algn="just"/>
                      <a:r>
                        <a:rPr lang="es-CO" sz="1100" dirty="0">
                          <a:effectLst/>
                          <a:latin typeface="Calibri" panose="020F0502020204030204" pitchFamily="34" charset="0"/>
                          <a:ea typeface="Calibri" panose="020F0502020204030204" pitchFamily="34" charset="0"/>
                        </a:rPr>
                        <a:t>Innovación y Sostenibilidad en Industria 5.0</a:t>
                      </a:r>
                      <a:endParaRPr lang="es-CO" sz="1000" dirty="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tcPr>
                </a:tc>
                <a:tc>
                  <a:txBody>
                    <a:bodyPr/>
                    <a:lstStyle/>
                    <a:p>
                      <a:pPr algn="ctr"/>
                      <a:r>
                        <a:rPr lang="es-CO" sz="1100">
                          <a:solidFill>
                            <a:srgbClr val="000000"/>
                          </a:solidFill>
                          <a:effectLst/>
                          <a:latin typeface="Calibri" panose="020F0502020204030204" pitchFamily="34" charset="0"/>
                          <a:ea typeface="Calibri" panose="020F0502020204030204" pitchFamily="34" charset="0"/>
                        </a:rPr>
                        <a:t>3</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80975">
                <a:tc>
                  <a:txBody>
                    <a:bodyPr/>
                    <a:lstStyle/>
                    <a:p>
                      <a:pPr algn="just"/>
                      <a:r>
                        <a:rPr lang="es-CO" sz="1100">
                          <a:effectLst/>
                          <a:latin typeface="Calibri" panose="020F0502020204030204" pitchFamily="34" charset="0"/>
                          <a:ea typeface="Calibri" panose="020F0502020204030204" pitchFamily="34" charset="0"/>
                        </a:rPr>
                        <a:t>Analítica de Datos y Machine Learning para la Optimización Industrial</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tcPr>
                </a:tc>
                <a:tc>
                  <a:txBody>
                    <a:bodyPr/>
                    <a:lstStyle/>
                    <a:p>
                      <a:pPr algn="ctr"/>
                      <a:r>
                        <a:rPr lang="es-CO" sz="1100">
                          <a:solidFill>
                            <a:srgbClr val="000000"/>
                          </a:solidFill>
                          <a:effectLst/>
                          <a:latin typeface="Calibri" panose="020F0502020204030204" pitchFamily="34" charset="0"/>
                          <a:ea typeface="Calibri" panose="020F0502020204030204" pitchFamily="34" charset="0"/>
                        </a:rPr>
                        <a:t>3</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80975">
                <a:tc>
                  <a:txBody>
                    <a:bodyPr/>
                    <a:lstStyle/>
                    <a:p>
                      <a:pPr algn="just"/>
                      <a:r>
                        <a:rPr lang="es-CO" sz="1100">
                          <a:effectLst/>
                          <a:latin typeface="Calibri" panose="020F0502020204030204" pitchFamily="34" charset="0"/>
                          <a:ea typeface="Calibri" panose="020F0502020204030204" pitchFamily="34" charset="0"/>
                        </a:rPr>
                        <a:t>IoT Industrial</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tcPr>
                </a:tc>
                <a:tc>
                  <a:txBody>
                    <a:bodyPr/>
                    <a:lstStyle/>
                    <a:p>
                      <a:pPr algn="ctr"/>
                      <a:r>
                        <a:rPr lang="es-CO" sz="1100">
                          <a:solidFill>
                            <a:srgbClr val="000000"/>
                          </a:solidFill>
                          <a:effectLst/>
                          <a:latin typeface="Calibri" panose="020F0502020204030204" pitchFamily="34" charset="0"/>
                          <a:ea typeface="Calibri" panose="020F0502020204030204" pitchFamily="34" charset="0"/>
                        </a:rPr>
                        <a:t>3</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80975">
                <a:tc>
                  <a:txBody>
                    <a:bodyPr/>
                    <a:lstStyle/>
                    <a:p>
                      <a:pPr algn="just"/>
                      <a:r>
                        <a:rPr lang="es-CO" sz="1100">
                          <a:effectLst/>
                          <a:latin typeface="Calibri" panose="020F0502020204030204" pitchFamily="34" charset="0"/>
                          <a:ea typeface="Calibri" panose="020F0502020204030204" pitchFamily="34" charset="0"/>
                        </a:rPr>
                        <a:t>Materia Electiva</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tcPr>
                </a:tc>
                <a:tc>
                  <a:txBody>
                    <a:bodyPr/>
                    <a:lstStyle/>
                    <a:p>
                      <a:pPr algn="ctr"/>
                      <a:r>
                        <a:rPr lang="es-CO" sz="1100">
                          <a:solidFill>
                            <a:srgbClr val="000000"/>
                          </a:solidFill>
                          <a:effectLst/>
                          <a:latin typeface="Calibri" panose="020F0502020204030204" pitchFamily="34" charset="0"/>
                          <a:ea typeface="Calibri" panose="020F0502020204030204" pitchFamily="34" charset="0"/>
                        </a:rPr>
                        <a:t>3</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80975">
                <a:tc>
                  <a:txBody>
                    <a:bodyPr/>
                    <a:lstStyle/>
                    <a:p>
                      <a:pPr algn="just"/>
                      <a:r>
                        <a:rPr lang="es-CO" sz="1100">
                          <a:solidFill>
                            <a:srgbClr val="000000"/>
                          </a:solidFill>
                          <a:effectLst/>
                          <a:latin typeface="Calibri" panose="020F0502020204030204" pitchFamily="34" charset="0"/>
                          <a:ea typeface="Calibri" panose="020F0502020204030204" pitchFamily="34" charset="0"/>
                        </a:rPr>
                        <a:t>TOTAL</a:t>
                      </a:r>
                      <a:endParaRPr lang="es-CO" sz="1000">
                        <a:effectLst/>
                        <a:latin typeface="Times New Roman" panose="02020603050405020304" pitchFamily="18" charset="0"/>
                        <a:ea typeface="Times New Roman" panose="02020603050405020304" pitchFamily="18" charset="0"/>
                      </a:endParaRPr>
                    </a:p>
                  </a:txBody>
                  <a:tcPr marL="38100" marR="38100" marT="0" marB="0" anchor="ctr">
                    <a:lnL w="17475" cap="flat" cmpd="sng">
                      <a:solidFill>
                        <a:srgbClr val="000000"/>
                      </a:solidFill>
                      <a:prstDash val="solid"/>
                      <a:round/>
                      <a:headEnd type="none" w="sm" len="sm"/>
                      <a:tailEnd type="none" w="sm" len="sm"/>
                    </a:lnL>
                    <a:lnR w="17475" cap="flat" cmpd="sng" algn="ctr">
                      <a:solidFill>
                        <a:srgbClr val="000000"/>
                      </a:solidFill>
                      <a:prstDash val="solid"/>
                      <a:round/>
                      <a:headEnd type="none" w="sm" len="sm"/>
                      <a:tailEnd type="none" w="sm" len="sm"/>
                    </a:lnR>
                    <a:lnT w="17475" cap="flat" cmpd="sng" algn="ctr">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solidFill>
                      <a:srgbClr val="D0CECE"/>
                    </a:solidFill>
                  </a:tcPr>
                </a:tc>
                <a:tc>
                  <a:txBody>
                    <a:bodyPr/>
                    <a:lstStyle/>
                    <a:p>
                      <a:pPr algn="ctr"/>
                      <a:r>
                        <a:rPr lang="es-CO" sz="1100" b="1" dirty="0">
                          <a:solidFill>
                            <a:srgbClr val="000000"/>
                          </a:solidFill>
                          <a:effectLst/>
                          <a:latin typeface="Calibri" panose="020F0502020204030204" pitchFamily="34" charset="0"/>
                          <a:ea typeface="Calibri" panose="020F0502020204030204" pitchFamily="34" charset="0"/>
                        </a:rPr>
                        <a:t>12</a:t>
                      </a:r>
                      <a:endParaRPr lang="es-CO" sz="1000" dirty="0">
                        <a:effectLst/>
                        <a:latin typeface="Times New Roman" panose="02020603050405020304" pitchFamily="18" charset="0"/>
                        <a:ea typeface="Times New Roman" panose="02020603050405020304" pitchFamily="18" charset="0"/>
                      </a:endParaRPr>
                    </a:p>
                  </a:txBody>
                  <a:tcPr marL="38100" marR="38100" marT="0" marB="0" anchor="ctr">
                    <a:lnL w="17475" cap="flat" cmpd="sng" algn="ctr">
                      <a:solidFill>
                        <a:srgbClr val="000000"/>
                      </a:solidFill>
                      <a:prstDash val="solid"/>
                      <a:round/>
                      <a:headEnd type="none" w="sm" len="sm"/>
                      <a:tailEnd type="none" w="sm" len="sm"/>
                    </a:lnL>
                    <a:lnR w="17475" cap="flat" cmpd="sng">
                      <a:solidFill>
                        <a:srgbClr val="000000"/>
                      </a:solidFill>
                      <a:prstDash val="solid"/>
                      <a:round/>
                      <a:headEnd type="none" w="sm" len="sm"/>
                      <a:tailEnd type="none" w="sm" len="sm"/>
                    </a:lnR>
                    <a:lnT w="17475" cap="flat" cmpd="sng" algn="ctr">
                      <a:solidFill>
                        <a:srgbClr val="000000"/>
                      </a:solidFill>
                      <a:prstDash val="solid"/>
                      <a:round/>
                      <a:headEnd type="none" w="sm" len="sm"/>
                      <a:tailEnd type="none" w="sm" len="sm"/>
                    </a:lnT>
                    <a:lnB w="1747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41308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g1ec2c1abeba_0_6"/>
          <p:cNvSpPr txBox="1"/>
          <p:nvPr/>
        </p:nvSpPr>
        <p:spPr>
          <a:xfrm>
            <a:off x="411148" y="0"/>
            <a:ext cx="44115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s-ES" sz="2500" b="0" i="0" u="none" strike="noStrike" cap="none">
                <a:solidFill>
                  <a:schemeClr val="lt1"/>
                </a:solidFill>
                <a:latin typeface="Roboto Black"/>
                <a:ea typeface="Roboto Black"/>
                <a:cs typeface="Roboto Black"/>
                <a:sym typeface="Roboto Black"/>
              </a:rPr>
              <a:t>Resultados de aprendizaje </a:t>
            </a:r>
            <a:endParaRPr sz="2500" b="0" i="0" u="none" strike="noStrike" cap="none">
              <a:solidFill>
                <a:schemeClr val="lt1"/>
              </a:solidFill>
              <a:latin typeface="Roboto Black"/>
              <a:ea typeface="Roboto Black"/>
              <a:cs typeface="Roboto Black"/>
              <a:sym typeface="Roboto Black"/>
            </a:endParaRPr>
          </a:p>
        </p:txBody>
      </p:sp>
      <p:pic>
        <p:nvPicPr>
          <p:cNvPr id="240" name="Google Shape;240;g1ec2c1abeba_0_6"/>
          <p:cNvPicPr preferRelativeResize="0"/>
          <p:nvPr/>
        </p:nvPicPr>
        <p:blipFill rotWithShape="1">
          <a:blip r:embed="rId4">
            <a:alphaModFix/>
          </a:blip>
          <a:srcRect/>
          <a:stretch/>
        </p:blipFill>
        <p:spPr>
          <a:xfrm>
            <a:off x="6695227" y="50555"/>
            <a:ext cx="628725" cy="626840"/>
          </a:xfrm>
          <a:prstGeom prst="rect">
            <a:avLst/>
          </a:prstGeom>
          <a:noFill/>
          <a:ln>
            <a:noFill/>
          </a:ln>
        </p:spPr>
      </p:pic>
      <p:graphicFrame>
        <p:nvGraphicFramePr>
          <p:cNvPr id="241" name="Google Shape;241;g1ec2c1abeba_0_6"/>
          <p:cNvGraphicFramePr/>
          <p:nvPr>
            <p:extLst>
              <p:ext uri="{D42A27DB-BD31-4B8C-83A1-F6EECF244321}">
                <p14:modId xmlns:p14="http://schemas.microsoft.com/office/powerpoint/2010/main" val="2053856435"/>
              </p:ext>
            </p:extLst>
          </p:nvPr>
        </p:nvGraphicFramePr>
        <p:xfrm>
          <a:off x="298438" y="1068450"/>
          <a:ext cx="8547125" cy="3627950"/>
        </p:xfrm>
        <a:graphic>
          <a:graphicData uri="http://schemas.openxmlformats.org/drawingml/2006/table">
            <a:tbl>
              <a:tblPr bandRow="1" bandCol="1">
                <a:noFill/>
                <a:tableStyleId>{7C023471-AE79-4F58-944C-14B83953982D}</a:tableStyleId>
              </a:tblPr>
              <a:tblGrid>
                <a:gridCol w="8547125">
                  <a:extLst>
                    <a:ext uri="{9D8B030D-6E8A-4147-A177-3AD203B41FA5}">
                      <a16:colId xmlns:a16="http://schemas.microsoft.com/office/drawing/2014/main" val="20000"/>
                    </a:ext>
                  </a:extLst>
                </a:gridCol>
              </a:tblGrid>
              <a:tr h="315600">
                <a:tc>
                  <a:txBody>
                    <a:bodyPr/>
                    <a:lstStyle/>
                    <a:p>
                      <a:pPr marL="0" lvl="0" indent="-1270" algn="ctr" rtl="0">
                        <a:spcBef>
                          <a:spcPts val="0"/>
                        </a:spcBef>
                        <a:spcAft>
                          <a:spcPts val="0"/>
                        </a:spcAft>
                        <a:buNone/>
                      </a:pPr>
                      <a:r>
                        <a:rPr lang="es-ES" sz="1000" b="1">
                          <a:latin typeface="Calibri"/>
                          <a:ea typeface="Calibri"/>
                          <a:cs typeface="Calibri"/>
                          <a:sym typeface="Calibri"/>
                        </a:rPr>
                        <a:t>Resultados de Aprendizaje</a:t>
                      </a:r>
                      <a:endParaRPr sz="1000">
                        <a:latin typeface="Calibri"/>
                        <a:ea typeface="Calibri"/>
                        <a:cs typeface="Calibri"/>
                        <a:sym typeface="Calibri"/>
                      </a:endParaRPr>
                    </a:p>
                    <a:p>
                      <a:pPr marL="0" lvl="0" indent="-1270" algn="ctr" rtl="0">
                        <a:spcBef>
                          <a:spcPts val="0"/>
                        </a:spcBef>
                        <a:spcAft>
                          <a:spcPts val="0"/>
                        </a:spcAft>
                        <a:buNone/>
                      </a:pPr>
                      <a:r>
                        <a:rPr lang="es-ES" sz="1000" b="1">
                          <a:latin typeface="Calibri"/>
                          <a:ea typeface="Calibri"/>
                          <a:cs typeface="Calibri"/>
                          <a:sym typeface="Calibri"/>
                        </a:rPr>
                        <a:t>Estructura</a:t>
                      </a:r>
                      <a:endParaRPr sz="1000">
                        <a:latin typeface="Calibri"/>
                        <a:ea typeface="Calibri"/>
                        <a:cs typeface="Calibri"/>
                        <a:sym typeface="Calibri"/>
                      </a:endParaRPr>
                    </a:p>
                    <a:p>
                      <a:pPr marL="0" lvl="0" indent="-1270" algn="ctr" rtl="0">
                        <a:spcBef>
                          <a:spcPts val="0"/>
                        </a:spcBef>
                        <a:spcAft>
                          <a:spcPts val="0"/>
                        </a:spcAft>
                        <a:buNone/>
                      </a:pPr>
                      <a:r>
                        <a:rPr lang="es-ES" sz="1000">
                          <a:latin typeface="Calibri"/>
                          <a:ea typeface="Calibri"/>
                          <a:cs typeface="Calibri"/>
                          <a:sym typeface="Calibri"/>
                        </a:rPr>
                        <a:t>(Acción, Contenido y Contexto)</a:t>
                      </a:r>
                      <a:endParaRPr sz="1000">
                        <a:latin typeface="Calibri"/>
                        <a:ea typeface="Calibri"/>
                        <a:cs typeface="Calibri"/>
                        <a:sym typeface="Calibri"/>
                      </a:endParaRPr>
                    </a:p>
                  </a:txBody>
                  <a:tcPr marL="68575" marR="68575"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lgn="ctr">
                      <a:solidFill>
                        <a:srgbClr val="000000"/>
                      </a:solidFill>
                      <a:prstDash val="solid"/>
                      <a:round/>
                      <a:headEnd type="none" w="sm" len="sm"/>
                      <a:tailEnd type="none" w="sm" len="sm"/>
                    </a:lnB>
                    <a:solidFill>
                      <a:srgbClr val="DEEBF6"/>
                    </a:solidFill>
                  </a:tcPr>
                </a:tc>
                <a:extLst>
                  <a:ext uri="{0D108BD9-81ED-4DB2-BD59-A6C34878D82A}">
                    <a16:rowId xmlns:a16="http://schemas.microsoft.com/office/drawing/2014/main" val="10000"/>
                  </a:ext>
                </a:extLst>
              </a:tr>
              <a:tr h="3170750">
                <a:tc>
                  <a:txBody>
                    <a:bodyPr/>
                    <a:lstStyle/>
                    <a:p>
                      <a:r>
                        <a:rPr lang="es-CO" sz="1350" b="1" kern="1200" dirty="0">
                          <a:solidFill>
                            <a:srgbClr val="000000"/>
                          </a:solidFill>
                          <a:effectLst/>
                          <a:latin typeface="Arial"/>
                          <a:ea typeface="Arial"/>
                          <a:cs typeface="Arial"/>
                        </a:rPr>
                        <a:t>RA1</a:t>
                      </a:r>
                      <a:r>
                        <a:rPr lang="es-CO" sz="1350" kern="1200" dirty="0">
                          <a:solidFill>
                            <a:srgbClr val="000000"/>
                          </a:solidFill>
                          <a:effectLst/>
                          <a:latin typeface="Arial"/>
                          <a:ea typeface="Arial"/>
                          <a:cs typeface="Arial"/>
                        </a:rPr>
                        <a:t>. Demostrar un dominio completo de los principios fundamentales de la Industria 5.0 y las tecnologías clave, expresando su comprensión en la aplicación práctica de estas tecnologías en entornos industriales específicos.</a:t>
                      </a:r>
                    </a:p>
                    <a:p>
                      <a:r>
                        <a:rPr lang="es-CO" sz="1350" kern="1200" dirty="0">
                          <a:solidFill>
                            <a:srgbClr val="000000"/>
                          </a:solidFill>
                          <a:effectLst/>
                          <a:latin typeface="Arial"/>
                          <a:ea typeface="Arial"/>
                          <a:cs typeface="Arial"/>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s-CO" sz="1350" b="1" kern="1200" dirty="0">
                          <a:solidFill>
                            <a:srgbClr val="000000"/>
                          </a:solidFill>
                          <a:effectLst/>
                          <a:latin typeface="Arial"/>
                          <a:ea typeface="Arial"/>
                          <a:cs typeface="Arial"/>
                        </a:rPr>
                        <a:t>RA2</a:t>
                      </a:r>
                      <a:r>
                        <a:rPr lang="es-CO" sz="1350" kern="1200" dirty="0">
                          <a:solidFill>
                            <a:srgbClr val="000000"/>
                          </a:solidFill>
                          <a:effectLst/>
                          <a:latin typeface="Arial"/>
                          <a:ea typeface="Arial"/>
                          <a:cs typeface="Arial"/>
                        </a:rPr>
                        <a:t>. Aplicar tecnologías como el Internet de las Cosas (IoT) industrial, machine </a:t>
                      </a:r>
                      <a:r>
                        <a:rPr lang="es-CO" sz="1350" kern="1200" dirty="0" err="1">
                          <a:solidFill>
                            <a:srgbClr val="000000"/>
                          </a:solidFill>
                          <a:effectLst/>
                          <a:latin typeface="Arial"/>
                          <a:ea typeface="Arial"/>
                          <a:cs typeface="Arial"/>
                        </a:rPr>
                        <a:t>learning</a:t>
                      </a:r>
                      <a:r>
                        <a:rPr lang="es-CO" sz="1350" kern="1200" dirty="0">
                          <a:solidFill>
                            <a:srgbClr val="000000"/>
                          </a:solidFill>
                          <a:effectLst/>
                          <a:latin typeface="Arial"/>
                          <a:ea typeface="Arial"/>
                          <a:cs typeface="Arial"/>
                        </a:rPr>
                        <a:t> y fabricación inteligente para optimizar la conectividad, personalización y flexibilidad de los procesos productivos, mejorando la eficiencia y calidad en entornos industriales.</a:t>
                      </a:r>
                    </a:p>
                    <a:p>
                      <a:r>
                        <a:rPr lang="es-CO" sz="1350" kern="1200" dirty="0">
                          <a:solidFill>
                            <a:srgbClr val="000000"/>
                          </a:solidFill>
                          <a:effectLst/>
                          <a:latin typeface="Arial"/>
                          <a:ea typeface="Arial"/>
                          <a:cs typeface="Arial"/>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s-CO" sz="1350" b="1" kern="1200" dirty="0">
                          <a:solidFill>
                            <a:srgbClr val="000000"/>
                          </a:solidFill>
                          <a:effectLst/>
                          <a:latin typeface="Arial"/>
                          <a:ea typeface="Arial"/>
                          <a:cs typeface="Arial"/>
                        </a:rPr>
                        <a:t>RA3</a:t>
                      </a:r>
                      <a:r>
                        <a:rPr lang="es-CO" sz="1350" kern="1200" dirty="0">
                          <a:solidFill>
                            <a:srgbClr val="000000"/>
                          </a:solidFill>
                          <a:effectLst/>
                          <a:latin typeface="Arial"/>
                          <a:ea typeface="Arial"/>
                          <a:cs typeface="Arial"/>
                        </a:rPr>
                        <a:t>. Desarrollar habilidades para implementar estrategias de ciberseguridad y utilizar herramientas de análisis de datos en tiempo real para mejorar la toma de decisiones, garantizando la seguridad y eficiencia operativa.</a:t>
                      </a:r>
                    </a:p>
                    <a:p>
                      <a:r>
                        <a:rPr lang="es-CO" sz="1350" kern="1200" dirty="0">
                          <a:solidFill>
                            <a:srgbClr val="000000"/>
                          </a:solidFill>
                          <a:effectLst/>
                          <a:latin typeface="Arial"/>
                          <a:ea typeface="Arial"/>
                          <a:cs typeface="Arial"/>
                        </a:rPr>
                        <a:t> </a:t>
                      </a:r>
                    </a:p>
                    <a:p>
                      <a:r>
                        <a:rPr lang="es-CO" sz="1350" b="1" kern="1200" dirty="0">
                          <a:solidFill>
                            <a:srgbClr val="000000"/>
                          </a:solidFill>
                          <a:effectLst/>
                          <a:latin typeface="Arial"/>
                          <a:ea typeface="Arial"/>
                          <a:cs typeface="Arial"/>
                        </a:rPr>
                        <a:t>RA4. </a:t>
                      </a:r>
                      <a:r>
                        <a:rPr lang="es-CO" sz="1350" kern="1200" dirty="0">
                          <a:solidFill>
                            <a:srgbClr val="000000"/>
                          </a:solidFill>
                          <a:effectLst/>
                          <a:latin typeface="Arial"/>
                          <a:ea typeface="Arial"/>
                          <a:cs typeface="Arial"/>
                        </a:rPr>
                        <a:t>liderar proyectos de innovación tecnológica en la industria, incorporando prácticas de sostenibilidad y promoviendo la colaboración humano-máquina, contribuyendo al avance hacia un modelo industrial más eficiente y sostenible.</a:t>
                      </a:r>
                      <a:endParaRPr lang="es-CO" sz="1000" b="1" dirty="0">
                        <a:effectLst/>
                        <a:latin typeface="Calibri" panose="020F0502020204030204" pitchFamily="34" charset="0"/>
                        <a:ea typeface="Calibri" panose="020F0502020204030204" pitchFamily="34" charset="0"/>
                      </a:endParaRPr>
                    </a:p>
                  </a:txBody>
                  <a:tcPr marL="68580" marR="6858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2"/>
        <p:cNvGrpSpPr/>
        <p:nvPr/>
      </p:nvGrpSpPr>
      <p:grpSpPr>
        <a:xfrm>
          <a:off x="0" y="0"/>
          <a:ext cx="0" cy="0"/>
          <a:chOff x="0" y="0"/>
          <a:chExt cx="0" cy="0"/>
        </a:xfrm>
      </p:grpSpPr>
      <p:sp>
        <p:nvSpPr>
          <p:cNvPr id="253" name="Google Shape;253;p22"/>
          <p:cNvSpPr txBox="1"/>
          <p:nvPr/>
        </p:nvSpPr>
        <p:spPr>
          <a:xfrm>
            <a:off x="2772697" y="712002"/>
            <a:ext cx="2708789" cy="346249"/>
          </a:xfrm>
          <a:prstGeom prst="rect">
            <a:avLst/>
          </a:prstGeom>
          <a:noFill/>
          <a:ln w="9525" cap="flat" cmpd="sng">
            <a:solidFill>
              <a:srgbClr val="00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50"/>
              <a:buFont typeface="Arial"/>
              <a:buNone/>
            </a:pPr>
            <a:r>
              <a:rPr lang="es-ES" sz="1650" b="1" i="0" u="none" strike="noStrike" cap="none">
                <a:solidFill>
                  <a:srgbClr val="083C92"/>
                </a:solidFill>
                <a:latin typeface="Arial"/>
                <a:ea typeface="Arial"/>
                <a:cs typeface="Arial"/>
                <a:sym typeface="Arial"/>
              </a:rPr>
              <a:t>FLEXIBILIDAD</a:t>
            </a:r>
            <a:endParaRPr/>
          </a:p>
        </p:txBody>
      </p:sp>
      <p:sp>
        <p:nvSpPr>
          <p:cNvPr id="254" name="Google Shape;254;p22"/>
          <p:cNvSpPr txBox="1"/>
          <p:nvPr/>
        </p:nvSpPr>
        <p:spPr>
          <a:xfrm>
            <a:off x="109538" y="3113485"/>
            <a:ext cx="4979194"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chemeClr val="dk1"/>
              </a:solidFill>
              <a:latin typeface="Arial"/>
              <a:ea typeface="Arial"/>
              <a:cs typeface="Arial"/>
              <a:sym typeface="Arial"/>
            </a:endParaRPr>
          </a:p>
        </p:txBody>
      </p:sp>
      <p:grpSp>
        <p:nvGrpSpPr>
          <p:cNvPr id="255" name="Google Shape;255;p22"/>
          <p:cNvGrpSpPr/>
          <p:nvPr/>
        </p:nvGrpSpPr>
        <p:grpSpPr>
          <a:xfrm>
            <a:off x="2327573" y="1126295"/>
            <a:ext cx="4139951" cy="3599957"/>
            <a:chOff x="314734" y="0"/>
            <a:chExt cx="4139951" cy="3599957"/>
          </a:xfrm>
        </p:grpSpPr>
        <p:sp>
          <p:nvSpPr>
            <p:cNvPr id="256" name="Google Shape;256;p22"/>
            <p:cNvSpPr/>
            <p:nvPr/>
          </p:nvSpPr>
          <p:spPr>
            <a:xfrm>
              <a:off x="314734" y="0"/>
              <a:ext cx="3599957" cy="3599957"/>
            </a:xfrm>
            <a:prstGeom prst="triangle">
              <a:avLst>
                <a:gd name="adj" fmla="val 50000"/>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2114713" y="360347"/>
              <a:ext cx="2339972" cy="639836"/>
            </a:xfrm>
            <a:prstGeom prst="roundRect">
              <a:avLst>
                <a:gd name="adj" fmla="val 16667"/>
              </a:avLst>
            </a:prstGeom>
            <a:solidFill>
              <a:schemeClr val="lt1">
                <a:alpha val="89803"/>
              </a:schemeClr>
            </a:solidFill>
            <a:ln w="254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txBox="1"/>
            <p:nvPr/>
          </p:nvSpPr>
          <p:spPr>
            <a:xfrm>
              <a:off x="2145947" y="391581"/>
              <a:ext cx="2277504" cy="577368"/>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Cursar actividades académicas propias del currículo en otros programas del SUMA</a:t>
              </a:r>
              <a:endParaRPr sz="1200" b="0" i="0" u="none" strike="noStrike" cap="none">
                <a:solidFill>
                  <a:srgbClr val="000000"/>
                </a:solidFill>
                <a:latin typeface="Arial"/>
                <a:ea typeface="Arial"/>
                <a:cs typeface="Arial"/>
                <a:sym typeface="Arial"/>
              </a:endParaRPr>
            </a:p>
          </p:txBody>
        </p:sp>
        <p:sp>
          <p:nvSpPr>
            <p:cNvPr id="259" name="Google Shape;259;p22"/>
            <p:cNvSpPr/>
            <p:nvPr/>
          </p:nvSpPr>
          <p:spPr>
            <a:xfrm>
              <a:off x="2114713" y="1080162"/>
              <a:ext cx="2339972" cy="639836"/>
            </a:xfrm>
            <a:prstGeom prst="roundRect">
              <a:avLst>
                <a:gd name="adj" fmla="val 16667"/>
              </a:avLst>
            </a:prstGeom>
            <a:solidFill>
              <a:schemeClr val="lt1">
                <a:alpha val="89803"/>
              </a:schemeClr>
            </a:solidFill>
            <a:ln w="25400" cap="flat" cmpd="sng">
              <a:solidFill>
                <a:srgbClr val="61C08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txBox="1"/>
            <p:nvPr/>
          </p:nvSpPr>
          <p:spPr>
            <a:xfrm>
              <a:off x="2145947" y="1111396"/>
              <a:ext cx="2277504" cy="577368"/>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Formación profesional.</a:t>
              </a:r>
              <a:endParaRPr sz="1200" b="0" i="0" u="none" strike="noStrike" cap="none">
                <a:solidFill>
                  <a:srgbClr val="000000"/>
                </a:solidFill>
                <a:latin typeface="Arial"/>
                <a:ea typeface="Arial"/>
                <a:cs typeface="Arial"/>
                <a:sym typeface="Arial"/>
              </a:endParaRPr>
            </a:p>
          </p:txBody>
        </p:sp>
        <p:sp>
          <p:nvSpPr>
            <p:cNvPr id="261" name="Google Shape;261;p22"/>
            <p:cNvSpPr/>
            <p:nvPr/>
          </p:nvSpPr>
          <p:spPr>
            <a:xfrm>
              <a:off x="2114713" y="1799978"/>
              <a:ext cx="2339972" cy="639836"/>
            </a:xfrm>
            <a:prstGeom prst="roundRect">
              <a:avLst>
                <a:gd name="adj" fmla="val 16667"/>
              </a:avLst>
            </a:prstGeom>
            <a:solidFill>
              <a:schemeClr val="lt1">
                <a:alpha val="89803"/>
              </a:schemeClr>
            </a:solidFill>
            <a:ln w="25400" cap="flat" cmpd="sng">
              <a:solidFill>
                <a:srgbClr val="98E14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txBox="1"/>
            <p:nvPr/>
          </p:nvSpPr>
          <p:spPr>
            <a:xfrm>
              <a:off x="2145947" y="1831212"/>
              <a:ext cx="2277504" cy="577368"/>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Plan de reconocimiento de créditos con la Tecnología en Electrónica Industrial.</a:t>
              </a:r>
              <a:endParaRPr sz="1200" b="0" i="0" u="none" strike="noStrike" cap="none">
                <a:solidFill>
                  <a:srgbClr val="000000"/>
                </a:solidFill>
                <a:latin typeface="Arial"/>
                <a:ea typeface="Arial"/>
                <a:cs typeface="Arial"/>
                <a:sym typeface="Arial"/>
              </a:endParaRPr>
            </a:p>
          </p:txBody>
        </p:sp>
        <p:sp>
          <p:nvSpPr>
            <p:cNvPr id="263" name="Google Shape;263;p22"/>
            <p:cNvSpPr/>
            <p:nvPr/>
          </p:nvSpPr>
          <p:spPr>
            <a:xfrm>
              <a:off x="2114713" y="2519794"/>
              <a:ext cx="2339972" cy="639836"/>
            </a:xfrm>
            <a:prstGeom prst="roundRect">
              <a:avLst>
                <a:gd name="adj" fmla="val 16667"/>
              </a:avLst>
            </a:prstGeom>
            <a:solidFill>
              <a:schemeClr val="lt1">
                <a:alpha val="89803"/>
              </a:schemeClr>
            </a:solidFill>
            <a:ln w="25400" cap="flat" cmpd="sng">
              <a:solidFill>
                <a:srgbClr val="FEA9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txBox="1"/>
            <p:nvPr/>
          </p:nvSpPr>
          <p:spPr>
            <a:xfrm>
              <a:off x="2145947" y="2551028"/>
              <a:ext cx="2277504" cy="577368"/>
            </a:xfrm>
            <a:prstGeom prst="rect">
              <a:avLst/>
            </a:prstGeom>
            <a:noFill/>
            <a:ln>
              <a:noFill/>
            </a:ln>
          </p:spPr>
          <p:txBody>
            <a:bodyPr spcFirstLastPara="1" wrap="square" lIns="45700" tIns="45700" rIns="45700" bIns="45700"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s-ES" sz="1200" b="0" i="0" u="none" strike="noStrike" cap="none">
                  <a:solidFill>
                    <a:srgbClr val="000000"/>
                  </a:solidFill>
                  <a:latin typeface="Arial"/>
                  <a:ea typeface="Arial"/>
                  <a:cs typeface="Arial"/>
                  <a:sym typeface="Arial"/>
                </a:rPr>
                <a:t>Abiertas a diferentes disciplinas, NO exclusiva a ingenieros</a:t>
              </a:r>
              <a:endParaRPr sz="1200" b="0" i="0" u="none" strike="noStrike" cap="none">
                <a:solidFill>
                  <a:srgbClr val="000000"/>
                </a:solidFill>
                <a:latin typeface="Arial"/>
                <a:ea typeface="Arial"/>
                <a:cs typeface="Arial"/>
                <a:sym typeface="Arial"/>
              </a:endParaRPr>
            </a:p>
          </p:txBody>
        </p:sp>
      </p:grpSp>
      <p:sp>
        <p:nvSpPr>
          <p:cNvPr id="265" name="Google Shape;265;p22"/>
          <p:cNvSpPr txBox="1"/>
          <p:nvPr/>
        </p:nvSpPr>
        <p:spPr>
          <a:xfrm>
            <a:off x="452283" y="262346"/>
            <a:ext cx="5181599" cy="381613"/>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rgbClr val="003B74"/>
                </a:solidFill>
                <a:latin typeface="Roboto Black"/>
                <a:ea typeface="Roboto Black"/>
                <a:cs typeface="Roboto Black"/>
                <a:sym typeface="Roboto Black"/>
              </a:rPr>
              <a:t>3. ASPECTOS CURRICULARES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4"/>
          <p:cNvSpPr/>
          <p:nvPr/>
        </p:nvSpPr>
        <p:spPr>
          <a:xfrm>
            <a:off x="1284194" y="1843322"/>
            <a:ext cx="6286500" cy="2769989"/>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s-ES" sz="1500" b="1" i="0" u="none" strike="noStrike" cap="none">
                <a:solidFill>
                  <a:srgbClr val="161616"/>
                </a:solidFill>
                <a:latin typeface="Arial"/>
                <a:ea typeface="Arial"/>
                <a:cs typeface="Arial"/>
                <a:sym typeface="Arial"/>
              </a:rPr>
              <a:t>TESLA </a:t>
            </a:r>
            <a:endParaRPr/>
          </a:p>
          <a:p>
            <a:pPr marL="0" marR="0" lvl="0" indent="0" algn="ctr" rtl="0">
              <a:lnSpc>
                <a:spcPct val="100000"/>
              </a:lnSpc>
              <a:spcBef>
                <a:spcPts val="0"/>
              </a:spcBef>
              <a:spcAft>
                <a:spcPts val="0"/>
              </a:spcAft>
              <a:buNone/>
            </a:pPr>
            <a:r>
              <a:rPr lang="es-ES" sz="1500" b="1" i="0" u="none" strike="noStrike" cap="none">
                <a:solidFill>
                  <a:srgbClr val="161616"/>
                </a:solidFill>
                <a:latin typeface="Arial"/>
                <a:ea typeface="Arial"/>
                <a:cs typeface="Arial"/>
                <a:sym typeface="Arial"/>
              </a:rPr>
              <a:t>Facultad de Ciencias Exactas y Naturales</a:t>
            </a:r>
            <a:endParaRPr/>
          </a:p>
          <a:p>
            <a:pPr marL="0" marR="0" lvl="0" indent="0" algn="ctr" rtl="0">
              <a:lnSpc>
                <a:spcPct val="100000"/>
              </a:lnSpc>
              <a:spcBef>
                <a:spcPts val="0"/>
              </a:spcBef>
              <a:spcAft>
                <a:spcPts val="0"/>
              </a:spcAft>
              <a:buNone/>
            </a:pPr>
            <a:endParaRPr sz="1500" b="1" i="0" u="none" strike="noStrike" cap="none">
              <a:solidFill>
                <a:srgbClr val="161616"/>
              </a:solidFill>
              <a:latin typeface="Arial"/>
              <a:ea typeface="Arial"/>
              <a:cs typeface="Arial"/>
              <a:sym typeface="Arial"/>
            </a:endParaRPr>
          </a:p>
          <a:p>
            <a:pPr marL="0" marR="0" lvl="0" indent="0" algn="ctr" rtl="0">
              <a:lnSpc>
                <a:spcPct val="100000"/>
              </a:lnSpc>
              <a:spcBef>
                <a:spcPts val="0"/>
              </a:spcBef>
              <a:spcAft>
                <a:spcPts val="0"/>
              </a:spcAft>
              <a:buNone/>
            </a:pPr>
            <a:r>
              <a:rPr lang="es-ES" sz="1500" b="1" i="0" u="none" strike="noStrike" cap="none">
                <a:solidFill>
                  <a:srgbClr val="161616"/>
                </a:solidFill>
                <a:latin typeface="Arial"/>
                <a:ea typeface="Arial"/>
                <a:cs typeface="Arial"/>
                <a:sym typeface="Arial"/>
              </a:rPr>
              <a:t>Código: COL0159375</a:t>
            </a:r>
            <a:endParaRPr/>
          </a:p>
          <a:p>
            <a:pPr marL="0" marR="0" lvl="0" indent="0" algn="ctr" rtl="0">
              <a:lnSpc>
                <a:spcPct val="100000"/>
              </a:lnSpc>
              <a:spcBef>
                <a:spcPts val="0"/>
              </a:spcBef>
              <a:spcAft>
                <a:spcPts val="0"/>
              </a:spcAft>
              <a:buNone/>
            </a:pPr>
            <a:r>
              <a:rPr lang="es-ES" sz="1500" b="1" i="0" u="none" strike="noStrike" cap="none">
                <a:solidFill>
                  <a:srgbClr val="161616"/>
                </a:solidFill>
                <a:latin typeface="Arial"/>
                <a:ea typeface="Arial"/>
                <a:cs typeface="Arial"/>
                <a:sym typeface="Arial"/>
              </a:rPr>
              <a:t>Categoría (Convocatoria 894 de 2021): C</a:t>
            </a:r>
            <a:endParaRPr/>
          </a:p>
          <a:p>
            <a:pPr marL="0" marR="0" lvl="0" indent="0" algn="ctr" rtl="0">
              <a:lnSpc>
                <a:spcPct val="100000"/>
              </a:lnSpc>
              <a:spcBef>
                <a:spcPts val="0"/>
              </a:spcBef>
              <a:spcAft>
                <a:spcPts val="0"/>
              </a:spcAft>
              <a:buNone/>
            </a:pPr>
            <a:endParaRPr sz="1500" b="1" i="0" u="none" strike="noStrike" cap="none">
              <a:solidFill>
                <a:srgbClr val="161616"/>
              </a:solidFill>
              <a:latin typeface="Arial"/>
              <a:ea typeface="Arial"/>
              <a:cs typeface="Arial"/>
              <a:sym typeface="Arial"/>
            </a:endParaRPr>
          </a:p>
          <a:p>
            <a:pPr marL="0" marR="0" lvl="0" indent="0" algn="ctr" rtl="0">
              <a:lnSpc>
                <a:spcPct val="100000"/>
              </a:lnSpc>
              <a:spcBef>
                <a:spcPts val="0"/>
              </a:spcBef>
              <a:spcAft>
                <a:spcPts val="0"/>
              </a:spcAft>
              <a:buNone/>
            </a:pPr>
            <a:r>
              <a:rPr lang="es-ES" sz="1500" b="1" i="0" u="none" strike="noStrike" cap="none">
                <a:solidFill>
                  <a:srgbClr val="161616"/>
                </a:solidFill>
                <a:latin typeface="Arial"/>
                <a:ea typeface="Arial"/>
                <a:cs typeface="Arial"/>
                <a:sym typeface="Arial"/>
              </a:rPr>
              <a:t>Líneas de investigación:</a:t>
            </a:r>
            <a:endParaRPr/>
          </a:p>
          <a:p>
            <a:pPr marL="0" marR="0" lvl="0" indent="0" algn="ctr" rtl="0">
              <a:lnSpc>
                <a:spcPct val="100000"/>
              </a:lnSpc>
              <a:spcBef>
                <a:spcPts val="0"/>
              </a:spcBef>
              <a:spcAft>
                <a:spcPts val="0"/>
              </a:spcAft>
              <a:buNone/>
            </a:pPr>
            <a:endParaRPr sz="1500" b="1" i="0" u="none" strike="noStrike" cap="none">
              <a:solidFill>
                <a:srgbClr val="161616"/>
              </a:solidFill>
              <a:latin typeface="Arial"/>
              <a:ea typeface="Arial"/>
              <a:cs typeface="Arial"/>
              <a:sym typeface="Arial"/>
            </a:endParaRPr>
          </a:p>
          <a:p>
            <a:pPr marL="0" marR="0" lvl="0" indent="0" algn="ctr" rtl="0">
              <a:lnSpc>
                <a:spcPct val="100000"/>
              </a:lnSpc>
              <a:spcBef>
                <a:spcPts val="0"/>
              </a:spcBef>
              <a:spcAft>
                <a:spcPts val="0"/>
              </a:spcAft>
              <a:buNone/>
            </a:pPr>
            <a:r>
              <a:rPr lang="es-ES" sz="1500" b="1" i="0" u="none" strike="noStrike" cap="none">
                <a:solidFill>
                  <a:srgbClr val="161616"/>
                </a:solidFill>
                <a:latin typeface="Arial"/>
                <a:ea typeface="Arial"/>
                <a:cs typeface="Arial"/>
                <a:sym typeface="Arial"/>
              </a:rPr>
              <a:t>Ciencias Biológicas</a:t>
            </a:r>
            <a:endParaRPr/>
          </a:p>
          <a:p>
            <a:pPr marL="0" marR="0" lvl="0" indent="0" algn="ctr" rtl="0">
              <a:lnSpc>
                <a:spcPct val="100000"/>
              </a:lnSpc>
              <a:spcBef>
                <a:spcPts val="0"/>
              </a:spcBef>
              <a:spcAft>
                <a:spcPts val="0"/>
              </a:spcAft>
              <a:buNone/>
            </a:pPr>
            <a:r>
              <a:rPr lang="es-ES" sz="1500" b="1" i="0" u="none" strike="noStrike" cap="none">
                <a:solidFill>
                  <a:srgbClr val="161616"/>
                </a:solidFill>
                <a:latin typeface="Arial"/>
                <a:ea typeface="Arial"/>
                <a:cs typeface="Arial"/>
                <a:sym typeface="Arial"/>
              </a:rPr>
              <a:t>Control y Procesamiento Digital de Señales</a:t>
            </a:r>
            <a:endParaRPr/>
          </a:p>
          <a:p>
            <a:pPr marL="0" marR="0" lvl="0" indent="0" algn="ctr" rtl="0">
              <a:lnSpc>
                <a:spcPct val="100000"/>
              </a:lnSpc>
              <a:spcBef>
                <a:spcPts val="0"/>
              </a:spcBef>
              <a:spcAft>
                <a:spcPts val="0"/>
              </a:spcAft>
              <a:buNone/>
            </a:pPr>
            <a:r>
              <a:rPr lang="es-ES" sz="1500" b="1" i="0" u="none" strike="noStrike" cap="none">
                <a:solidFill>
                  <a:srgbClr val="161616"/>
                </a:solidFill>
                <a:latin typeface="Arial"/>
                <a:ea typeface="Arial"/>
                <a:cs typeface="Arial"/>
                <a:sym typeface="Arial"/>
              </a:rPr>
              <a:t>Enseñanza de la Física</a:t>
            </a:r>
            <a:endParaRPr/>
          </a:p>
          <a:p>
            <a:pPr marL="0" marR="0" lvl="0" indent="0" algn="ctr" rtl="0">
              <a:lnSpc>
                <a:spcPct val="100000"/>
              </a:lnSpc>
              <a:spcBef>
                <a:spcPts val="0"/>
              </a:spcBef>
              <a:spcAft>
                <a:spcPts val="0"/>
              </a:spcAft>
              <a:buNone/>
            </a:pPr>
            <a:r>
              <a:rPr lang="es-ES" sz="1500" b="1" i="0" u="none" strike="noStrike" cap="none">
                <a:solidFill>
                  <a:srgbClr val="161616"/>
                </a:solidFill>
                <a:latin typeface="Arial"/>
                <a:ea typeface="Arial"/>
                <a:cs typeface="Arial"/>
                <a:sym typeface="Arial"/>
              </a:rPr>
              <a:t>Instrumentación y Control</a:t>
            </a:r>
            <a:endParaRPr/>
          </a:p>
        </p:txBody>
      </p:sp>
      <p:sp>
        <p:nvSpPr>
          <p:cNvPr id="286" name="Google Shape;286;p24"/>
          <p:cNvSpPr txBox="1"/>
          <p:nvPr/>
        </p:nvSpPr>
        <p:spPr>
          <a:xfrm>
            <a:off x="3348372" y="874979"/>
            <a:ext cx="2158144" cy="646331"/>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500" b="1" i="0" u="none" strike="noStrike" cap="none">
                <a:solidFill>
                  <a:srgbClr val="083C92"/>
                </a:solidFill>
                <a:latin typeface="Arial"/>
                <a:ea typeface="Arial"/>
                <a:cs typeface="Arial"/>
                <a:sym typeface="Arial"/>
              </a:rPr>
              <a:t>Grupos de </a:t>
            </a:r>
            <a:r>
              <a:rPr lang="es-ES" sz="2100" b="1" i="0" u="none" strike="noStrike" cap="none">
                <a:solidFill>
                  <a:srgbClr val="083C92"/>
                </a:solidFill>
                <a:latin typeface="Arial"/>
                <a:ea typeface="Arial"/>
                <a:cs typeface="Arial"/>
                <a:sym typeface="Arial"/>
              </a:rPr>
              <a:t>investigación</a:t>
            </a:r>
            <a:endParaRPr sz="1500" b="1" i="0" u="none" strike="noStrike" cap="none">
              <a:solidFill>
                <a:srgbClr val="083C92"/>
              </a:solidFill>
              <a:latin typeface="Arial"/>
              <a:ea typeface="Arial"/>
              <a:cs typeface="Arial"/>
              <a:sym typeface="Arial"/>
            </a:endParaRPr>
          </a:p>
        </p:txBody>
      </p:sp>
      <p:sp>
        <p:nvSpPr>
          <p:cNvPr id="287" name="Google Shape;287;p24"/>
          <p:cNvSpPr txBox="1"/>
          <p:nvPr/>
        </p:nvSpPr>
        <p:spPr>
          <a:xfrm>
            <a:off x="452283" y="262346"/>
            <a:ext cx="5181599" cy="381613"/>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rgbClr val="003B74"/>
                </a:solidFill>
                <a:latin typeface="Roboto Black"/>
                <a:ea typeface="Roboto Black"/>
                <a:cs typeface="Roboto Black"/>
                <a:sym typeface="Roboto Black"/>
              </a:rPr>
              <a:t>4. INVESTIGACIÓN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5"/>
          <p:cNvSpPr txBox="1"/>
          <p:nvPr/>
        </p:nvSpPr>
        <p:spPr>
          <a:xfrm>
            <a:off x="452283" y="262346"/>
            <a:ext cx="5181599" cy="381613"/>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rgbClr val="003B74"/>
                </a:solidFill>
                <a:latin typeface="Roboto Black"/>
                <a:ea typeface="Roboto Black"/>
                <a:cs typeface="Roboto Black"/>
                <a:sym typeface="Roboto Black"/>
              </a:rPr>
              <a:t>4. INVESTIGACIÓN</a:t>
            </a:r>
            <a:endParaRPr/>
          </a:p>
        </p:txBody>
      </p:sp>
      <p:graphicFrame>
        <p:nvGraphicFramePr>
          <p:cNvPr id="294" name="Google Shape;294;p25"/>
          <p:cNvGraphicFramePr/>
          <p:nvPr>
            <p:extLst>
              <p:ext uri="{D42A27DB-BD31-4B8C-83A1-F6EECF244321}">
                <p14:modId xmlns:p14="http://schemas.microsoft.com/office/powerpoint/2010/main" val="795644999"/>
              </p:ext>
            </p:extLst>
          </p:nvPr>
        </p:nvGraphicFramePr>
        <p:xfrm>
          <a:off x="1953260" y="1966575"/>
          <a:ext cx="5237475" cy="403925"/>
        </p:xfrm>
        <a:graphic>
          <a:graphicData uri="http://schemas.openxmlformats.org/drawingml/2006/table">
            <a:tbl>
              <a:tblPr firstRow="1" firstCol="1" bandRow="1">
                <a:noFill/>
                <a:tableStyleId>{B49DA455-D273-4FDD-94E5-3F98EAA571C3}</a:tableStyleId>
              </a:tblPr>
              <a:tblGrid>
                <a:gridCol w="262250">
                  <a:extLst>
                    <a:ext uri="{9D8B030D-6E8A-4147-A177-3AD203B41FA5}">
                      <a16:colId xmlns:a16="http://schemas.microsoft.com/office/drawing/2014/main" val="20000"/>
                    </a:ext>
                  </a:extLst>
                </a:gridCol>
                <a:gridCol w="4975225">
                  <a:extLst>
                    <a:ext uri="{9D8B030D-6E8A-4147-A177-3AD203B41FA5}">
                      <a16:colId xmlns:a16="http://schemas.microsoft.com/office/drawing/2014/main" val="20001"/>
                    </a:ext>
                  </a:extLst>
                </a:gridCol>
              </a:tblGrid>
              <a:tr h="214050">
                <a:tc>
                  <a:txBody>
                    <a:bodyPr/>
                    <a:lstStyle/>
                    <a:p>
                      <a:pPr marL="0" marR="0" lvl="0" indent="0" algn="ctr" rtl="0">
                        <a:lnSpc>
                          <a:spcPct val="115000"/>
                        </a:lnSpc>
                        <a:spcBef>
                          <a:spcPts val="0"/>
                        </a:spcBef>
                        <a:spcAft>
                          <a:spcPts val="0"/>
                        </a:spcAft>
                        <a:buNone/>
                      </a:pPr>
                      <a:r>
                        <a:rPr lang="es-ES" sz="900" u="none" strike="noStrike" cap="none"/>
                        <a:t>Nº</a:t>
                      </a:r>
                      <a:endParaRPr sz="1100" u="none" strike="noStrike" cap="none">
                        <a:latin typeface="Arial"/>
                        <a:ea typeface="Arial"/>
                        <a:cs typeface="Arial"/>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s-ES" sz="1000" u="none" strike="noStrike" cap="none"/>
                        <a:t>Nombre del área</a:t>
                      </a:r>
                      <a:endParaRPr sz="1100" u="none" strike="noStrike" cap="none">
                        <a:latin typeface="Arial"/>
                        <a:ea typeface="Arial"/>
                        <a:cs typeface="Arial"/>
                        <a:sym typeface="Arial"/>
                      </a:endParaRPr>
                    </a:p>
                  </a:txBody>
                  <a:tcPr marL="68575" marR="68575" marT="0" marB="0" anchor="ctr"/>
                </a:tc>
                <a:extLst>
                  <a:ext uri="{0D108BD9-81ED-4DB2-BD59-A6C34878D82A}">
                    <a16:rowId xmlns:a16="http://schemas.microsoft.com/office/drawing/2014/main" val="10000"/>
                  </a:ext>
                </a:extLst>
              </a:tr>
              <a:tr h="189875">
                <a:tc>
                  <a:txBody>
                    <a:bodyPr/>
                    <a:lstStyle/>
                    <a:p>
                      <a:pPr marL="0" marR="0" lvl="0" indent="0" algn="just" rtl="0">
                        <a:lnSpc>
                          <a:spcPct val="115000"/>
                        </a:lnSpc>
                        <a:spcBef>
                          <a:spcPts val="0"/>
                        </a:spcBef>
                        <a:spcAft>
                          <a:spcPts val="0"/>
                        </a:spcAft>
                        <a:buNone/>
                      </a:pPr>
                      <a:r>
                        <a:rPr lang="es-ES" sz="1100" u="none" strike="noStrike" cap="none"/>
                        <a:t>1</a:t>
                      </a:r>
                      <a:endParaRPr sz="1100" u="none" strike="noStrike" cap="none">
                        <a:latin typeface="Arial"/>
                        <a:ea typeface="Arial"/>
                        <a:cs typeface="Arial"/>
                        <a:sym typeface="Arial"/>
                      </a:endParaRPr>
                    </a:p>
                  </a:txBody>
                  <a:tcPr marL="68575" marR="68575" marT="0" marB="0"/>
                </a:tc>
                <a:tc>
                  <a:txBody>
                    <a:bodyPr/>
                    <a:lstStyle/>
                    <a:p>
                      <a:pPr indent="-1270" algn="ctr">
                        <a:lnSpc>
                          <a:spcPct val="115000"/>
                        </a:lnSpc>
                      </a:pPr>
                      <a:r>
                        <a:rPr lang="es-CO" sz="1100" dirty="0">
                          <a:solidFill>
                            <a:srgbClr val="000000"/>
                          </a:solidFill>
                          <a:effectLst/>
                          <a:latin typeface="Calibri" panose="020F0502020204030204" pitchFamily="34" charset="0"/>
                          <a:ea typeface="Calibri" panose="020F0502020204030204" pitchFamily="34" charset="0"/>
                        </a:rPr>
                        <a:t>Automatización Inteligente y Robótica Colaborativa</a:t>
                      </a:r>
                      <a:endParaRPr lang="es-CO"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bl>
          </a:graphicData>
        </a:graphic>
      </p:graphicFrame>
      <p:sp>
        <p:nvSpPr>
          <p:cNvPr id="295" name="Google Shape;295;p25"/>
          <p:cNvSpPr txBox="1"/>
          <p:nvPr/>
        </p:nvSpPr>
        <p:spPr>
          <a:xfrm>
            <a:off x="2286000" y="2741271"/>
            <a:ext cx="457200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400" b="0" i="0" u="none" strike="noStrike" cap="none" dirty="0">
                <a:solidFill>
                  <a:srgbClr val="000000"/>
                </a:solidFill>
                <a:latin typeface="Arial"/>
                <a:ea typeface="Arial"/>
                <a:cs typeface="Arial"/>
                <a:sym typeface="Arial"/>
              </a:rPr>
              <a:t>Áreas de investigación:.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296" name="Google Shape;296;p25"/>
          <p:cNvSpPr txBox="1"/>
          <p:nvPr/>
        </p:nvSpPr>
        <p:spPr>
          <a:xfrm>
            <a:off x="2017233" y="1159939"/>
            <a:ext cx="457200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400" b="0" i="0" u="none" strike="noStrike" cap="none" dirty="0">
                <a:solidFill>
                  <a:srgbClr val="000000"/>
                </a:solidFill>
                <a:latin typeface="Arial"/>
                <a:ea typeface="Arial"/>
                <a:cs typeface="Arial"/>
                <a:sym typeface="Arial"/>
              </a:rPr>
              <a:t>Línea de investigación propuesta: “"</a:t>
            </a:r>
            <a:endParaRPr dirty="0"/>
          </a:p>
          <a:p>
            <a:pPr marL="0" marR="0" lvl="0" indent="0" algn="ctr"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graphicFrame>
        <p:nvGraphicFramePr>
          <p:cNvPr id="297" name="Google Shape;297;p25"/>
          <p:cNvGraphicFramePr/>
          <p:nvPr>
            <p:extLst>
              <p:ext uri="{D42A27DB-BD31-4B8C-83A1-F6EECF244321}">
                <p14:modId xmlns:p14="http://schemas.microsoft.com/office/powerpoint/2010/main" val="3365077941"/>
              </p:ext>
            </p:extLst>
          </p:nvPr>
        </p:nvGraphicFramePr>
        <p:xfrm>
          <a:off x="1953260" y="3458343"/>
          <a:ext cx="5237475" cy="790839"/>
        </p:xfrm>
        <a:graphic>
          <a:graphicData uri="http://schemas.openxmlformats.org/drawingml/2006/table">
            <a:tbl>
              <a:tblPr firstRow="1" firstCol="1" bandRow="1">
                <a:noFill/>
                <a:tableStyleId>{B49DA455-D273-4FDD-94E5-3F98EAA571C3}</a:tableStyleId>
              </a:tblPr>
              <a:tblGrid>
                <a:gridCol w="262250">
                  <a:extLst>
                    <a:ext uri="{9D8B030D-6E8A-4147-A177-3AD203B41FA5}">
                      <a16:colId xmlns:a16="http://schemas.microsoft.com/office/drawing/2014/main" val="20000"/>
                    </a:ext>
                  </a:extLst>
                </a:gridCol>
                <a:gridCol w="4975225">
                  <a:extLst>
                    <a:ext uri="{9D8B030D-6E8A-4147-A177-3AD203B41FA5}">
                      <a16:colId xmlns:a16="http://schemas.microsoft.com/office/drawing/2014/main" val="20001"/>
                    </a:ext>
                  </a:extLst>
                </a:gridCol>
              </a:tblGrid>
              <a:tr h="231775">
                <a:tc>
                  <a:txBody>
                    <a:bodyPr/>
                    <a:lstStyle/>
                    <a:p>
                      <a:pPr marL="0" marR="0" lvl="0" indent="0" algn="ctr" rtl="0">
                        <a:lnSpc>
                          <a:spcPct val="115000"/>
                        </a:lnSpc>
                        <a:spcBef>
                          <a:spcPts val="0"/>
                        </a:spcBef>
                        <a:spcAft>
                          <a:spcPts val="0"/>
                        </a:spcAft>
                        <a:buNone/>
                      </a:pPr>
                      <a:r>
                        <a:rPr lang="es-ES" sz="1100" u="none" strike="noStrike" cap="none"/>
                        <a:t>Nº</a:t>
                      </a:r>
                      <a:endParaRPr sz="1100" u="none" strike="noStrike" cap="none">
                        <a:latin typeface="Arial"/>
                        <a:ea typeface="Arial"/>
                        <a:cs typeface="Arial"/>
                        <a:sym typeface="Arial"/>
                      </a:endParaRPr>
                    </a:p>
                  </a:txBody>
                  <a:tcPr marL="68575" marR="68575" marT="0" marB="0" anchor="ctr"/>
                </a:tc>
                <a:tc>
                  <a:txBody>
                    <a:bodyPr/>
                    <a:lstStyle/>
                    <a:p>
                      <a:pPr marL="0" marR="0" lvl="0" indent="0" algn="ctr" rtl="0">
                        <a:lnSpc>
                          <a:spcPct val="115000"/>
                        </a:lnSpc>
                        <a:spcBef>
                          <a:spcPts val="0"/>
                        </a:spcBef>
                        <a:spcAft>
                          <a:spcPts val="0"/>
                        </a:spcAft>
                        <a:buNone/>
                      </a:pPr>
                      <a:r>
                        <a:rPr lang="es-ES" sz="1100" u="none" strike="noStrike" cap="none"/>
                        <a:t>Nombre del área</a:t>
                      </a:r>
                      <a:endParaRPr sz="1100" u="none" strike="noStrike" cap="none">
                        <a:latin typeface="Arial"/>
                        <a:ea typeface="Arial"/>
                        <a:cs typeface="Arial"/>
                        <a:sym typeface="Arial"/>
                      </a:endParaRPr>
                    </a:p>
                  </a:txBody>
                  <a:tcPr marL="68575" marR="68575" marT="0" marB="0" anchor="ctr"/>
                </a:tc>
                <a:extLst>
                  <a:ext uri="{0D108BD9-81ED-4DB2-BD59-A6C34878D82A}">
                    <a16:rowId xmlns:a16="http://schemas.microsoft.com/office/drawing/2014/main" val="10000"/>
                  </a:ext>
                </a:extLst>
              </a:tr>
              <a:tr h="189875">
                <a:tc>
                  <a:txBody>
                    <a:bodyPr/>
                    <a:lstStyle/>
                    <a:p>
                      <a:pPr marL="0" marR="0" lvl="0" indent="0" algn="just" rtl="0">
                        <a:lnSpc>
                          <a:spcPct val="115000"/>
                        </a:lnSpc>
                        <a:spcBef>
                          <a:spcPts val="0"/>
                        </a:spcBef>
                        <a:spcAft>
                          <a:spcPts val="0"/>
                        </a:spcAft>
                        <a:buNone/>
                      </a:pPr>
                      <a:r>
                        <a:rPr lang="es-ES" sz="1100" u="none" strike="noStrike" cap="none"/>
                        <a:t>1</a:t>
                      </a:r>
                      <a:endParaRPr sz="1100" u="none" strike="noStrike" cap="none">
                        <a:latin typeface="Arial"/>
                        <a:ea typeface="Arial"/>
                        <a:cs typeface="Arial"/>
                        <a:sym typeface="Arial"/>
                      </a:endParaRPr>
                    </a:p>
                  </a:txBody>
                  <a:tcPr marL="68575" marR="68575" marT="0" marB="0"/>
                </a:tc>
                <a:tc>
                  <a:txBody>
                    <a:bodyPr/>
                    <a:lstStyle/>
                    <a:p>
                      <a:pPr indent="-1270" algn="just">
                        <a:lnSpc>
                          <a:spcPct val="115000"/>
                        </a:lnSpc>
                      </a:pPr>
                      <a:r>
                        <a:rPr lang="es-CO" sz="1100" dirty="0">
                          <a:solidFill>
                            <a:srgbClr val="000000"/>
                          </a:solidFill>
                          <a:effectLst/>
                          <a:latin typeface="Calibri" panose="020F0502020204030204" pitchFamily="34" charset="0"/>
                          <a:ea typeface="Calibri" panose="020F0502020204030204" pitchFamily="34" charset="0"/>
                        </a:rPr>
                        <a:t>Fabricación Inteligente y Optimización de Procesos</a:t>
                      </a:r>
                      <a:endParaRPr lang="es-CO"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31775">
                <a:tc>
                  <a:txBody>
                    <a:bodyPr/>
                    <a:lstStyle/>
                    <a:p>
                      <a:pPr marL="0" marR="0" lvl="0" indent="0" algn="just" rtl="0">
                        <a:lnSpc>
                          <a:spcPct val="115000"/>
                        </a:lnSpc>
                        <a:spcBef>
                          <a:spcPts val="0"/>
                        </a:spcBef>
                        <a:spcAft>
                          <a:spcPts val="0"/>
                        </a:spcAft>
                        <a:buNone/>
                      </a:pPr>
                      <a:r>
                        <a:rPr lang="es-ES" sz="1100" u="none" strike="noStrike" cap="none"/>
                        <a:t>2</a:t>
                      </a:r>
                      <a:endParaRPr sz="1100" u="none" strike="noStrike" cap="none">
                        <a:latin typeface="Arial"/>
                        <a:ea typeface="Arial"/>
                        <a:cs typeface="Arial"/>
                        <a:sym typeface="Arial"/>
                      </a:endParaRPr>
                    </a:p>
                  </a:txBody>
                  <a:tcPr marL="68575" marR="68575" marT="0" marB="0"/>
                </a:tc>
                <a:tc>
                  <a:txBody>
                    <a:bodyPr/>
                    <a:lstStyle/>
                    <a:p>
                      <a:pPr indent="-1270" algn="just">
                        <a:lnSpc>
                          <a:spcPct val="115000"/>
                        </a:lnSpc>
                      </a:pPr>
                      <a:r>
                        <a:rPr lang="es-CO" sz="1100" dirty="0">
                          <a:solidFill>
                            <a:srgbClr val="000000"/>
                          </a:solidFill>
                          <a:effectLst/>
                          <a:latin typeface="Calibri" panose="020F0502020204030204" pitchFamily="34" charset="0"/>
                          <a:ea typeface="Calibri" panose="020F0502020204030204" pitchFamily="34" charset="0"/>
                        </a:rPr>
                        <a:t>Interacción Humano-Máquina en la Industria 5.0</a:t>
                      </a:r>
                      <a:endParaRPr lang="es-CO" sz="10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25bd22d5bb7_0_0"/>
          <p:cNvSpPr txBox="1"/>
          <p:nvPr/>
        </p:nvSpPr>
        <p:spPr>
          <a:xfrm>
            <a:off x="442451" y="256868"/>
            <a:ext cx="5181600" cy="3816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rgbClr val="003B74"/>
                </a:solidFill>
                <a:latin typeface="Roboto Black"/>
                <a:ea typeface="Roboto Black"/>
                <a:cs typeface="Roboto Black"/>
                <a:sym typeface="Roboto Black"/>
              </a:rPr>
              <a:t>6. PROFESORES</a:t>
            </a:r>
            <a:endParaRPr/>
          </a:p>
        </p:txBody>
      </p:sp>
      <p:sp>
        <p:nvSpPr>
          <p:cNvPr id="327" name="Google Shape;327;g25bd22d5bb7_0_0"/>
          <p:cNvSpPr txBox="1"/>
          <p:nvPr/>
        </p:nvSpPr>
        <p:spPr>
          <a:xfrm>
            <a:off x="736226" y="1534967"/>
            <a:ext cx="7671600" cy="25383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s-ES" sz="1400" b="0" i="1" u="none" strike="noStrike" cap="none">
                <a:solidFill>
                  <a:srgbClr val="222222"/>
                </a:solidFill>
                <a:latin typeface="Calibri"/>
                <a:ea typeface="Calibri"/>
                <a:cs typeface="Calibri"/>
                <a:sym typeface="Calibri"/>
              </a:rPr>
              <a:t>“Para el desarrollo de sus actividades docentes, investigativas y de proyección, el personal docente de la universidad estará conformado por:</a:t>
            </a:r>
            <a:endParaRPr sz="1400" b="0" i="0" u="none" strike="noStrike" cap="none">
              <a:solidFill>
                <a:srgbClr val="000000"/>
              </a:solidFill>
              <a:latin typeface="Arial"/>
              <a:ea typeface="Arial"/>
              <a:cs typeface="Arial"/>
              <a:sym typeface="Arial"/>
            </a:endParaRPr>
          </a:p>
          <a:p>
            <a:pPr marL="0" marR="0" lvl="0" indent="0" algn="just" rtl="0">
              <a:lnSpc>
                <a:spcPct val="115000"/>
              </a:lnSpc>
              <a:spcBef>
                <a:spcPts val="0"/>
              </a:spcBef>
              <a:spcAft>
                <a:spcPts val="0"/>
              </a:spcAft>
              <a:buNone/>
            </a:pPr>
            <a:r>
              <a:rPr lang="es-ES" sz="1400" b="0" i="1" u="none" strike="noStrike" cap="none">
                <a:solidFill>
                  <a:srgbClr val="222222"/>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180340" marR="0" lvl="0" indent="0" algn="just" rtl="0">
              <a:lnSpc>
                <a:spcPct val="115000"/>
              </a:lnSpc>
              <a:spcBef>
                <a:spcPts val="0"/>
              </a:spcBef>
              <a:spcAft>
                <a:spcPts val="0"/>
              </a:spcAft>
              <a:buNone/>
            </a:pPr>
            <a:r>
              <a:rPr lang="es-ES" sz="1400" b="0" i="1" u="none" strike="noStrike" cap="none">
                <a:solidFill>
                  <a:srgbClr val="222222"/>
                </a:solidFill>
                <a:latin typeface="Calibri"/>
                <a:ea typeface="Calibri"/>
                <a:cs typeface="Calibri"/>
                <a:sym typeface="Calibri"/>
              </a:rPr>
              <a:t>a. Profesores de carrera, en las categorías de auxiliar, asistente, asociado y titular</a:t>
            </a:r>
            <a:endParaRPr sz="1400" b="0" i="0" u="none" strike="noStrike" cap="none">
              <a:solidFill>
                <a:srgbClr val="000000"/>
              </a:solidFill>
              <a:latin typeface="Arial"/>
              <a:ea typeface="Arial"/>
              <a:cs typeface="Arial"/>
              <a:sym typeface="Arial"/>
            </a:endParaRPr>
          </a:p>
          <a:p>
            <a:pPr marL="180340" marR="0" lvl="0" indent="0" algn="just" rtl="0">
              <a:lnSpc>
                <a:spcPct val="115000"/>
              </a:lnSpc>
              <a:spcBef>
                <a:spcPts val="0"/>
              </a:spcBef>
              <a:spcAft>
                <a:spcPts val="0"/>
              </a:spcAft>
              <a:buNone/>
            </a:pPr>
            <a:r>
              <a:rPr lang="es-ES" sz="1400" b="0" i="1" u="none" strike="noStrike" cap="none">
                <a:solidFill>
                  <a:srgbClr val="222222"/>
                </a:solidFill>
                <a:latin typeface="Calibri"/>
                <a:ea typeface="Calibri"/>
                <a:cs typeface="Calibri"/>
                <a:sym typeface="Calibri"/>
              </a:rPr>
              <a:t>b. Profesores expertos</a:t>
            </a:r>
            <a:endParaRPr sz="1400" b="0" i="0" u="none" strike="noStrike" cap="none">
              <a:solidFill>
                <a:srgbClr val="000000"/>
              </a:solidFill>
              <a:latin typeface="Arial"/>
              <a:ea typeface="Arial"/>
              <a:cs typeface="Arial"/>
              <a:sym typeface="Arial"/>
            </a:endParaRPr>
          </a:p>
          <a:p>
            <a:pPr marL="180340" marR="0" lvl="0" indent="0" algn="just" rtl="0">
              <a:lnSpc>
                <a:spcPct val="115000"/>
              </a:lnSpc>
              <a:spcBef>
                <a:spcPts val="0"/>
              </a:spcBef>
              <a:spcAft>
                <a:spcPts val="0"/>
              </a:spcAft>
              <a:buNone/>
            </a:pPr>
            <a:r>
              <a:rPr lang="es-ES" sz="1400" b="0" i="1" u="none" strike="noStrike" cap="none">
                <a:solidFill>
                  <a:srgbClr val="222222"/>
                </a:solidFill>
                <a:latin typeface="Calibri"/>
                <a:ea typeface="Calibri"/>
                <a:cs typeface="Calibri"/>
                <a:sym typeface="Calibri"/>
              </a:rPr>
              <a:t>c. Profesores especiales</a:t>
            </a:r>
            <a:endParaRPr sz="1400" b="0" i="0" u="none" strike="noStrike" cap="none">
              <a:solidFill>
                <a:srgbClr val="000000"/>
              </a:solidFill>
              <a:latin typeface="Arial"/>
              <a:ea typeface="Arial"/>
              <a:cs typeface="Arial"/>
              <a:sym typeface="Arial"/>
            </a:endParaRPr>
          </a:p>
          <a:p>
            <a:pPr marL="180340" marR="0" lvl="0" indent="0" algn="just" rtl="0">
              <a:lnSpc>
                <a:spcPct val="115000"/>
              </a:lnSpc>
              <a:spcBef>
                <a:spcPts val="0"/>
              </a:spcBef>
              <a:spcAft>
                <a:spcPts val="0"/>
              </a:spcAft>
              <a:buNone/>
            </a:pPr>
            <a:r>
              <a:rPr lang="es-ES" sz="1400" b="0" i="1" u="none" strike="noStrike" cap="none">
                <a:solidFill>
                  <a:srgbClr val="222222"/>
                </a:solidFill>
                <a:latin typeface="Calibri"/>
                <a:ea typeface="Calibri"/>
                <a:cs typeface="Calibri"/>
                <a:sym typeface="Calibri"/>
              </a:rPr>
              <a:t>d. Profesores ocasionales</a:t>
            </a:r>
            <a:endParaRPr sz="1400" b="0" i="0" u="none" strike="noStrike" cap="none">
              <a:solidFill>
                <a:srgbClr val="000000"/>
              </a:solidFill>
              <a:latin typeface="Arial"/>
              <a:ea typeface="Arial"/>
              <a:cs typeface="Arial"/>
              <a:sym typeface="Arial"/>
            </a:endParaRPr>
          </a:p>
          <a:p>
            <a:pPr marL="180340" marR="0" lvl="0" indent="0" algn="just" rtl="0">
              <a:lnSpc>
                <a:spcPct val="115000"/>
              </a:lnSpc>
              <a:spcBef>
                <a:spcPts val="0"/>
              </a:spcBef>
              <a:spcAft>
                <a:spcPts val="0"/>
              </a:spcAft>
              <a:buNone/>
            </a:pPr>
            <a:r>
              <a:rPr lang="es-ES" sz="1400" b="0" i="1" u="none" strike="noStrike" cap="none">
                <a:solidFill>
                  <a:srgbClr val="222222"/>
                </a:solidFill>
                <a:latin typeface="Calibri"/>
                <a:ea typeface="Calibri"/>
                <a:cs typeface="Calibri"/>
                <a:sym typeface="Calibri"/>
              </a:rPr>
              <a:t>e. Profesores ad-honorem</a:t>
            </a:r>
            <a:endParaRPr sz="1400" b="0" i="0" u="none" strike="noStrike" cap="none">
              <a:solidFill>
                <a:srgbClr val="000000"/>
              </a:solidFill>
              <a:latin typeface="Arial"/>
              <a:ea typeface="Arial"/>
              <a:cs typeface="Arial"/>
              <a:sym typeface="Arial"/>
            </a:endParaRPr>
          </a:p>
          <a:p>
            <a:pPr marL="180340" marR="0" lvl="0" indent="0" algn="just" rtl="0">
              <a:lnSpc>
                <a:spcPct val="115000"/>
              </a:lnSpc>
              <a:spcBef>
                <a:spcPts val="0"/>
              </a:spcBef>
              <a:spcAft>
                <a:spcPts val="0"/>
              </a:spcAft>
              <a:buNone/>
            </a:pPr>
            <a:r>
              <a:rPr lang="es-ES" sz="1400" b="0" i="1" u="none" strike="noStrike" cap="none">
                <a:solidFill>
                  <a:srgbClr val="222222"/>
                </a:solidFill>
                <a:latin typeface="Calibri"/>
                <a:ea typeface="Calibri"/>
                <a:cs typeface="Calibri"/>
                <a:sym typeface="Calibri"/>
              </a:rPr>
              <a:t>f. Profesores visitantes</a:t>
            </a:r>
            <a:endParaRPr sz="1400" b="0" i="0" u="none" strike="noStrike" cap="none">
              <a:solidFill>
                <a:srgbClr val="000000"/>
              </a:solidFill>
              <a:latin typeface="Arial"/>
              <a:ea typeface="Arial"/>
              <a:cs typeface="Arial"/>
              <a:sym typeface="Arial"/>
            </a:endParaRPr>
          </a:p>
          <a:p>
            <a:pPr marL="180340" marR="0" lvl="0" indent="0" algn="just" rtl="0">
              <a:lnSpc>
                <a:spcPct val="115000"/>
              </a:lnSpc>
              <a:spcBef>
                <a:spcPts val="0"/>
              </a:spcBef>
              <a:spcAft>
                <a:spcPts val="0"/>
              </a:spcAft>
              <a:buNone/>
            </a:pPr>
            <a:r>
              <a:rPr lang="es-ES" sz="1400" b="0" i="1" u="none" strike="noStrike" cap="none">
                <a:solidFill>
                  <a:srgbClr val="222222"/>
                </a:solidFill>
                <a:latin typeface="Calibri"/>
                <a:ea typeface="Calibri"/>
                <a:cs typeface="Calibri"/>
                <a:sym typeface="Calibri"/>
              </a:rPr>
              <a:t>g. Profesor invitado. Adicionado por artículo 1° del Acuerdo 11/2019.2</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9"/>
          <p:cNvSpPr txBox="1"/>
          <p:nvPr/>
        </p:nvSpPr>
        <p:spPr>
          <a:xfrm>
            <a:off x="452283" y="223019"/>
            <a:ext cx="6666272" cy="381613"/>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rgbClr val="003B74"/>
                </a:solidFill>
                <a:latin typeface="Roboto Black"/>
                <a:ea typeface="Roboto Black"/>
                <a:cs typeface="Roboto Black"/>
                <a:sym typeface="Roboto Black"/>
              </a:rPr>
              <a:t>8. INFRAESTRUCTURA FÍSICA Y TECNOLÓGICA: Manizales</a:t>
            </a:r>
            <a:endParaRPr/>
          </a:p>
        </p:txBody>
      </p:sp>
      <p:graphicFrame>
        <p:nvGraphicFramePr>
          <p:cNvPr id="406" name="Google Shape;406;p29"/>
          <p:cNvGraphicFramePr/>
          <p:nvPr/>
        </p:nvGraphicFramePr>
        <p:xfrm>
          <a:off x="1614288" y="1189125"/>
          <a:ext cx="5915400" cy="3252100"/>
        </p:xfrm>
        <a:graphic>
          <a:graphicData uri="http://schemas.openxmlformats.org/drawingml/2006/table">
            <a:tbl>
              <a:tblPr bandRow="1" bandCol="1">
                <a:noFill/>
                <a:tableStyleId>{C98B53DE-BAA1-4725-B2D8-5AFBAEF7A41C}</a:tableStyleId>
              </a:tblPr>
              <a:tblGrid>
                <a:gridCol w="1120150">
                  <a:extLst>
                    <a:ext uri="{9D8B030D-6E8A-4147-A177-3AD203B41FA5}">
                      <a16:colId xmlns:a16="http://schemas.microsoft.com/office/drawing/2014/main" val="20000"/>
                    </a:ext>
                  </a:extLst>
                </a:gridCol>
                <a:gridCol w="2909550">
                  <a:extLst>
                    <a:ext uri="{9D8B030D-6E8A-4147-A177-3AD203B41FA5}">
                      <a16:colId xmlns:a16="http://schemas.microsoft.com/office/drawing/2014/main" val="20001"/>
                    </a:ext>
                  </a:extLst>
                </a:gridCol>
                <a:gridCol w="883150">
                  <a:extLst>
                    <a:ext uri="{9D8B030D-6E8A-4147-A177-3AD203B41FA5}">
                      <a16:colId xmlns:a16="http://schemas.microsoft.com/office/drawing/2014/main" val="20002"/>
                    </a:ext>
                  </a:extLst>
                </a:gridCol>
                <a:gridCol w="1002550">
                  <a:extLst>
                    <a:ext uri="{9D8B030D-6E8A-4147-A177-3AD203B41FA5}">
                      <a16:colId xmlns:a16="http://schemas.microsoft.com/office/drawing/2014/main" val="20003"/>
                    </a:ext>
                  </a:extLst>
                </a:gridCol>
              </a:tblGrid>
              <a:tr h="421550">
                <a:tc>
                  <a:txBody>
                    <a:bodyPr/>
                    <a:lstStyle/>
                    <a:p>
                      <a:pPr marL="0" lvl="0" indent="0" algn="ctr" rtl="0">
                        <a:spcBef>
                          <a:spcPts val="0"/>
                        </a:spcBef>
                        <a:spcAft>
                          <a:spcPts val="0"/>
                        </a:spcAft>
                        <a:buNone/>
                      </a:pPr>
                      <a:r>
                        <a:rPr lang="es-ES" sz="1100" b="1">
                          <a:latin typeface="Calibri"/>
                          <a:ea typeface="Calibri"/>
                          <a:cs typeface="Calibri"/>
                          <a:sym typeface="Calibri"/>
                        </a:rPr>
                        <a:t>Laboratorio</a:t>
                      </a:r>
                      <a:endParaRPr sz="1200">
                        <a:latin typeface="Times New Roman"/>
                        <a:ea typeface="Times New Roman"/>
                        <a:cs typeface="Times New Roman"/>
                        <a:sym typeface="Times New Roman"/>
                      </a:endParaRPr>
                    </a:p>
                  </a:txBody>
                  <a:tcPr marL="44450" marR="44450" marT="0" marB="0" anchor="ctr">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b="1">
                          <a:latin typeface="Calibri"/>
                          <a:ea typeface="Calibri"/>
                          <a:cs typeface="Calibri"/>
                          <a:sym typeface="Calibri"/>
                        </a:rPr>
                        <a:t>Nombre</a:t>
                      </a:r>
                      <a:endParaRPr sz="1200">
                        <a:latin typeface="Times New Roman"/>
                        <a:ea typeface="Times New Roman"/>
                        <a:cs typeface="Times New Roman"/>
                        <a:sym typeface="Times New Roman"/>
                      </a:endParaRPr>
                    </a:p>
                  </a:txBody>
                  <a:tcPr marL="44450" marR="44450"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b="1">
                          <a:latin typeface="Calibri"/>
                          <a:ea typeface="Calibri"/>
                          <a:cs typeface="Calibri"/>
                          <a:sym typeface="Calibri"/>
                        </a:rPr>
                        <a:t>Campus</a:t>
                      </a:r>
                      <a:endParaRPr sz="1200">
                        <a:latin typeface="Times New Roman"/>
                        <a:ea typeface="Times New Roman"/>
                        <a:cs typeface="Times New Roman"/>
                        <a:sym typeface="Times New Roman"/>
                      </a:endParaRPr>
                    </a:p>
                  </a:txBody>
                  <a:tcPr marL="44450" marR="44450" marT="0" marB="0" anchor="ctr">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b="1">
                          <a:latin typeface="Calibri"/>
                          <a:ea typeface="Calibri"/>
                          <a:cs typeface="Calibri"/>
                          <a:sym typeface="Calibri"/>
                        </a:rPr>
                        <a:t>Capacidad</a:t>
                      </a:r>
                      <a:endParaRPr sz="1200">
                        <a:latin typeface="Times New Roman"/>
                        <a:ea typeface="Times New Roman"/>
                        <a:cs typeface="Times New Roman"/>
                        <a:sym typeface="Times New Roman"/>
                      </a:endParaRPr>
                    </a:p>
                  </a:txBody>
                  <a:tcPr marL="44450" marR="44450" marT="0" marB="0" anchor="ctr">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01500">
                <a:tc>
                  <a:txBody>
                    <a:bodyPr/>
                    <a:lstStyle/>
                    <a:p>
                      <a:pPr marL="0" lvl="0" indent="0" algn="l" rtl="0">
                        <a:spcBef>
                          <a:spcPts val="0"/>
                        </a:spcBef>
                        <a:spcAft>
                          <a:spcPts val="0"/>
                        </a:spcAft>
                        <a:buNone/>
                      </a:pPr>
                      <a:r>
                        <a:rPr lang="es-ES" sz="1100">
                          <a:latin typeface="Calibri"/>
                          <a:ea typeface="Calibri"/>
                          <a:cs typeface="Calibri"/>
                          <a:sym typeface="Calibri"/>
                        </a:rPr>
                        <a:t>B-305</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ES" sz="1100">
                          <a:latin typeface="Calibri"/>
                          <a:ea typeface="Calibri"/>
                          <a:cs typeface="Calibri"/>
                          <a:sym typeface="Calibri"/>
                        </a:rPr>
                        <a:t>LABORATORIO DE MECATRÓNICA</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ES" sz="1100">
                          <a:latin typeface="Calibri"/>
                          <a:ea typeface="Calibri"/>
                          <a:cs typeface="Calibri"/>
                          <a:sym typeface="Calibri"/>
                        </a:rPr>
                        <a:t>CENTRAL</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30</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01500">
                <a:tc>
                  <a:txBody>
                    <a:bodyPr/>
                    <a:lstStyle/>
                    <a:p>
                      <a:pPr marL="0" lvl="0" indent="0" algn="l" rtl="0">
                        <a:spcBef>
                          <a:spcPts val="0"/>
                        </a:spcBef>
                        <a:spcAft>
                          <a:spcPts val="0"/>
                        </a:spcAft>
                        <a:buNone/>
                      </a:pPr>
                      <a:r>
                        <a:rPr lang="es-ES" sz="1100">
                          <a:latin typeface="Calibri"/>
                          <a:ea typeface="Calibri"/>
                          <a:cs typeface="Calibri"/>
                          <a:sym typeface="Calibri"/>
                        </a:rPr>
                        <a:t>B-307</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ES" sz="1100">
                          <a:latin typeface="Calibri"/>
                          <a:ea typeface="Calibri"/>
                          <a:cs typeface="Calibri"/>
                          <a:sym typeface="Calibri"/>
                        </a:rPr>
                        <a:t>LABORATORIO DE ELECTRÓNICA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ES" sz="1100">
                          <a:latin typeface="Calibri"/>
                          <a:ea typeface="Calibri"/>
                          <a:cs typeface="Calibri"/>
                          <a:sym typeface="Calibri"/>
                        </a:rPr>
                        <a:t>CENTRAL</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28</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01500">
                <a:tc>
                  <a:txBody>
                    <a:bodyPr/>
                    <a:lstStyle/>
                    <a:p>
                      <a:pPr marL="0" lvl="0" indent="0" algn="l" rtl="0">
                        <a:spcBef>
                          <a:spcPts val="0"/>
                        </a:spcBef>
                        <a:spcAft>
                          <a:spcPts val="0"/>
                        </a:spcAft>
                        <a:buNone/>
                      </a:pPr>
                      <a:r>
                        <a:rPr lang="es-ES" sz="1100">
                          <a:latin typeface="Calibri"/>
                          <a:ea typeface="Calibri"/>
                          <a:cs typeface="Calibri"/>
                          <a:sym typeface="Calibri"/>
                        </a:rPr>
                        <a:t>U-217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ES" sz="1100">
                          <a:latin typeface="Calibri"/>
                          <a:ea typeface="Calibri"/>
                          <a:cs typeface="Calibri"/>
                          <a:sym typeface="Calibri"/>
                        </a:rPr>
                        <a:t>LABORATORIO DE PROTOTIPADO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ES" sz="1100">
                          <a:latin typeface="Calibri"/>
                          <a:ea typeface="Calibri"/>
                          <a:cs typeface="Calibri"/>
                          <a:sym typeface="Calibri"/>
                        </a:rPr>
                        <a:t>CENTRAL</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35</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01500">
                <a:tc>
                  <a:txBody>
                    <a:bodyPr/>
                    <a:lstStyle/>
                    <a:p>
                      <a:pPr marL="0" lvl="0" indent="0" algn="l" rtl="0">
                        <a:spcBef>
                          <a:spcPts val="0"/>
                        </a:spcBef>
                        <a:spcAft>
                          <a:spcPts val="0"/>
                        </a:spcAft>
                        <a:buNone/>
                      </a:pPr>
                      <a:r>
                        <a:rPr lang="es-ES" sz="1100">
                          <a:latin typeface="Calibri"/>
                          <a:ea typeface="Calibri"/>
                          <a:cs typeface="Calibri"/>
                          <a:sym typeface="Calibri"/>
                        </a:rPr>
                        <a:t>U-102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ES" sz="1100">
                          <a:latin typeface="Calibri"/>
                          <a:ea typeface="Calibri"/>
                          <a:cs typeface="Calibri"/>
                          <a:sym typeface="Calibri"/>
                        </a:rPr>
                        <a:t>SALA INTELIGENTE</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ES" sz="1100">
                          <a:latin typeface="Calibri"/>
                          <a:ea typeface="Calibri"/>
                          <a:cs typeface="Calibri"/>
                          <a:sym typeface="Calibri"/>
                        </a:rPr>
                        <a:t>CENTRAL</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25</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401500">
                <a:tc>
                  <a:txBody>
                    <a:bodyPr/>
                    <a:lstStyle/>
                    <a:p>
                      <a:pPr marL="0" lvl="0" indent="0" algn="l" rtl="0">
                        <a:spcBef>
                          <a:spcPts val="0"/>
                        </a:spcBef>
                        <a:spcAft>
                          <a:spcPts val="0"/>
                        </a:spcAft>
                        <a:buNone/>
                      </a:pPr>
                      <a:r>
                        <a:rPr lang="es-ES" sz="1100">
                          <a:latin typeface="Calibri"/>
                          <a:ea typeface="Calibri"/>
                          <a:cs typeface="Calibri"/>
                          <a:sym typeface="Calibri"/>
                        </a:rPr>
                        <a:t>SALA SIG</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ES" sz="1100">
                          <a:latin typeface="Calibri"/>
                          <a:ea typeface="Calibri"/>
                          <a:cs typeface="Calibri"/>
                          <a:sym typeface="Calibri"/>
                        </a:rPr>
                        <a:t>SALA SIG</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ES" sz="1100">
                          <a:latin typeface="Calibri"/>
                          <a:ea typeface="Calibri"/>
                          <a:cs typeface="Calibri"/>
                          <a:sym typeface="Calibri"/>
                        </a:rPr>
                        <a:t>CENTRAL</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18</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01500">
                <a:tc>
                  <a:txBody>
                    <a:bodyPr/>
                    <a:lstStyle/>
                    <a:p>
                      <a:pPr marL="0" lvl="0" indent="0" algn="l"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ES" sz="1100">
                          <a:latin typeface="Calibri"/>
                          <a:ea typeface="Calibri"/>
                          <a:cs typeface="Calibri"/>
                          <a:sym typeface="Calibri"/>
                        </a:rPr>
                        <a:t>TALLER DE MECATRÓNICA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ES" sz="1100">
                          <a:latin typeface="Calibri"/>
                          <a:ea typeface="Calibri"/>
                          <a:cs typeface="Calibri"/>
                          <a:sym typeface="Calibri"/>
                        </a:rPr>
                        <a:t>CENTRAL</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38</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421550">
                <a:tc>
                  <a:txBody>
                    <a:bodyPr/>
                    <a:lstStyle/>
                    <a:p>
                      <a:pPr marL="0" lvl="0" indent="0" algn="l"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ES" sz="1100">
                          <a:latin typeface="Calibri"/>
                          <a:ea typeface="Calibri"/>
                          <a:cs typeface="Calibri"/>
                          <a:sym typeface="Calibri"/>
                        </a:rPr>
                        <a:t>TALLER DE MÁQUINAS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s-ES" sz="1100">
                          <a:latin typeface="Calibri"/>
                          <a:ea typeface="Calibri"/>
                          <a:cs typeface="Calibri"/>
                          <a:sym typeface="Calibri"/>
                        </a:rPr>
                        <a:t>CENTRAL</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16</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g25a3e48faed_1_2"/>
          <p:cNvSpPr txBox="1"/>
          <p:nvPr/>
        </p:nvSpPr>
        <p:spPr>
          <a:xfrm>
            <a:off x="452283" y="223019"/>
            <a:ext cx="6666300" cy="3816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rgbClr val="003B74"/>
                </a:solidFill>
                <a:latin typeface="Roboto Black"/>
                <a:ea typeface="Roboto Black"/>
                <a:cs typeface="Roboto Black"/>
                <a:sym typeface="Roboto Black"/>
              </a:rPr>
              <a:t>8. INFRAESTRUCTURA FÍSICA Y TECNOLÓGICA: Manizales</a:t>
            </a:r>
            <a:endParaRPr/>
          </a:p>
        </p:txBody>
      </p:sp>
      <p:graphicFrame>
        <p:nvGraphicFramePr>
          <p:cNvPr id="413" name="Google Shape;413;g25a3e48faed_1_2"/>
          <p:cNvGraphicFramePr/>
          <p:nvPr/>
        </p:nvGraphicFramePr>
        <p:xfrm>
          <a:off x="2775588" y="926475"/>
          <a:ext cx="3592825" cy="3947160"/>
        </p:xfrm>
        <a:graphic>
          <a:graphicData uri="http://schemas.openxmlformats.org/drawingml/2006/table">
            <a:tbl>
              <a:tblPr bandRow="1" bandCol="1">
                <a:noFill/>
                <a:tableStyleId>{C98B53DE-BAA1-4725-B2D8-5AFBAEF7A41C}</a:tableStyleId>
              </a:tblPr>
              <a:tblGrid>
                <a:gridCol w="624850">
                  <a:extLst>
                    <a:ext uri="{9D8B030D-6E8A-4147-A177-3AD203B41FA5}">
                      <a16:colId xmlns:a16="http://schemas.microsoft.com/office/drawing/2014/main" val="20000"/>
                    </a:ext>
                  </a:extLst>
                </a:gridCol>
                <a:gridCol w="1224275">
                  <a:extLst>
                    <a:ext uri="{9D8B030D-6E8A-4147-A177-3AD203B41FA5}">
                      <a16:colId xmlns:a16="http://schemas.microsoft.com/office/drawing/2014/main" val="20001"/>
                    </a:ext>
                  </a:extLst>
                </a:gridCol>
                <a:gridCol w="1743700">
                  <a:extLst>
                    <a:ext uri="{9D8B030D-6E8A-4147-A177-3AD203B41FA5}">
                      <a16:colId xmlns:a16="http://schemas.microsoft.com/office/drawing/2014/main" val="20002"/>
                    </a:ext>
                  </a:extLst>
                </a:gridCol>
              </a:tblGrid>
              <a:tr h="200025">
                <a:tc>
                  <a:txBody>
                    <a:bodyPr/>
                    <a:lstStyle/>
                    <a:p>
                      <a:pPr marL="0" lvl="0" indent="0" algn="l" rtl="0">
                        <a:spcBef>
                          <a:spcPts val="0"/>
                        </a:spcBef>
                        <a:spcAft>
                          <a:spcPts val="0"/>
                        </a:spcAft>
                        <a:buNone/>
                      </a:pPr>
                      <a:r>
                        <a:rPr lang="es-ES" sz="1100" b="1">
                          <a:latin typeface="Calibri"/>
                          <a:ea typeface="Calibri"/>
                          <a:cs typeface="Calibri"/>
                          <a:sym typeface="Calibri"/>
                        </a:rPr>
                        <a:t>cantidad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b="1">
                          <a:latin typeface="Calibri"/>
                          <a:ea typeface="Calibri"/>
                          <a:cs typeface="Calibri"/>
                          <a:sym typeface="Calibri"/>
                        </a:rPr>
                        <a:t>capacidad del salon</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b="1">
                          <a:latin typeface="Calibri"/>
                          <a:ea typeface="Calibri"/>
                          <a:cs typeface="Calibri"/>
                          <a:sym typeface="Calibri"/>
                        </a:rPr>
                        <a:t>salon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2</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30</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U-105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U-228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8</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40</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D-106 EDIF DEL PARQUE</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D-111 EDIF DEL PARQUE</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U-118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U-134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00025">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U-203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U-218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U-219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U-231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00025">
                <a:tc>
                  <a:txBody>
                    <a:bodyPr/>
                    <a:lstStyle/>
                    <a:p>
                      <a:pPr marL="0" lvl="0" indent="0" algn="ctr" rtl="0">
                        <a:spcBef>
                          <a:spcPts val="0"/>
                        </a:spcBef>
                        <a:spcAft>
                          <a:spcPts val="0"/>
                        </a:spcAft>
                        <a:buNone/>
                      </a:pPr>
                      <a:r>
                        <a:rPr lang="es-ES" sz="1100">
                          <a:latin typeface="Calibri"/>
                          <a:ea typeface="Calibri"/>
                          <a:cs typeface="Calibri"/>
                          <a:sym typeface="Calibri"/>
                        </a:rPr>
                        <a:t>2</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45</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D-107 EDIF DEL PARQUE</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U-233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6</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50</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C-208 EDIF ORLANDO SIERRA</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C-209 EDIF ORLANDO SIERRA</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U-104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U-106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6"/>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U-135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7"/>
                  </a:ext>
                </a:extLst>
              </a:tr>
              <a:tr h="200025">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U-201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8"/>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g25a3e48faed_1_10"/>
          <p:cNvSpPr txBox="1"/>
          <p:nvPr/>
        </p:nvSpPr>
        <p:spPr>
          <a:xfrm>
            <a:off x="452283" y="223019"/>
            <a:ext cx="6666300" cy="3816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rgbClr val="003B74"/>
                </a:solidFill>
                <a:latin typeface="Roboto Black"/>
                <a:ea typeface="Roboto Black"/>
                <a:cs typeface="Roboto Black"/>
                <a:sym typeface="Roboto Black"/>
              </a:rPr>
              <a:t>8. INFRAESTRUCTURA FÍSICA Y TECNOLÓGICA: Manizales</a:t>
            </a:r>
            <a:endParaRPr/>
          </a:p>
        </p:txBody>
      </p:sp>
      <p:graphicFrame>
        <p:nvGraphicFramePr>
          <p:cNvPr id="420" name="Google Shape;420;g25a3e48faed_1_10"/>
          <p:cNvGraphicFramePr/>
          <p:nvPr/>
        </p:nvGraphicFramePr>
        <p:xfrm>
          <a:off x="859663" y="946825"/>
          <a:ext cx="3592825" cy="3947160"/>
        </p:xfrm>
        <a:graphic>
          <a:graphicData uri="http://schemas.openxmlformats.org/drawingml/2006/table">
            <a:tbl>
              <a:tblPr bandRow="1" bandCol="1">
                <a:noFill/>
                <a:tableStyleId>{C98B53DE-BAA1-4725-B2D8-5AFBAEF7A41C}</a:tableStyleId>
              </a:tblPr>
              <a:tblGrid>
                <a:gridCol w="624850">
                  <a:extLst>
                    <a:ext uri="{9D8B030D-6E8A-4147-A177-3AD203B41FA5}">
                      <a16:colId xmlns:a16="http://schemas.microsoft.com/office/drawing/2014/main" val="20000"/>
                    </a:ext>
                  </a:extLst>
                </a:gridCol>
                <a:gridCol w="1224275">
                  <a:extLst>
                    <a:ext uri="{9D8B030D-6E8A-4147-A177-3AD203B41FA5}">
                      <a16:colId xmlns:a16="http://schemas.microsoft.com/office/drawing/2014/main" val="20001"/>
                    </a:ext>
                  </a:extLst>
                </a:gridCol>
                <a:gridCol w="1743700">
                  <a:extLst>
                    <a:ext uri="{9D8B030D-6E8A-4147-A177-3AD203B41FA5}">
                      <a16:colId xmlns:a16="http://schemas.microsoft.com/office/drawing/2014/main" val="20002"/>
                    </a:ext>
                  </a:extLst>
                </a:gridCol>
              </a:tblGrid>
              <a:tr h="200025">
                <a:tc>
                  <a:txBody>
                    <a:bodyPr/>
                    <a:lstStyle/>
                    <a:p>
                      <a:pPr marL="0" lvl="0" indent="0" algn="l" rtl="0">
                        <a:spcBef>
                          <a:spcPts val="0"/>
                        </a:spcBef>
                        <a:spcAft>
                          <a:spcPts val="0"/>
                        </a:spcAft>
                        <a:buNone/>
                      </a:pPr>
                      <a:r>
                        <a:rPr lang="es-ES" sz="1100" b="1">
                          <a:latin typeface="Calibri"/>
                          <a:ea typeface="Calibri"/>
                          <a:cs typeface="Calibri"/>
                          <a:sym typeface="Calibri"/>
                        </a:rPr>
                        <a:t>cantidad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b="1">
                          <a:latin typeface="Calibri"/>
                          <a:ea typeface="Calibri"/>
                          <a:cs typeface="Calibri"/>
                          <a:sym typeface="Calibri"/>
                        </a:rPr>
                        <a:t>capacidad del salon</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b="1">
                          <a:latin typeface="Calibri"/>
                          <a:ea typeface="Calibri"/>
                          <a:cs typeface="Calibri"/>
                          <a:sym typeface="Calibri"/>
                        </a:rPr>
                        <a:t>salon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2</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30</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U-105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U-228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8</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40</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D-106 EDIF DEL PARQUE</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D-111 EDIF DEL PARQUE</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U-118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U-134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00025">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U-203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U-218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U-219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U-231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00025">
                <a:tc>
                  <a:txBody>
                    <a:bodyPr/>
                    <a:lstStyle/>
                    <a:p>
                      <a:pPr marL="0" lvl="0" indent="0" algn="ctr" rtl="0">
                        <a:spcBef>
                          <a:spcPts val="0"/>
                        </a:spcBef>
                        <a:spcAft>
                          <a:spcPts val="0"/>
                        </a:spcAft>
                        <a:buNone/>
                      </a:pPr>
                      <a:r>
                        <a:rPr lang="es-ES" sz="1100">
                          <a:latin typeface="Calibri"/>
                          <a:ea typeface="Calibri"/>
                          <a:cs typeface="Calibri"/>
                          <a:sym typeface="Calibri"/>
                        </a:rPr>
                        <a:t>2</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45</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D-107 EDIF DEL PARQUE</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U-233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6</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50</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C-208 EDIF ORLANDO SIERRA</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C-209 EDIF ORLANDO SIERRA</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U-104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U-106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6"/>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U-135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17"/>
                  </a:ext>
                </a:extLst>
              </a:tr>
              <a:tr h="200025">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U-201 BICENTENARIO</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8"/>
                  </a:ext>
                </a:extLst>
              </a:tr>
            </a:tbl>
          </a:graphicData>
        </a:graphic>
      </p:graphicFrame>
      <p:graphicFrame>
        <p:nvGraphicFramePr>
          <p:cNvPr id="421" name="Google Shape;421;g25a3e48faed_1_10"/>
          <p:cNvGraphicFramePr/>
          <p:nvPr/>
        </p:nvGraphicFramePr>
        <p:xfrm>
          <a:off x="5285725" y="1900238"/>
          <a:ext cx="2286000" cy="1343025"/>
        </p:xfrm>
        <a:graphic>
          <a:graphicData uri="http://schemas.openxmlformats.org/drawingml/2006/table">
            <a:tbl>
              <a:tblPr bandRow="1" bandCol="1">
                <a:noFill/>
                <a:tableStyleId>{C98B53DE-BAA1-4725-B2D8-5AFBAEF7A41C}</a:tableStyleId>
              </a:tblPr>
              <a:tblGrid>
                <a:gridCol w="666750">
                  <a:extLst>
                    <a:ext uri="{9D8B030D-6E8A-4147-A177-3AD203B41FA5}">
                      <a16:colId xmlns:a16="http://schemas.microsoft.com/office/drawing/2014/main" val="20000"/>
                    </a:ext>
                  </a:extLst>
                </a:gridCol>
                <a:gridCol w="1209675">
                  <a:extLst>
                    <a:ext uri="{9D8B030D-6E8A-4147-A177-3AD203B41FA5}">
                      <a16:colId xmlns:a16="http://schemas.microsoft.com/office/drawing/2014/main" val="20001"/>
                    </a:ext>
                  </a:extLst>
                </a:gridCol>
                <a:gridCol w="409575">
                  <a:extLst>
                    <a:ext uri="{9D8B030D-6E8A-4147-A177-3AD203B41FA5}">
                      <a16:colId xmlns:a16="http://schemas.microsoft.com/office/drawing/2014/main" val="20002"/>
                    </a:ext>
                  </a:extLst>
                </a:gridCol>
              </a:tblGrid>
              <a:tr h="190500">
                <a:tc>
                  <a:txBody>
                    <a:bodyPr/>
                    <a:lstStyle/>
                    <a:p>
                      <a:pPr marL="0" lvl="0" indent="0" algn="l" rtl="0">
                        <a:spcBef>
                          <a:spcPts val="0"/>
                        </a:spcBef>
                        <a:spcAft>
                          <a:spcPts val="0"/>
                        </a:spcAft>
                        <a:buNone/>
                      </a:pPr>
                      <a:r>
                        <a:rPr lang="es-ES" sz="1100" b="1">
                          <a:latin typeface="Calibri"/>
                          <a:ea typeface="Calibri"/>
                          <a:cs typeface="Calibri"/>
                          <a:sym typeface="Calibri"/>
                        </a:rPr>
                        <a:t>cantidad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b="1">
                          <a:latin typeface="Calibri"/>
                          <a:ea typeface="Calibri"/>
                          <a:cs typeface="Calibri"/>
                          <a:sym typeface="Calibri"/>
                        </a:rPr>
                        <a:t>capacidad del sala</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b="1">
                          <a:latin typeface="Calibri"/>
                          <a:ea typeface="Calibri"/>
                          <a:cs typeface="Calibri"/>
                          <a:sym typeface="Calibri"/>
                        </a:rPr>
                        <a:t>SALA</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3</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20</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A</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B</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C</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2</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15</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H1</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90500">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 </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H2</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0025">
                <a:tc>
                  <a:txBody>
                    <a:bodyPr/>
                    <a:lstStyle/>
                    <a:p>
                      <a:pPr marL="0" lvl="0" indent="0" algn="ctr" rtl="0">
                        <a:spcBef>
                          <a:spcPts val="0"/>
                        </a:spcBef>
                        <a:spcAft>
                          <a:spcPts val="0"/>
                        </a:spcAft>
                        <a:buNone/>
                      </a:pPr>
                      <a:r>
                        <a:rPr lang="es-ES" sz="1100">
                          <a:latin typeface="Calibri"/>
                          <a:ea typeface="Calibri"/>
                          <a:cs typeface="Calibri"/>
                          <a:sym typeface="Calibri"/>
                        </a:rPr>
                        <a:t>1</a:t>
                      </a:r>
                      <a:endParaRPr sz="1200">
                        <a:latin typeface="Times New Roman"/>
                        <a:ea typeface="Times New Roman"/>
                        <a:cs typeface="Times New Roman"/>
                        <a:sym typeface="Times New Roman"/>
                      </a:endParaRPr>
                    </a:p>
                  </a:txBody>
                  <a:tcPr marL="44450" marR="44450" marT="0" marB="0">
                    <a:lnL w="1270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30</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I</a:t>
                      </a:r>
                      <a:endParaRPr sz="1200">
                        <a:latin typeface="Times New Roman"/>
                        <a:ea typeface="Times New Roman"/>
                        <a:cs typeface="Times New Roman"/>
                        <a:sym typeface="Times New Roman"/>
                      </a:endParaRPr>
                    </a:p>
                  </a:txBody>
                  <a:tcPr marL="44450" marR="44450" marT="0" marB="0">
                    <a:lnL w="635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2"/>
          <p:cNvSpPr txBox="1"/>
          <p:nvPr/>
        </p:nvSpPr>
        <p:spPr>
          <a:xfrm>
            <a:off x="766575" y="760850"/>
            <a:ext cx="3537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txBox="1"/>
          <p:nvPr/>
        </p:nvSpPr>
        <p:spPr>
          <a:xfrm>
            <a:off x="959156" y="1070265"/>
            <a:ext cx="6691500" cy="1415742"/>
          </a:xfrm>
          <a:prstGeom prst="rect">
            <a:avLst/>
          </a:prstGeom>
          <a:noFill/>
          <a:ln>
            <a:noFill/>
          </a:ln>
        </p:spPr>
        <p:txBody>
          <a:bodyPr spcFirstLastPara="1" wrap="square" lIns="91425" tIns="91425" rIns="91425" bIns="91425" anchor="t" anchorCtr="0">
            <a:spAutoFit/>
          </a:bodyPr>
          <a:lstStyle/>
          <a:p>
            <a:pPr marL="0" marR="0" lvl="0" indent="0" algn="ctr" rtl="0">
              <a:lnSpc>
                <a:spcPct val="80000"/>
              </a:lnSpc>
              <a:spcBef>
                <a:spcPts val="0"/>
              </a:spcBef>
              <a:spcAft>
                <a:spcPts val="0"/>
              </a:spcAft>
              <a:buNone/>
            </a:pPr>
            <a:r>
              <a:rPr lang="es-ES" sz="2500" b="0" i="0" u="none" strike="noStrike" cap="none" dirty="0">
                <a:solidFill>
                  <a:srgbClr val="003B74"/>
                </a:solidFill>
                <a:latin typeface="Roboto Black"/>
                <a:ea typeface="Roboto Black"/>
                <a:cs typeface="Roboto Black"/>
                <a:sym typeface="Roboto Black"/>
              </a:rPr>
              <a:t>Propuesta programa</a:t>
            </a:r>
            <a:endParaRPr dirty="0"/>
          </a:p>
          <a:p>
            <a:pPr marL="0" marR="0" lvl="0" indent="0" algn="ctr" rtl="0">
              <a:lnSpc>
                <a:spcPct val="80000"/>
              </a:lnSpc>
              <a:spcBef>
                <a:spcPts val="0"/>
              </a:spcBef>
              <a:spcAft>
                <a:spcPts val="0"/>
              </a:spcAft>
              <a:buNone/>
            </a:pPr>
            <a:endParaRPr sz="2500" b="0" i="0" u="none" strike="noStrike" cap="none" dirty="0">
              <a:solidFill>
                <a:srgbClr val="003B74"/>
              </a:solidFill>
              <a:latin typeface="Roboto Black"/>
              <a:ea typeface="Roboto Black"/>
              <a:cs typeface="Roboto Black"/>
              <a:sym typeface="Roboto Black"/>
            </a:endParaRPr>
          </a:p>
          <a:p>
            <a:pPr marL="0" marR="0" lvl="0" indent="0" algn="ctr" rtl="0">
              <a:lnSpc>
                <a:spcPct val="80000"/>
              </a:lnSpc>
              <a:spcBef>
                <a:spcPts val="0"/>
              </a:spcBef>
              <a:spcAft>
                <a:spcPts val="0"/>
              </a:spcAft>
              <a:buNone/>
            </a:pPr>
            <a:r>
              <a:rPr lang="es-CO" sz="2500" dirty="0">
                <a:solidFill>
                  <a:srgbClr val="003B74"/>
                </a:solidFill>
                <a:latin typeface="Roboto Black"/>
                <a:ea typeface="Roboto Black"/>
                <a:cs typeface="Roboto Black"/>
                <a:sym typeface="Roboto Black"/>
              </a:rPr>
              <a:t>ESPECIALIZACIÓN EN INDUSTRIA 5.0 Y ATOMATOZACIÓN INDUSTRIAL</a:t>
            </a:r>
            <a:endParaRPr lang="es-CO" sz="2500" b="0" i="0" u="none" strike="noStrike" cap="none" dirty="0">
              <a:solidFill>
                <a:srgbClr val="003B74"/>
              </a:solidFill>
              <a:latin typeface="Roboto Black"/>
              <a:ea typeface="Roboto Black"/>
              <a:cs typeface="Roboto Black"/>
              <a:sym typeface="Roboto Black"/>
            </a:endParaRPr>
          </a:p>
        </p:txBody>
      </p:sp>
      <p:sp>
        <p:nvSpPr>
          <p:cNvPr id="61" name="Google Shape;61;p2"/>
          <p:cNvSpPr txBox="1"/>
          <p:nvPr/>
        </p:nvSpPr>
        <p:spPr>
          <a:xfrm>
            <a:off x="2613928" y="2822756"/>
            <a:ext cx="3307651" cy="553968"/>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s-ES" sz="1200" b="0" i="0" u="none" strike="noStrike" cap="none">
                <a:solidFill>
                  <a:schemeClr val="dk2"/>
                </a:solidFill>
                <a:latin typeface="Roboto"/>
                <a:ea typeface="Roboto"/>
                <a:cs typeface="Roboto"/>
                <a:sym typeface="Roboto"/>
              </a:rPr>
              <a:t>Decreto 1330 de 2019 MEN.</a:t>
            </a:r>
            <a:endParaRPr/>
          </a:p>
          <a:p>
            <a:pPr marL="0" marR="0" lvl="0" indent="0" algn="ctr" rtl="0">
              <a:lnSpc>
                <a:spcPct val="100000"/>
              </a:lnSpc>
              <a:spcBef>
                <a:spcPts val="0"/>
              </a:spcBef>
              <a:spcAft>
                <a:spcPts val="0"/>
              </a:spcAft>
              <a:buClr>
                <a:schemeClr val="dk1"/>
              </a:buClr>
              <a:buSzPts val="1100"/>
              <a:buFont typeface="Arial"/>
              <a:buNone/>
            </a:pPr>
            <a:r>
              <a:rPr lang="es-ES" sz="1200" b="0" i="0" u="none" strike="noStrike" cap="none">
                <a:solidFill>
                  <a:schemeClr val="dk2"/>
                </a:solidFill>
                <a:latin typeface="Roboto"/>
                <a:ea typeface="Roboto"/>
                <a:cs typeface="Roboto"/>
                <a:sym typeface="Roboto"/>
              </a:rPr>
              <a:t>Resolución 002265 de 2023 MEN.</a:t>
            </a:r>
            <a:endParaRPr sz="1300" b="0" i="0" u="none" strike="noStrike" cap="none">
              <a:solidFill>
                <a:schemeClr val="dk2"/>
              </a:solidFill>
              <a:latin typeface="Roboto"/>
              <a:ea typeface="Roboto"/>
              <a:cs typeface="Roboto"/>
              <a:sym typeface="Roboto"/>
            </a:endParaRPr>
          </a:p>
        </p:txBody>
      </p:sp>
      <p:sp>
        <p:nvSpPr>
          <p:cNvPr id="62" name="Google Shape;62;p2"/>
          <p:cNvSpPr txBox="1"/>
          <p:nvPr/>
        </p:nvSpPr>
        <p:spPr>
          <a:xfrm>
            <a:off x="1981995" y="3777450"/>
            <a:ext cx="4570500" cy="1169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s-ES" sz="1600" b="1" i="0" u="none" strike="noStrike" cap="none" dirty="0">
                <a:solidFill>
                  <a:srgbClr val="002060"/>
                </a:solidFill>
                <a:latin typeface="Roboto"/>
                <a:ea typeface="Roboto"/>
                <a:cs typeface="Roboto"/>
                <a:sym typeface="Roboto"/>
              </a:rPr>
              <a:t>FACULTAD DE CIENCIAS EXACTAS Y NATURALES</a:t>
            </a:r>
            <a:endParaRPr dirty="0"/>
          </a:p>
          <a:p>
            <a:pPr marL="0" marR="0" lvl="0" indent="0" algn="ctr" rtl="0">
              <a:lnSpc>
                <a:spcPct val="100000"/>
              </a:lnSpc>
              <a:spcBef>
                <a:spcPts val="0"/>
              </a:spcBef>
              <a:spcAft>
                <a:spcPts val="0"/>
              </a:spcAft>
              <a:buNone/>
            </a:pPr>
            <a:r>
              <a:rPr lang="es-ES" sz="1600" b="1" i="0" u="none" strike="noStrike" cap="none" dirty="0">
                <a:solidFill>
                  <a:srgbClr val="002060"/>
                </a:solidFill>
                <a:latin typeface="Roboto"/>
                <a:ea typeface="Roboto"/>
                <a:cs typeface="Roboto"/>
                <a:sym typeface="Roboto"/>
              </a:rPr>
              <a:t>UNIVERSIDAD DE CALDAS</a:t>
            </a:r>
            <a:endParaRPr dirty="0"/>
          </a:p>
          <a:p>
            <a:pPr marL="0" marR="0" lvl="0" indent="0" algn="ctr" rtl="0">
              <a:lnSpc>
                <a:spcPct val="100000"/>
              </a:lnSpc>
              <a:spcBef>
                <a:spcPts val="0"/>
              </a:spcBef>
              <a:spcAft>
                <a:spcPts val="0"/>
              </a:spcAft>
              <a:buNone/>
            </a:pPr>
            <a:r>
              <a:rPr lang="es-ES" sz="1600" b="1" dirty="0">
                <a:solidFill>
                  <a:srgbClr val="002060"/>
                </a:solidFill>
                <a:latin typeface="Roboto"/>
                <a:ea typeface="Roboto"/>
                <a:cs typeface="Roboto"/>
                <a:sym typeface="Roboto"/>
              </a:rPr>
              <a:t>Noviembre</a:t>
            </a:r>
            <a:r>
              <a:rPr lang="es-ES" sz="1600" b="1" i="0" u="none" strike="noStrike" cap="none" dirty="0">
                <a:solidFill>
                  <a:srgbClr val="002060"/>
                </a:solidFill>
                <a:latin typeface="Roboto"/>
                <a:ea typeface="Roboto"/>
                <a:cs typeface="Roboto"/>
                <a:sym typeface="Roboto"/>
              </a:rPr>
              <a:t>, 2024</a:t>
            </a:r>
            <a:endParaRPr sz="1800" b="1" i="0" u="none" strike="noStrike" cap="none" dirty="0">
              <a:solidFill>
                <a:srgbClr val="002060"/>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25a3e48faed_1_18"/>
          <p:cNvSpPr txBox="1"/>
          <p:nvPr/>
        </p:nvSpPr>
        <p:spPr>
          <a:xfrm>
            <a:off x="452283" y="223019"/>
            <a:ext cx="6666300" cy="3816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rgbClr val="003B74"/>
                </a:solidFill>
                <a:latin typeface="Roboto Black"/>
                <a:ea typeface="Roboto Black"/>
                <a:cs typeface="Roboto Black"/>
                <a:sym typeface="Roboto Black"/>
              </a:rPr>
              <a:t>8. INFRAESTRUCTURA FÍSICA Y TECNOLÓGICA: Manizales</a:t>
            </a:r>
            <a:endParaRPr/>
          </a:p>
        </p:txBody>
      </p:sp>
      <p:graphicFrame>
        <p:nvGraphicFramePr>
          <p:cNvPr id="428" name="Google Shape;428;g25a3e48faed_1_18"/>
          <p:cNvGraphicFramePr/>
          <p:nvPr/>
        </p:nvGraphicFramePr>
        <p:xfrm>
          <a:off x="1720900" y="2057025"/>
          <a:ext cx="5207000" cy="1527175"/>
        </p:xfrm>
        <a:graphic>
          <a:graphicData uri="http://schemas.openxmlformats.org/drawingml/2006/table">
            <a:tbl>
              <a:tblPr bandRow="1" bandCol="1">
                <a:noFill/>
                <a:tableStyleId>{C98B53DE-BAA1-4725-B2D8-5AFBAEF7A41C}</a:tableStyleId>
              </a:tblPr>
              <a:tblGrid>
                <a:gridCol w="563250">
                  <a:extLst>
                    <a:ext uri="{9D8B030D-6E8A-4147-A177-3AD203B41FA5}">
                      <a16:colId xmlns:a16="http://schemas.microsoft.com/office/drawing/2014/main" val="20000"/>
                    </a:ext>
                  </a:extLst>
                </a:gridCol>
                <a:gridCol w="3328675">
                  <a:extLst>
                    <a:ext uri="{9D8B030D-6E8A-4147-A177-3AD203B41FA5}">
                      <a16:colId xmlns:a16="http://schemas.microsoft.com/office/drawing/2014/main" val="20001"/>
                    </a:ext>
                  </a:extLst>
                </a:gridCol>
                <a:gridCol w="589275">
                  <a:extLst>
                    <a:ext uri="{9D8B030D-6E8A-4147-A177-3AD203B41FA5}">
                      <a16:colId xmlns:a16="http://schemas.microsoft.com/office/drawing/2014/main" val="20002"/>
                    </a:ext>
                  </a:extLst>
                </a:gridCol>
                <a:gridCol w="725800">
                  <a:extLst>
                    <a:ext uri="{9D8B030D-6E8A-4147-A177-3AD203B41FA5}">
                      <a16:colId xmlns:a16="http://schemas.microsoft.com/office/drawing/2014/main" val="20003"/>
                    </a:ext>
                  </a:extLst>
                </a:gridCol>
              </a:tblGrid>
              <a:tr h="317500">
                <a:tc>
                  <a:txBody>
                    <a:bodyPr/>
                    <a:lstStyle/>
                    <a:p>
                      <a:pPr marL="0" lvl="0" indent="0" algn="ctr" rtl="0">
                        <a:spcBef>
                          <a:spcPts val="0"/>
                        </a:spcBef>
                        <a:spcAft>
                          <a:spcPts val="0"/>
                        </a:spcAft>
                        <a:buNone/>
                      </a:pPr>
                      <a:r>
                        <a:rPr lang="es-ES" sz="1100" b="1">
                          <a:latin typeface="Calibri"/>
                          <a:ea typeface="Calibri"/>
                          <a:cs typeface="Calibri"/>
                          <a:sym typeface="Calibri"/>
                        </a:rPr>
                        <a:t>Espacio</a:t>
                      </a:r>
                      <a:endParaRPr sz="1200">
                        <a:latin typeface="Times New Roman"/>
                        <a:ea typeface="Times New Roman"/>
                        <a:cs typeface="Times New Roman"/>
                        <a:sym typeface="Times New Roman"/>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b="1">
                          <a:latin typeface="Calibri"/>
                          <a:ea typeface="Calibri"/>
                          <a:cs typeface="Calibri"/>
                          <a:sym typeface="Calibri"/>
                        </a:rPr>
                        <a:t>Nombre</a:t>
                      </a:r>
                      <a:endParaRPr sz="1200">
                        <a:latin typeface="Times New Roman"/>
                        <a:ea typeface="Times New Roman"/>
                        <a:cs typeface="Times New Roman"/>
                        <a:sym typeface="Times New Roman"/>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b="1">
                          <a:latin typeface="Calibri"/>
                          <a:ea typeface="Calibri"/>
                          <a:cs typeface="Calibri"/>
                          <a:sym typeface="Calibri"/>
                        </a:rPr>
                        <a:t>Campus</a:t>
                      </a:r>
                      <a:endParaRPr sz="1200">
                        <a:latin typeface="Times New Roman"/>
                        <a:ea typeface="Times New Roman"/>
                        <a:cs typeface="Times New Roman"/>
                        <a:sym typeface="Times New Roman"/>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b="1">
                          <a:latin typeface="Calibri"/>
                          <a:ea typeface="Calibri"/>
                          <a:cs typeface="Calibri"/>
                          <a:sym typeface="Calibri"/>
                        </a:rPr>
                        <a:t>Capacidad</a:t>
                      </a:r>
                      <a:endParaRPr sz="1200">
                        <a:latin typeface="Times New Roman"/>
                        <a:ea typeface="Times New Roman"/>
                        <a:cs typeface="Times New Roman"/>
                        <a:sym typeface="Times New Roman"/>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50850">
                <a:tc>
                  <a:txBody>
                    <a:bodyPr/>
                    <a:lstStyle/>
                    <a:p>
                      <a:pPr marL="0" lvl="0" indent="0" algn="ctr" rtl="0">
                        <a:spcBef>
                          <a:spcPts val="0"/>
                        </a:spcBef>
                        <a:spcAft>
                          <a:spcPts val="0"/>
                        </a:spcAft>
                        <a:buNone/>
                      </a:pPr>
                      <a:r>
                        <a:rPr lang="es-ES" sz="1100">
                          <a:latin typeface="Calibri"/>
                          <a:ea typeface="Calibri"/>
                          <a:cs typeface="Calibri"/>
                          <a:sym typeface="Calibri"/>
                        </a:rPr>
                        <a:t>B-413</a:t>
                      </a:r>
                      <a:endParaRPr sz="1200">
                        <a:latin typeface="Times New Roman"/>
                        <a:ea typeface="Times New Roman"/>
                        <a:cs typeface="Times New Roman"/>
                        <a:sym typeface="Times New Roman"/>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Sala de Consejo de Facultad Ciencias Exactas y Naturales</a:t>
                      </a:r>
                      <a:endParaRPr sz="1200">
                        <a:latin typeface="Times New Roman"/>
                        <a:ea typeface="Times New Roman"/>
                        <a:cs typeface="Times New Roman"/>
                        <a:sym typeface="Times New Roman"/>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Central</a:t>
                      </a:r>
                      <a:endParaRPr sz="1200">
                        <a:latin typeface="Times New Roman"/>
                        <a:ea typeface="Times New Roman"/>
                        <a:cs typeface="Times New Roman"/>
                        <a:sym typeface="Times New Roman"/>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15</a:t>
                      </a:r>
                      <a:endParaRPr sz="1200">
                        <a:latin typeface="Times New Roman"/>
                        <a:ea typeface="Times New Roman"/>
                        <a:cs typeface="Times New Roman"/>
                        <a:sym typeface="Times New Roman"/>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41325">
                <a:tc>
                  <a:txBody>
                    <a:bodyPr/>
                    <a:lstStyle/>
                    <a:p>
                      <a:pPr marL="0" lvl="0" indent="0" algn="ctr" rtl="0">
                        <a:spcBef>
                          <a:spcPts val="0"/>
                        </a:spcBef>
                        <a:spcAft>
                          <a:spcPts val="0"/>
                        </a:spcAft>
                        <a:buNone/>
                      </a:pPr>
                      <a:r>
                        <a:rPr lang="es-ES" sz="1100">
                          <a:latin typeface="Calibri"/>
                          <a:ea typeface="Calibri"/>
                          <a:cs typeface="Calibri"/>
                          <a:sym typeface="Calibri"/>
                        </a:rPr>
                        <a:t>C-201</a:t>
                      </a:r>
                      <a:endParaRPr sz="1200">
                        <a:latin typeface="Times New Roman"/>
                        <a:ea typeface="Times New Roman"/>
                        <a:cs typeface="Times New Roman"/>
                        <a:sym typeface="Times New Roman"/>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Auditorio Danilo Cruz Vélez</a:t>
                      </a:r>
                      <a:endParaRPr sz="1200">
                        <a:latin typeface="Times New Roman"/>
                        <a:ea typeface="Times New Roman"/>
                        <a:cs typeface="Times New Roman"/>
                        <a:sym typeface="Times New Roman"/>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Central</a:t>
                      </a:r>
                      <a:endParaRPr sz="1200">
                        <a:latin typeface="Times New Roman"/>
                        <a:ea typeface="Times New Roman"/>
                        <a:cs typeface="Times New Roman"/>
                        <a:sym typeface="Times New Roman"/>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50</a:t>
                      </a:r>
                      <a:endParaRPr sz="1200">
                        <a:latin typeface="Times New Roman"/>
                        <a:ea typeface="Times New Roman"/>
                        <a:cs typeface="Times New Roman"/>
                        <a:sym typeface="Times New Roman"/>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7500">
                <a:tc>
                  <a:txBody>
                    <a:bodyPr/>
                    <a:lstStyle/>
                    <a:p>
                      <a:pPr marL="0" lvl="0" indent="0" algn="ctr" rtl="0">
                        <a:spcBef>
                          <a:spcPts val="0"/>
                        </a:spcBef>
                        <a:spcAft>
                          <a:spcPts val="0"/>
                        </a:spcAft>
                        <a:buNone/>
                      </a:pPr>
                      <a:r>
                        <a:rPr lang="es-ES" sz="1100">
                          <a:latin typeface="Calibri"/>
                          <a:ea typeface="Calibri"/>
                          <a:cs typeface="Calibri"/>
                          <a:sym typeface="Calibri"/>
                        </a:rPr>
                        <a:t>U-117</a:t>
                      </a:r>
                      <a:endParaRPr sz="1200">
                        <a:latin typeface="Times New Roman"/>
                        <a:ea typeface="Times New Roman"/>
                        <a:cs typeface="Times New Roman"/>
                        <a:sym typeface="Times New Roman"/>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ES" sz="1100">
                          <a:latin typeface="Calibri"/>
                          <a:ea typeface="Calibri"/>
                          <a:cs typeface="Calibri"/>
                          <a:sym typeface="Calibri"/>
                        </a:rPr>
                        <a:t>Aula</a:t>
                      </a:r>
                      <a:endParaRPr sz="1200">
                        <a:latin typeface="Times New Roman"/>
                        <a:ea typeface="Times New Roman"/>
                        <a:cs typeface="Times New Roman"/>
                        <a:sym typeface="Times New Roman"/>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Central</a:t>
                      </a:r>
                      <a:endParaRPr sz="1200">
                        <a:latin typeface="Times New Roman"/>
                        <a:ea typeface="Times New Roman"/>
                        <a:cs typeface="Times New Roman"/>
                        <a:sym typeface="Times New Roman"/>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20</a:t>
                      </a:r>
                      <a:endParaRPr sz="1200">
                        <a:latin typeface="Times New Roman"/>
                        <a:ea typeface="Times New Roman"/>
                        <a:cs typeface="Times New Roman"/>
                        <a:sym typeface="Times New Roman"/>
                      </a:endParaRPr>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25bf0aecb22_0_10"/>
          <p:cNvSpPr txBox="1"/>
          <p:nvPr/>
        </p:nvSpPr>
        <p:spPr>
          <a:xfrm>
            <a:off x="452283" y="223019"/>
            <a:ext cx="6666300" cy="3816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rgbClr val="003B74"/>
                </a:solidFill>
                <a:latin typeface="Roboto Black"/>
                <a:ea typeface="Roboto Black"/>
                <a:cs typeface="Roboto Black"/>
                <a:sym typeface="Roboto Black"/>
              </a:rPr>
              <a:t>8. INFRAESTRUCTURA FÍSICA Y TECNOLÓGICA: </a:t>
            </a:r>
            <a:r>
              <a:rPr lang="es-ES" sz="1600">
                <a:solidFill>
                  <a:srgbClr val="003B74"/>
                </a:solidFill>
                <a:latin typeface="Roboto Black"/>
                <a:ea typeface="Roboto Black"/>
                <a:cs typeface="Roboto Black"/>
                <a:sym typeface="Roboto Black"/>
              </a:rPr>
              <a:t>CERES ANSERMA</a:t>
            </a:r>
            <a:endParaRPr/>
          </a:p>
        </p:txBody>
      </p:sp>
      <p:graphicFrame>
        <p:nvGraphicFramePr>
          <p:cNvPr id="435" name="Google Shape;435;g25bf0aecb22_0_10"/>
          <p:cNvGraphicFramePr/>
          <p:nvPr/>
        </p:nvGraphicFramePr>
        <p:xfrm>
          <a:off x="1743075" y="1170925"/>
          <a:ext cx="5657850" cy="3248025"/>
        </p:xfrm>
        <a:graphic>
          <a:graphicData uri="http://schemas.openxmlformats.org/drawingml/2006/table">
            <a:tbl>
              <a:tblPr bandRow="1">
                <a:noFill/>
                <a:tableStyleId>{F7334ACC-5CBB-455A-B280-2FEC97B8C5B9}</a:tableStyleId>
              </a:tblPr>
              <a:tblGrid>
                <a:gridCol w="1028700">
                  <a:extLst>
                    <a:ext uri="{9D8B030D-6E8A-4147-A177-3AD203B41FA5}">
                      <a16:colId xmlns:a16="http://schemas.microsoft.com/office/drawing/2014/main" val="20000"/>
                    </a:ext>
                  </a:extLst>
                </a:gridCol>
                <a:gridCol w="2381250">
                  <a:extLst>
                    <a:ext uri="{9D8B030D-6E8A-4147-A177-3AD203B41FA5}">
                      <a16:colId xmlns:a16="http://schemas.microsoft.com/office/drawing/2014/main" val="20001"/>
                    </a:ext>
                  </a:extLst>
                </a:gridCol>
                <a:gridCol w="866775">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257175">
                <a:tc gridSpan="5">
                  <a:txBody>
                    <a:bodyPr/>
                    <a:lstStyle/>
                    <a:p>
                      <a:pPr marL="0" lvl="0" indent="0" algn="ctr" rtl="0">
                        <a:lnSpc>
                          <a:spcPct val="115000"/>
                        </a:lnSpc>
                        <a:spcBef>
                          <a:spcPts val="0"/>
                        </a:spcBef>
                        <a:spcAft>
                          <a:spcPts val="0"/>
                        </a:spcAft>
                        <a:buNone/>
                      </a:pPr>
                      <a:r>
                        <a:rPr lang="es-ES" sz="1100" b="1">
                          <a:latin typeface="Calibri"/>
                          <a:ea typeface="Calibri"/>
                          <a:cs typeface="Calibri"/>
                          <a:sym typeface="Calibri"/>
                        </a:rPr>
                        <a:t>RECURSOS DE INFRAESTRUCTURA FÍSICA</a:t>
                      </a:r>
                      <a:endParaRPr sz="1100">
                        <a:latin typeface="Calibri"/>
                        <a:ea typeface="Calibri"/>
                        <a:cs typeface="Calibri"/>
                        <a:sym typeface="Calibri"/>
                      </a:endParaRPr>
                    </a:p>
                  </a:txBody>
                  <a:tcPr marL="19050" marR="1905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419100">
                <a:tc>
                  <a:txBody>
                    <a:bodyPr/>
                    <a:lstStyle/>
                    <a:p>
                      <a:pPr marL="0" lvl="0" indent="0" algn="ctr" rtl="0">
                        <a:spcBef>
                          <a:spcPts val="0"/>
                        </a:spcBef>
                        <a:spcAft>
                          <a:spcPts val="0"/>
                        </a:spcAft>
                        <a:buNone/>
                      </a:pPr>
                      <a:r>
                        <a:rPr lang="es-ES" sz="1100" b="1">
                          <a:latin typeface="Calibri"/>
                          <a:ea typeface="Calibri"/>
                          <a:cs typeface="Calibri"/>
                          <a:sym typeface="Calibri"/>
                        </a:rPr>
                        <a:t>ESPACIOS FÍSICOS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s-ES" sz="1100" b="1">
                          <a:latin typeface="Calibri"/>
                          <a:ea typeface="Calibri"/>
                          <a:cs typeface="Calibri"/>
                          <a:sym typeface="Calibri"/>
                        </a:rPr>
                        <a:t>ESPACIO</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7E7"/>
                    </a:solidFill>
                  </a:tcPr>
                </a:tc>
                <a:tc>
                  <a:txBody>
                    <a:bodyPr/>
                    <a:lstStyle/>
                    <a:p>
                      <a:pPr marL="0" lvl="0" indent="0" algn="ctr" rtl="0">
                        <a:spcBef>
                          <a:spcPts val="0"/>
                        </a:spcBef>
                        <a:spcAft>
                          <a:spcPts val="0"/>
                        </a:spcAft>
                        <a:buNone/>
                      </a:pPr>
                      <a:r>
                        <a:rPr lang="es-ES" sz="1100" b="1">
                          <a:latin typeface="Calibri"/>
                          <a:ea typeface="Calibri"/>
                          <a:cs typeface="Calibri"/>
                          <a:sym typeface="Calibri"/>
                        </a:rPr>
                        <a:t>CANTIDAD</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7E7"/>
                    </a:solidFill>
                  </a:tcPr>
                </a:tc>
                <a:tc>
                  <a:txBody>
                    <a:bodyPr/>
                    <a:lstStyle/>
                    <a:p>
                      <a:pPr marL="0" lvl="0" indent="0" algn="ctr" rtl="0">
                        <a:spcBef>
                          <a:spcPts val="0"/>
                        </a:spcBef>
                        <a:spcAft>
                          <a:spcPts val="0"/>
                        </a:spcAft>
                        <a:buNone/>
                      </a:pPr>
                      <a:r>
                        <a:rPr lang="es-ES" sz="1100" b="1">
                          <a:latin typeface="Calibri"/>
                          <a:ea typeface="Calibri"/>
                          <a:cs typeface="Calibri"/>
                          <a:sym typeface="Calibri"/>
                        </a:rPr>
                        <a:t>ÁREA</a:t>
                      </a:r>
                      <a:br>
                        <a:rPr lang="es-ES" sz="1100">
                          <a:latin typeface="Calibri"/>
                          <a:ea typeface="Calibri"/>
                          <a:cs typeface="Calibri"/>
                          <a:sym typeface="Calibri"/>
                        </a:rPr>
                      </a:br>
                      <a:r>
                        <a:rPr lang="es-ES" sz="1100" b="1">
                          <a:latin typeface="Calibri"/>
                          <a:ea typeface="Calibri"/>
                          <a:cs typeface="Calibri"/>
                          <a:sym typeface="Calibri"/>
                        </a:rPr>
                        <a:t>(m2)</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7E7"/>
                    </a:solidFill>
                  </a:tcPr>
                </a:tc>
                <a:tc>
                  <a:txBody>
                    <a:bodyPr/>
                    <a:lstStyle/>
                    <a:p>
                      <a:pPr marL="0" lvl="0" indent="0" algn="ctr" rtl="0">
                        <a:spcBef>
                          <a:spcPts val="0"/>
                        </a:spcBef>
                        <a:spcAft>
                          <a:spcPts val="0"/>
                        </a:spcAft>
                        <a:buNone/>
                      </a:pPr>
                      <a:r>
                        <a:rPr lang="es-ES" sz="1100" b="1">
                          <a:latin typeface="Calibri"/>
                          <a:ea typeface="Calibri"/>
                          <a:cs typeface="Calibri"/>
                          <a:sym typeface="Calibri"/>
                        </a:rPr>
                        <a:t>PUESTOS DISPONIBLES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7E7"/>
                    </a:solidFill>
                  </a:tcPr>
                </a:tc>
                <a:extLst>
                  <a:ext uri="{0D108BD9-81ED-4DB2-BD59-A6C34878D82A}">
                    <a16:rowId xmlns:a16="http://schemas.microsoft.com/office/drawing/2014/main" val="10001"/>
                  </a:ext>
                </a:extLst>
              </a:tr>
              <a:tr h="219075">
                <a:tc>
                  <a:txBody>
                    <a:bodyPr/>
                    <a:lstStyle/>
                    <a:p>
                      <a:pPr marL="0" lvl="0" indent="0" algn="ctr" rtl="0">
                        <a:spcBef>
                          <a:spcPts val="0"/>
                        </a:spcBef>
                        <a:spcAft>
                          <a:spcPts val="0"/>
                        </a:spcAft>
                        <a:buNone/>
                      </a:pPr>
                      <a:r>
                        <a:rPr lang="es-ES" sz="1100">
                          <a:latin typeface="Calibri"/>
                          <a:ea typeface="Calibri"/>
                          <a:cs typeface="Calibri"/>
                          <a:sym typeface="Calibri"/>
                        </a:rPr>
                        <a:t>Aulas de clase</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Académico. Aulas con sistemas de proyección.</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6</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200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75</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38150">
                <a:tc>
                  <a:txBody>
                    <a:bodyPr/>
                    <a:lstStyle/>
                    <a:p>
                      <a:pPr marL="0" lvl="0" indent="0" algn="ctr" rtl="0">
                        <a:spcBef>
                          <a:spcPts val="0"/>
                        </a:spcBef>
                        <a:spcAft>
                          <a:spcPts val="0"/>
                        </a:spcAft>
                        <a:buNone/>
                      </a:pPr>
                      <a:r>
                        <a:rPr lang="es-ES" sz="1100">
                          <a:latin typeface="Calibri"/>
                          <a:ea typeface="Calibri"/>
                          <a:cs typeface="Calibri"/>
                          <a:sym typeface="Calibri"/>
                        </a:rPr>
                        <a:t>Auditorios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Académico - Administrativo. Auditorio con sistema de proyección.</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15</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19075">
                <a:tc>
                  <a:txBody>
                    <a:bodyPr/>
                    <a:lstStyle/>
                    <a:p>
                      <a:pPr marL="0" lvl="0" indent="0" algn="ctr" rtl="0">
                        <a:spcBef>
                          <a:spcPts val="0"/>
                        </a:spcBef>
                        <a:spcAft>
                          <a:spcPts val="0"/>
                        </a:spcAft>
                        <a:buNone/>
                      </a:pPr>
                      <a:r>
                        <a:rPr lang="es-ES" sz="1100">
                          <a:latin typeface="Calibri"/>
                          <a:ea typeface="Calibri"/>
                          <a:cs typeface="Calibri"/>
                          <a:sym typeface="Calibri"/>
                        </a:rPr>
                        <a:t>Bibliotecas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Sistemas de bibliotecas virtuales y bases de datos.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38150">
                <a:tc>
                  <a:txBody>
                    <a:bodyPr/>
                    <a:lstStyle/>
                    <a:p>
                      <a:pPr marL="0" lvl="0" indent="0" algn="ctr" rtl="0">
                        <a:spcBef>
                          <a:spcPts val="0"/>
                        </a:spcBef>
                        <a:spcAft>
                          <a:spcPts val="0"/>
                        </a:spcAft>
                        <a:buNone/>
                      </a:pPr>
                      <a:r>
                        <a:rPr lang="es-ES" sz="1100">
                          <a:latin typeface="Calibri"/>
                          <a:ea typeface="Calibri"/>
                          <a:cs typeface="Calibri"/>
                          <a:sym typeface="Calibri"/>
                        </a:rPr>
                        <a:t>Cómputo</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Académico - Investigativo – Aula de sistemas e informática.</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65</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25</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38150">
                <a:tc>
                  <a:txBody>
                    <a:bodyPr/>
                    <a:lstStyle/>
                    <a:p>
                      <a:pPr marL="0" lvl="0" indent="0" algn="ctr" rtl="0">
                        <a:spcBef>
                          <a:spcPts val="0"/>
                        </a:spcBef>
                        <a:spcAft>
                          <a:spcPts val="0"/>
                        </a:spcAft>
                        <a:buNone/>
                      </a:pPr>
                      <a:r>
                        <a:rPr lang="es-ES" sz="1100">
                          <a:latin typeface="Calibri"/>
                          <a:ea typeface="Calibri"/>
                          <a:cs typeface="Calibri"/>
                          <a:sym typeface="Calibri"/>
                        </a:rPr>
                        <a:t>Oficinas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Académico - Investigativo – Administrativo. Oficina coordinación CERES.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2</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38150">
                <a:tc>
                  <a:txBody>
                    <a:bodyPr/>
                    <a:lstStyle/>
                    <a:p>
                      <a:pPr marL="0" lvl="0" indent="0" algn="ctr" rtl="0">
                        <a:spcBef>
                          <a:spcPts val="0"/>
                        </a:spcBef>
                        <a:spcAft>
                          <a:spcPts val="0"/>
                        </a:spcAft>
                        <a:buNone/>
                      </a:pPr>
                      <a:r>
                        <a:rPr lang="es-ES" sz="1100">
                          <a:latin typeface="Calibri"/>
                          <a:ea typeface="Calibri"/>
                          <a:cs typeface="Calibri"/>
                          <a:sym typeface="Calibri"/>
                        </a:rPr>
                        <a:t>Espacios deportivos </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Cancha polifuncional.</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60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25bf0aecb22_0_21"/>
          <p:cNvSpPr txBox="1"/>
          <p:nvPr/>
        </p:nvSpPr>
        <p:spPr>
          <a:xfrm>
            <a:off x="452283" y="223019"/>
            <a:ext cx="6666300" cy="3816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rgbClr val="003B74"/>
                </a:solidFill>
                <a:latin typeface="Roboto Black"/>
                <a:ea typeface="Roboto Black"/>
                <a:cs typeface="Roboto Black"/>
                <a:sym typeface="Roboto Black"/>
              </a:rPr>
              <a:t>8. INFRAESTRUCTURA FÍSICA Y TECNOLÓGICA: </a:t>
            </a:r>
            <a:r>
              <a:rPr lang="es-ES" sz="1600">
                <a:solidFill>
                  <a:srgbClr val="003B74"/>
                </a:solidFill>
                <a:latin typeface="Roboto Black"/>
                <a:ea typeface="Roboto Black"/>
                <a:cs typeface="Roboto Black"/>
                <a:sym typeface="Roboto Black"/>
              </a:rPr>
              <a:t> CERES RIOSUCIO</a:t>
            </a:r>
            <a:endParaRPr/>
          </a:p>
        </p:txBody>
      </p:sp>
      <p:graphicFrame>
        <p:nvGraphicFramePr>
          <p:cNvPr id="442" name="Google Shape;442;g25bf0aecb22_0_21"/>
          <p:cNvGraphicFramePr/>
          <p:nvPr/>
        </p:nvGraphicFramePr>
        <p:xfrm>
          <a:off x="1680175" y="936650"/>
          <a:ext cx="5543550" cy="3670935"/>
        </p:xfrm>
        <a:graphic>
          <a:graphicData uri="http://schemas.openxmlformats.org/drawingml/2006/table">
            <a:tbl>
              <a:tblPr bandRow="1">
                <a:noFill/>
                <a:tableStyleId>{F7334ACC-5CBB-455A-B280-2FEC97B8C5B9}</a:tableStyleId>
              </a:tblPr>
              <a:tblGrid>
                <a:gridCol w="1047750">
                  <a:extLst>
                    <a:ext uri="{9D8B030D-6E8A-4147-A177-3AD203B41FA5}">
                      <a16:colId xmlns:a16="http://schemas.microsoft.com/office/drawing/2014/main" val="20000"/>
                    </a:ext>
                  </a:extLst>
                </a:gridCol>
                <a:gridCol w="2200275">
                  <a:extLst>
                    <a:ext uri="{9D8B030D-6E8A-4147-A177-3AD203B41FA5}">
                      <a16:colId xmlns:a16="http://schemas.microsoft.com/office/drawing/2014/main" val="20001"/>
                    </a:ext>
                  </a:extLst>
                </a:gridCol>
                <a:gridCol w="895350">
                  <a:extLst>
                    <a:ext uri="{9D8B030D-6E8A-4147-A177-3AD203B41FA5}">
                      <a16:colId xmlns:a16="http://schemas.microsoft.com/office/drawing/2014/main" val="20002"/>
                    </a:ext>
                  </a:extLst>
                </a:gridCol>
                <a:gridCol w="561975">
                  <a:extLst>
                    <a:ext uri="{9D8B030D-6E8A-4147-A177-3AD203B41FA5}">
                      <a16:colId xmlns:a16="http://schemas.microsoft.com/office/drawing/2014/main" val="20003"/>
                    </a:ext>
                  </a:extLst>
                </a:gridCol>
                <a:gridCol w="838200">
                  <a:extLst>
                    <a:ext uri="{9D8B030D-6E8A-4147-A177-3AD203B41FA5}">
                      <a16:colId xmlns:a16="http://schemas.microsoft.com/office/drawing/2014/main" val="20004"/>
                    </a:ext>
                  </a:extLst>
                </a:gridCol>
              </a:tblGrid>
              <a:tr h="314325">
                <a:tc gridSpan="5">
                  <a:txBody>
                    <a:bodyPr/>
                    <a:lstStyle/>
                    <a:p>
                      <a:pPr marL="0" lvl="0" indent="0" algn="ctr" rtl="0">
                        <a:lnSpc>
                          <a:spcPct val="115000"/>
                        </a:lnSpc>
                        <a:spcBef>
                          <a:spcPts val="0"/>
                        </a:spcBef>
                        <a:spcAft>
                          <a:spcPts val="0"/>
                        </a:spcAft>
                        <a:buNone/>
                      </a:pPr>
                      <a:r>
                        <a:rPr lang="es-ES" sz="1100" b="1">
                          <a:latin typeface="Calibri"/>
                          <a:ea typeface="Calibri"/>
                          <a:cs typeface="Calibri"/>
                          <a:sym typeface="Calibri"/>
                        </a:rPr>
                        <a:t>RECURSOS DE INFRAESTRUCTURA FÍSICA</a:t>
                      </a:r>
                      <a:endParaRPr sz="1100">
                        <a:latin typeface="Calibri"/>
                        <a:ea typeface="Calibri"/>
                        <a:cs typeface="Calibri"/>
                        <a:sym typeface="Calibri"/>
                      </a:endParaRPr>
                    </a:p>
                  </a:txBody>
                  <a:tcPr marL="19050" marR="1905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514350">
                <a:tc>
                  <a:txBody>
                    <a:bodyPr/>
                    <a:lstStyle/>
                    <a:p>
                      <a:pPr marL="0" lvl="0" indent="0" algn="ctr" rtl="0">
                        <a:spcBef>
                          <a:spcPts val="0"/>
                        </a:spcBef>
                        <a:spcAft>
                          <a:spcPts val="0"/>
                        </a:spcAft>
                        <a:buNone/>
                      </a:pPr>
                      <a:r>
                        <a:rPr lang="es-ES" sz="1100" b="1">
                          <a:latin typeface="Calibri"/>
                          <a:ea typeface="Calibri"/>
                          <a:cs typeface="Calibri"/>
                          <a:sym typeface="Calibri"/>
                        </a:rPr>
                        <a:t>ESPACIOS FÍSICOS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s-ES" sz="1100" b="1">
                          <a:latin typeface="Calibri"/>
                          <a:ea typeface="Calibri"/>
                          <a:cs typeface="Calibri"/>
                          <a:sym typeface="Calibri"/>
                        </a:rPr>
                        <a:t>ESPACIO</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7E7"/>
                    </a:solidFill>
                  </a:tcPr>
                </a:tc>
                <a:tc>
                  <a:txBody>
                    <a:bodyPr/>
                    <a:lstStyle/>
                    <a:p>
                      <a:pPr marL="0" lvl="0" indent="0" algn="ctr" rtl="0">
                        <a:spcBef>
                          <a:spcPts val="0"/>
                        </a:spcBef>
                        <a:spcAft>
                          <a:spcPts val="0"/>
                        </a:spcAft>
                        <a:buNone/>
                      </a:pPr>
                      <a:r>
                        <a:rPr lang="es-ES" sz="1100" b="1">
                          <a:latin typeface="Calibri"/>
                          <a:ea typeface="Calibri"/>
                          <a:cs typeface="Calibri"/>
                          <a:sym typeface="Calibri"/>
                        </a:rPr>
                        <a:t>CANTIDAD</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7E7"/>
                    </a:solidFill>
                  </a:tcPr>
                </a:tc>
                <a:tc>
                  <a:txBody>
                    <a:bodyPr/>
                    <a:lstStyle/>
                    <a:p>
                      <a:pPr marL="0" lvl="0" indent="0" algn="ctr" rtl="0">
                        <a:spcBef>
                          <a:spcPts val="0"/>
                        </a:spcBef>
                        <a:spcAft>
                          <a:spcPts val="0"/>
                        </a:spcAft>
                        <a:buNone/>
                      </a:pPr>
                      <a:r>
                        <a:rPr lang="es-ES" sz="1100" b="1">
                          <a:latin typeface="Calibri"/>
                          <a:ea typeface="Calibri"/>
                          <a:cs typeface="Calibri"/>
                          <a:sym typeface="Calibri"/>
                        </a:rPr>
                        <a:t>ÁREA</a:t>
                      </a:r>
                      <a:br>
                        <a:rPr lang="es-ES" sz="1100">
                          <a:latin typeface="Calibri"/>
                          <a:ea typeface="Calibri"/>
                          <a:cs typeface="Calibri"/>
                          <a:sym typeface="Calibri"/>
                        </a:rPr>
                      </a:br>
                      <a:r>
                        <a:rPr lang="es-ES" sz="1100" b="1">
                          <a:latin typeface="Calibri"/>
                          <a:ea typeface="Calibri"/>
                          <a:cs typeface="Calibri"/>
                          <a:sym typeface="Calibri"/>
                        </a:rPr>
                        <a:t>(m2)</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7E7"/>
                    </a:solidFill>
                  </a:tcPr>
                </a:tc>
                <a:tc>
                  <a:txBody>
                    <a:bodyPr/>
                    <a:lstStyle/>
                    <a:p>
                      <a:pPr marL="0" lvl="0" indent="0" algn="ctr" rtl="0">
                        <a:spcBef>
                          <a:spcPts val="0"/>
                        </a:spcBef>
                        <a:spcAft>
                          <a:spcPts val="0"/>
                        </a:spcAft>
                        <a:buNone/>
                      </a:pPr>
                      <a:r>
                        <a:rPr lang="es-ES" sz="1100" b="1">
                          <a:latin typeface="Calibri"/>
                          <a:ea typeface="Calibri"/>
                          <a:cs typeface="Calibri"/>
                          <a:sym typeface="Calibri"/>
                        </a:rPr>
                        <a:t>PUESTOS DISPONIBLES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7E7"/>
                    </a:solidFill>
                  </a:tcPr>
                </a:tc>
                <a:extLst>
                  <a:ext uri="{0D108BD9-81ED-4DB2-BD59-A6C34878D82A}">
                    <a16:rowId xmlns:a16="http://schemas.microsoft.com/office/drawing/2014/main" val="10001"/>
                  </a:ext>
                </a:extLst>
              </a:tr>
              <a:tr h="266700">
                <a:tc>
                  <a:txBody>
                    <a:bodyPr/>
                    <a:lstStyle/>
                    <a:p>
                      <a:pPr marL="0" lvl="0" indent="0" algn="ctr" rtl="0">
                        <a:spcBef>
                          <a:spcPts val="0"/>
                        </a:spcBef>
                        <a:spcAft>
                          <a:spcPts val="0"/>
                        </a:spcAft>
                        <a:buNone/>
                      </a:pPr>
                      <a:r>
                        <a:rPr lang="es-ES" sz="1100">
                          <a:latin typeface="Calibri"/>
                          <a:ea typeface="Calibri"/>
                          <a:cs typeface="Calibri"/>
                          <a:sym typeface="Calibri"/>
                        </a:rPr>
                        <a:t>Aulas de clase</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Académico. Aulas con sistemas de proyección.</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6</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260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80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42925">
                <a:tc>
                  <a:txBody>
                    <a:bodyPr/>
                    <a:lstStyle/>
                    <a:p>
                      <a:pPr marL="0" lvl="0" indent="0" algn="ctr" rtl="0">
                        <a:spcBef>
                          <a:spcPts val="0"/>
                        </a:spcBef>
                        <a:spcAft>
                          <a:spcPts val="0"/>
                        </a:spcAft>
                        <a:buNone/>
                      </a:pPr>
                      <a:r>
                        <a:rPr lang="es-ES" sz="1100">
                          <a:latin typeface="Calibri"/>
                          <a:ea typeface="Calibri"/>
                          <a:cs typeface="Calibri"/>
                          <a:sym typeface="Calibri"/>
                        </a:rPr>
                        <a:t>Auditorios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Académico - Administrativo. Auditorio con sistema de proyección.</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15</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66700">
                <a:tc>
                  <a:txBody>
                    <a:bodyPr/>
                    <a:lstStyle/>
                    <a:p>
                      <a:pPr marL="0" lvl="0" indent="0" algn="ctr" rtl="0">
                        <a:spcBef>
                          <a:spcPts val="0"/>
                        </a:spcBef>
                        <a:spcAft>
                          <a:spcPts val="0"/>
                        </a:spcAft>
                        <a:buNone/>
                      </a:pPr>
                      <a:r>
                        <a:rPr lang="es-ES" sz="1100">
                          <a:latin typeface="Calibri"/>
                          <a:ea typeface="Calibri"/>
                          <a:cs typeface="Calibri"/>
                          <a:sym typeface="Calibri"/>
                        </a:rPr>
                        <a:t>Bibliotecas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Sistemas de bibliotecas virtuales y bases de datos.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2925">
                <a:tc>
                  <a:txBody>
                    <a:bodyPr/>
                    <a:lstStyle/>
                    <a:p>
                      <a:pPr marL="0" lvl="0" indent="0" algn="ctr" rtl="0">
                        <a:spcBef>
                          <a:spcPts val="0"/>
                        </a:spcBef>
                        <a:spcAft>
                          <a:spcPts val="0"/>
                        </a:spcAft>
                        <a:buNone/>
                      </a:pPr>
                      <a:r>
                        <a:rPr lang="es-ES" sz="1100">
                          <a:latin typeface="Calibri"/>
                          <a:ea typeface="Calibri"/>
                          <a:cs typeface="Calibri"/>
                          <a:sym typeface="Calibri"/>
                        </a:rPr>
                        <a:t>Cómputo</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Académico - Investigativo – Aula de sistemas e informática.</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2</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80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42925">
                <a:tc>
                  <a:txBody>
                    <a:bodyPr/>
                    <a:lstStyle/>
                    <a:p>
                      <a:pPr marL="0" lvl="0" indent="0" algn="ctr" rtl="0">
                        <a:spcBef>
                          <a:spcPts val="0"/>
                        </a:spcBef>
                        <a:spcAft>
                          <a:spcPts val="0"/>
                        </a:spcAft>
                        <a:buNone/>
                      </a:pPr>
                      <a:r>
                        <a:rPr lang="es-ES" sz="1100">
                          <a:latin typeface="Calibri"/>
                          <a:ea typeface="Calibri"/>
                          <a:cs typeface="Calibri"/>
                          <a:sym typeface="Calibri"/>
                        </a:rPr>
                        <a:t>Oficinas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Académico - Investigativo – Administrativo. Oficina coordinación CERES.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2</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542925">
                <a:tc>
                  <a:txBody>
                    <a:bodyPr/>
                    <a:lstStyle/>
                    <a:p>
                      <a:pPr marL="0" lvl="0" indent="0" algn="ctr" rtl="0">
                        <a:spcBef>
                          <a:spcPts val="0"/>
                        </a:spcBef>
                        <a:spcAft>
                          <a:spcPts val="0"/>
                        </a:spcAft>
                        <a:buNone/>
                      </a:pPr>
                      <a:r>
                        <a:rPr lang="es-ES" sz="1100">
                          <a:latin typeface="Calibri"/>
                          <a:ea typeface="Calibri"/>
                          <a:cs typeface="Calibri"/>
                          <a:sym typeface="Calibri"/>
                        </a:rPr>
                        <a:t>Espacios deportivos </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Cancha multifuncional.</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80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25bf0aecb22_0_30"/>
          <p:cNvSpPr txBox="1"/>
          <p:nvPr/>
        </p:nvSpPr>
        <p:spPr>
          <a:xfrm>
            <a:off x="452283" y="223019"/>
            <a:ext cx="6666300" cy="5787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rgbClr val="003B74"/>
                </a:solidFill>
                <a:latin typeface="Roboto Black"/>
                <a:ea typeface="Roboto Black"/>
                <a:cs typeface="Roboto Black"/>
                <a:sym typeface="Roboto Black"/>
              </a:rPr>
              <a:t>8. INFRAESTRUCTURA FÍSICA Y TECNOLÓGICA: </a:t>
            </a:r>
            <a:r>
              <a:rPr lang="es-ES" sz="1600">
                <a:solidFill>
                  <a:srgbClr val="003B74"/>
                </a:solidFill>
                <a:latin typeface="Roboto Black"/>
                <a:ea typeface="Roboto Black"/>
                <a:cs typeface="Roboto Black"/>
                <a:sym typeface="Roboto Black"/>
              </a:rPr>
              <a:t> SEDE MAGDALENA CENTRO</a:t>
            </a:r>
            <a:endParaRPr/>
          </a:p>
        </p:txBody>
      </p:sp>
      <p:graphicFrame>
        <p:nvGraphicFramePr>
          <p:cNvPr id="449" name="Google Shape;449;g25bf0aecb22_0_30"/>
          <p:cNvGraphicFramePr/>
          <p:nvPr/>
        </p:nvGraphicFramePr>
        <p:xfrm>
          <a:off x="1700213" y="1170900"/>
          <a:ext cx="5743575" cy="3528060"/>
        </p:xfrm>
        <a:graphic>
          <a:graphicData uri="http://schemas.openxmlformats.org/drawingml/2006/table">
            <a:tbl>
              <a:tblPr bandRow="1">
                <a:noFill/>
                <a:tableStyleId>{F7334ACC-5CBB-455A-B280-2FEC97B8C5B9}</a:tableStyleId>
              </a:tblPr>
              <a:tblGrid>
                <a:gridCol w="1095375">
                  <a:extLst>
                    <a:ext uri="{9D8B030D-6E8A-4147-A177-3AD203B41FA5}">
                      <a16:colId xmlns:a16="http://schemas.microsoft.com/office/drawing/2014/main" val="20000"/>
                    </a:ext>
                  </a:extLst>
                </a:gridCol>
                <a:gridCol w="2238375">
                  <a:extLst>
                    <a:ext uri="{9D8B030D-6E8A-4147-A177-3AD203B41FA5}">
                      <a16:colId xmlns:a16="http://schemas.microsoft.com/office/drawing/2014/main" val="20001"/>
                    </a:ext>
                  </a:extLst>
                </a:gridCol>
                <a:gridCol w="923925">
                  <a:extLst>
                    <a:ext uri="{9D8B030D-6E8A-4147-A177-3AD203B41FA5}">
                      <a16:colId xmlns:a16="http://schemas.microsoft.com/office/drawing/2014/main" val="20002"/>
                    </a:ext>
                  </a:extLst>
                </a:gridCol>
                <a:gridCol w="58102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tblGrid>
              <a:tr h="304800">
                <a:tc gridSpan="5">
                  <a:txBody>
                    <a:bodyPr/>
                    <a:lstStyle/>
                    <a:p>
                      <a:pPr marL="0" lvl="0" indent="0" algn="ctr" rtl="0">
                        <a:lnSpc>
                          <a:spcPct val="115000"/>
                        </a:lnSpc>
                        <a:spcBef>
                          <a:spcPts val="0"/>
                        </a:spcBef>
                        <a:spcAft>
                          <a:spcPts val="0"/>
                        </a:spcAft>
                        <a:buNone/>
                      </a:pPr>
                      <a:r>
                        <a:rPr lang="es-ES" sz="1100" b="1">
                          <a:latin typeface="Calibri"/>
                          <a:ea typeface="Calibri"/>
                          <a:cs typeface="Calibri"/>
                          <a:sym typeface="Calibri"/>
                        </a:rPr>
                        <a:t>RECURSOS DE INFRAESTRUCTURA FÍSICA</a:t>
                      </a:r>
                      <a:endParaRPr sz="1100">
                        <a:latin typeface="Calibri"/>
                        <a:ea typeface="Calibri"/>
                        <a:cs typeface="Calibri"/>
                        <a:sym typeface="Calibri"/>
                      </a:endParaRPr>
                    </a:p>
                  </a:txBody>
                  <a:tcPr marL="19050" marR="19050" marT="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0000"/>
                  </a:ext>
                </a:extLst>
              </a:tr>
              <a:tr h="495300">
                <a:tc>
                  <a:txBody>
                    <a:bodyPr/>
                    <a:lstStyle/>
                    <a:p>
                      <a:pPr marL="0" lvl="0" indent="0" algn="ctr" rtl="0">
                        <a:spcBef>
                          <a:spcPts val="0"/>
                        </a:spcBef>
                        <a:spcAft>
                          <a:spcPts val="0"/>
                        </a:spcAft>
                        <a:buNone/>
                      </a:pPr>
                      <a:r>
                        <a:rPr lang="es-ES" sz="1100" b="1">
                          <a:latin typeface="Calibri"/>
                          <a:ea typeface="Calibri"/>
                          <a:cs typeface="Calibri"/>
                          <a:sym typeface="Calibri"/>
                        </a:rPr>
                        <a:t>ESPACIOS FÍSICOS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s-ES" sz="1100" b="1">
                          <a:latin typeface="Calibri"/>
                          <a:ea typeface="Calibri"/>
                          <a:cs typeface="Calibri"/>
                          <a:sym typeface="Calibri"/>
                        </a:rPr>
                        <a:t>ESPACIO</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7E7"/>
                    </a:solidFill>
                  </a:tcPr>
                </a:tc>
                <a:tc>
                  <a:txBody>
                    <a:bodyPr/>
                    <a:lstStyle/>
                    <a:p>
                      <a:pPr marL="0" lvl="0" indent="0" algn="ctr" rtl="0">
                        <a:spcBef>
                          <a:spcPts val="0"/>
                        </a:spcBef>
                        <a:spcAft>
                          <a:spcPts val="0"/>
                        </a:spcAft>
                        <a:buNone/>
                      </a:pPr>
                      <a:r>
                        <a:rPr lang="es-ES" sz="1100" b="1">
                          <a:latin typeface="Calibri"/>
                          <a:ea typeface="Calibri"/>
                          <a:cs typeface="Calibri"/>
                          <a:sym typeface="Calibri"/>
                        </a:rPr>
                        <a:t>CANTIDAD</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7E7"/>
                    </a:solidFill>
                  </a:tcPr>
                </a:tc>
                <a:tc>
                  <a:txBody>
                    <a:bodyPr/>
                    <a:lstStyle/>
                    <a:p>
                      <a:pPr marL="0" lvl="0" indent="0" algn="ctr" rtl="0">
                        <a:spcBef>
                          <a:spcPts val="0"/>
                        </a:spcBef>
                        <a:spcAft>
                          <a:spcPts val="0"/>
                        </a:spcAft>
                        <a:buNone/>
                      </a:pPr>
                      <a:r>
                        <a:rPr lang="es-ES" sz="1100" b="1">
                          <a:latin typeface="Calibri"/>
                          <a:ea typeface="Calibri"/>
                          <a:cs typeface="Calibri"/>
                          <a:sym typeface="Calibri"/>
                        </a:rPr>
                        <a:t>ÁREA</a:t>
                      </a:r>
                      <a:br>
                        <a:rPr lang="es-ES" sz="1100">
                          <a:latin typeface="Calibri"/>
                          <a:ea typeface="Calibri"/>
                          <a:cs typeface="Calibri"/>
                          <a:sym typeface="Calibri"/>
                        </a:rPr>
                      </a:br>
                      <a:r>
                        <a:rPr lang="es-ES" sz="1100" b="1">
                          <a:latin typeface="Calibri"/>
                          <a:ea typeface="Calibri"/>
                          <a:cs typeface="Calibri"/>
                          <a:sym typeface="Calibri"/>
                        </a:rPr>
                        <a:t>(m2)</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7E7"/>
                    </a:solidFill>
                  </a:tcPr>
                </a:tc>
                <a:tc>
                  <a:txBody>
                    <a:bodyPr/>
                    <a:lstStyle/>
                    <a:p>
                      <a:pPr marL="0" lvl="0" indent="0" algn="ctr" rtl="0">
                        <a:spcBef>
                          <a:spcPts val="0"/>
                        </a:spcBef>
                        <a:spcAft>
                          <a:spcPts val="0"/>
                        </a:spcAft>
                        <a:buNone/>
                      </a:pPr>
                      <a:r>
                        <a:rPr lang="es-ES" sz="1100" b="1">
                          <a:latin typeface="Calibri"/>
                          <a:ea typeface="Calibri"/>
                          <a:cs typeface="Calibri"/>
                          <a:sym typeface="Calibri"/>
                        </a:rPr>
                        <a:t>PUESTOS DISPONIBLES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7E7E7"/>
                    </a:solidFill>
                  </a:tcPr>
                </a:tc>
                <a:extLst>
                  <a:ext uri="{0D108BD9-81ED-4DB2-BD59-A6C34878D82A}">
                    <a16:rowId xmlns:a16="http://schemas.microsoft.com/office/drawing/2014/main" val="10001"/>
                  </a:ext>
                </a:extLst>
              </a:tr>
              <a:tr h="257175">
                <a:tc>
                  <a:txBody>
                    <a:bodyPr/>
                    <a:lstStyle/>
                    <a:p>
                      <a:pPr marL="0" lvl="0" indent="0" algn="ctr" rtl="0">
                        <a:spcBef>
                          <a:spcPts val="0"/>
                        </a:spcBef>
                        <a:spcAft>
                          <a:spcPts val="0"/>
                        </a:spcAft>
                        <a:buNone/>
                      </a:pPr>
                      <a:r>
                        <a:rPr lang="es-ES" sz="1100">
                          <a:latin typeface="Calibri"/>
                          <a:ea typeface="Calibri"/>
                          <a:cs typeface="Calibri"/>
                          <a:sym typeface="Calibri"/>
                        </a:rPr>
                        <a:t>Aulas de clase</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Académico. Aulas polivalentes con sistemas de proyección.</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4</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320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650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14350">
                <a:tc>
                  <a:txBody>
                    <a:bodyPr/>
                    <a:lstStyle/>
                    <a:p>
                      <a:pPr marL="0" lvl="0" indent="0" algn="ctr" rtl="0">
                        <a:spcBef>
                          <a:spcPts val="0"/>
                        </a:spcBef>
                        <a:spcAft>
                          <a:spcPts val="0"/>
                        </a:spcAft>
                        <a:buNone/>
                      </a:pPr>
                      <a:r>
                        <a:rPr lang="es-ES" sz="1100">
                          <a:latin typeface="Calibri"/>
                          <a:ea typeface="Calibri"/>
                          <a:cs typeface="Calibri"/>
                          <a:sym typeface="Calibri"/>
                        </a:rPr>
                        <a:t>Auditorios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Académico - Administrativo. Auditorio con sistema de proyección.</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15</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57175">
                <a:tc>
                  <a:txBody>
                    <a:bodyPr/>
                    <a:lstStyle/>
                    <a:p>
                      <a:pPr marL="0" lvl="0" indent="0" algn="ctr" rtl="0">
                        <a:spcBef>
                          <a:spcPts val="0"/>
                        </a:spcBef>
                        <a:spcAft>
                          <a:spcPts val="0"/>
                        </a:spcAft>
                        <a:buNone/>
                      </a:pPr>
                      <a:r>
                        <a:rPr lang="es-ES" sz="1100">
                          <a:latin typeface="Calibri"/>
                          <a:ea typeface="Calibri"/>
                          <a:cs typeface="Calibri"/>
                          <a:sym typeface="Calibri"/>
                        </a:rPr>
                        <a:t>Bibliotecas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Sistemas de bibliotecas virtuales y bases de datos.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14350">
                <a:tc>
                  <a:txBody>
                    <a:bodyPr/>
                    <a:lstStyle/>
                    <a:p>
                      <a:pPr marL="0" lvl="0" indent="0" algn="ctr" rtl="0">
                        <a:spcBef>
                          <a:spcPts val="0"/>
                        </a:spcBef>
                        <a:spcAft>
                          <a:spcPts val="0"/>
                        </a:spcAft>
                        <a:buNone/>
                      </a:pPr>
                      <a:r>
                        <a:rPr lang="es-ES" sz="1100">
                          <a:latin typeface="Calibri"/>
                          <a:ea typeface="Calibri"/>
                          <a:cs typeface="Calibri"/>
                          <a:sym typeface="Calibri"/>
                        </a:rPr>
                        <a:t>Cómputo</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Académico - Investigativo – Aula de sistemas e informática.</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2</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70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14350">
                <a:tc>
                  <a:txBody>
                    <a:bodyPr/>
                    <a:lstStyle/>
                    <a:p>
                      <a:pPr marL="0" lvl="0" indent="0" algn="ctr" rtl="0">
                        <a:spcBef>
                          <a:spcPts val="0"/>
                        </a:spcBef>
                        <a:spcAft>
                          <a:spcPts val="0"/>
                        </a:spcAft>
                        <a:buNone/>
                      </a:pPr>
                      <a:r>
                        <a:rPr lang="es-ES" sz="1100">
                          <a:latin typeface="Calibri"/>
                          <a:ea typeface="Calibri"/>
                          <a:cs typeface="Calibri"/>
                          <a:sym typeface="Calibri"/>
                        </a:rPr>
                        <a:t>Oficinas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Académico - Investigativo – Administrativo. Oficina coordinación CERES.</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100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12</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514350">
                <a:tc>
                  <a:txBody>
                    <a:bodyPr/>
                    <a:lstStyle/>
                    <a:p>
                      <a:pPr marL="0" lvl="0" indent="0" algn="ctr" rtl="0">
                        <a:spcBef>
                          <a:spcPts val="0"/>
                        </a:spcBef>
                        <a:spcAft>
                          <a:spcPts val="0"/>
                        </a:spcAft>
                        <a:buNone/>
                      </a:pPr>
                      <a:r>
                        <a:rPr lang="es-ES" sz="1100">
                          <a:latin typeface="Calibri"/>
                          <a:ea typeface="Calibri"/>
                          <a:cs typeface="Calibri"/>
                          <a:sym typeface="Calibri"/>
                        </a:rPr>
                        <a:t>Espacios deportivos </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just" rtl="0">
                        <a:spcBef>
                          <a:spcPts val="0"/>
                        </a:spcBef>
                        <a:spcAft>
                          <a:spcPts val="0"/>
                        </a:spcAft>
                        <a:buNone/>
                      </a:pPr>
                      <a:r>
                        <a:rPr lang="es-ES" sz="1100">
                          <a:latin typeface="Calibri"/>
                          <a:ea typeface="Calibri"/>
                          <a:cs typeface="Calibri"/>
                          <a:sym typeface="Calibri"/>
                        </a:rPr>
                        <a:t>Cancha multifuncional.</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1</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80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ES" sz="1100">
                          <a:latin typeface="Calibri"/>
                          <a:ea typeface="Calibri"/>
                          <a:cs typeface="Calibri"/>
                          <a:sym typeface="Calibri"/>
                        </a:rPr>
                        <a:t>30</a:t>
                      </a:r>
                      <a:endParaRPr sz="1100">
                        <a:latin typeface="Calibri"/>
                        <a:ea typeface="Calibri"/>
                        <a:cs typeface="Calibri"/>
                        <a:sym typeface="Calibri"/>
                      </a:endParaRPr>
                    </a:p>
                  </a:txBody>
                  <a:tcPr marL="68575" marR="68575" marT="0"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pic>
        <p:nvPicPr>
          <p:cNvPr id="482" name="Google Shape;482;p37"/>
          <p:cNvPicPr preferRelativeResize="0"/>
          <p:nvPr/>
        </p:nvPicPr>
        <p:blipFill rotWithShape="1">
          <a:blip r:embed="rId3">
            <a:alphaModFix/>
          </a:blip>
          <a:srcRect t="15371" b="51799"/>
          <a:stretch/>
        </p:blipFill>
        <p:spPr>
          <a:xfrm>
            <a:off x="0" y="0"/>
            <a:ext cx="9144003" cy="2000704"/>
          </a:xfrm>
          <a:prstGeom prst="rect">
            <a:avLst/>
          </a:prstGeom>
          <a:noFill/>
          <a:ln>
            <a:noFill/>
          </a:ln>
        </p:spPr>
      </p:pic>
      <p:sp>
        <p:nvSpPr>
          <p:cNvPr id="483" name="Google Shape;483;p37"/>
          <p:cNvSpPr txBox="1"/>
          <p:nvPr/>
        </p:nvSpPr>
        <p:spPr>
          <a:xfrm>
            <a:off x="2334119" y="3031248"/>
            <a:ext cx="4475762" cy="1071032"/>
          </a:xfrm>
          <a:prstGeom prst="rect">
            <a:avLst/>
          </a:prstGeom>
          <a:noFill/>
          <a:ln>
            <a:noFill/>
          </a:ln>
        </p:spPr>
        <p:txBody>
          <a:bodyPr spcFirstLastPara="1" wrap="square" lIns="91425" tIns="91425" rIns="91425" bIns="91425" anchor="t" anchorCtr="0">
            <a:spAutoFit/>
          </a:bodyPr>
          <a:lstStyle/>
          <a:p>
            <a:pPr marL="0" marR="0" lvl="0" indent="0" algn="ctr" rtl="0">
              <a:lnSpc>
                <a:spcPct val="80000"/>
              </a:lnSpc>
              <a:spcBef>
                <a:spcPts val="0"/>
              </a:spcBef>
              <a:spcAft>
                <a:spcPts val="0"/>
              </a:spcAft>
              <a:buClr>
                <a:srgbClr val="000000"/>
              </a:buClr>
              <a:buSzPts val="7200"/>
              <a:buFont typeface="Arial"/>
              <a:buNone/>
            </a:pPr>
            <a:r>
              <a:rPr lang="es-ES" sz="7200" b="0" i="0" u="none" strike="noStrike" cap="none">
                <a:solidFill>
                  <a:srgbClr val="D9BA7F"/>
                </a:solidFill>
                <a:latin typeface="Roboto Black"/>
                <a:ea typeface="Roboto Black"/>
                <a:cs typeface="Roboto Black"/>
                <a:sym typeface="Roboto Black"/>
              </a:rPr>
              <a:t>GRACIAS</a:t>
            </a:r>
            <a:endParaRPr sz="7200" b="0" i="0" u="none" strike="noStrike" cap="none">
              <a:solidFill>
                <a:srgbClr val="D9BA7F"/>
              </a:solidFill>
              <a:latin typeface="Roboto Black"/>
              <a:ea typeface="Roboto Black"/>
              <a:cs typeface="Roboto Black"/>
              <a:sym typeface="Roboto Black"/>
            </a:endParaRPr>
          </a:p>
        </p:txBody>
      </p:sp>
      <p:pic>
        <p:nvPicPr>
          <p:cNvPr id="484" name="Google Shape;484;p37"/>
          <p:cNvPicPr preferRelativeResize="0"/>
          <p:nvPr/>
        </p:nvPicPr>
        <p:blipFill rotWithShape="1">
          <a:blip r:embed="rId4">
            <a:alphaModFix/>
          </a:blip>
          <a:srcRect/>
          <a:stretch/>
        </p:blipFill>
        <p:spPr>
          <a:xfrm>
            <a:off x="7521850" y="-23284"/>
            <a:ext cx="1143775" cy="6924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Google Shape;67;p3"/>
          <p:cNvSpPr txBox="1"/>
          <p:nvPr/>
        </p:nvSpPr>
        <p:spPr>
          <a:xfrm>
            <a:off x="766575" y="760850"/>
            <a:ext cx="3537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8" name="Google Shape;68;p3"/>
          <p:cNvSpPr txBox="1"/>
          <p:nvPr/>
        </p:nvSpPr>
        <p:spPr>
          <a:xfrm>
            <a:off x="459836" y="295793"/>
            <a:ext cx="5181600" cy="381600"/>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chemeClr val="dk1"/>
                </a:solidFill>
                <a:latin typeface="Roboto Black"/>
                <a:ea typeface="Roboto Black"/>
                <a:cs typeface="Roboto Black"/>
                <a:sym typeface="Roboto Black"/>
              </a:rPr>
              <a:t>1. DENOMINACIÓN: Información básica del programa</a:t>
            </a:r>
            <a:endParaRPr/>
          </a:p>
        </p:txBody>
      </p:sp>
      <p:graphicFrame>
        <p:nvGraphicFramePr>
          <p:cNvPr id="69" name="Google Shape;69;p3"/>
          <p:cNvGraphicFramePr/>
          <p:nvPr>
            <p:extLst>
              <p:ext uri="{D42A27DB-BD31-4B8C-83A1-F6EECF244321}">
                <p14:modId xmlns:p14="http://schemas.microsoft.com/office/powerpoint/2010/main" val="2251503012"/>
              </p:ext>
            </p:extLst>
          </p:nvPr>
        </p:nvGraphicFramePr>
        <p:xfrm>
          <a:off x="303306" y="621274"/>
          <a:ext cx="4463850" cy="3912479"/>
        </p:xfrm>
        <a:graphic>
          <a:graphicData uri="http://schemas.openxmlformats.org/drawingml/2006/table">
            <a:tbl>
              <a:tblPr>
                <a:noFill/>
                <a:tableStyleId>{D2A9F14C-3C33-4EA3-AD3B-13964903B976}</a:tableStyleId>
              </a:tblPr>
              <a:tblGrid>
                <a:gridCol w="1557075">
                  <a:extLst>
                    <a:ext uri="{9D8B030D-6E8A-4147-A177-3AD203B41FA5}">
                      <a16:colId xmlns:a16="http://schemas.microsoft.com/office/drawing/2014/main" val="20000"/>
                    </a:ext>
                  </a:extLst>
                </a:gridCol>
                <a:gridCol w="2906775">
                  <a:extLst>
                    <a:ext uri="{9D8B030D-6E8A-4147-A177-3AD203B41FA5}">
                      <a16:colId xmlns:a16="http://schemas.microsoft.com/office/drawing/2014/main" val="20001"/>
                    </a:ext>
                  </a:extLst>
                </a:gridCol>
              </a:tblGrid>
              <a:tr h="197475">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Institution:</a:t>
                      </a:r>
                      <a:endParaRPr sz="1100" u="none" strike="noStrike" cap="none">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u="none" strike="noStrike" cap="none">
                          <a:solidFill>
                            <a:schemeClr val="dk1"/>
                          </a:solidFill>
                          <a:latin typeface="Calibri"/>
                          <a:ea typeface="Calibri"/>
                          <a:cs typeface="Calibri"/>
                          <a:sym typeface="Calibri"/>
                        </a:rPr>
                        <a:t>Universidad de Caldas</a:t>
                      </a:r>
                      <a:endParaRPr sz="1100" u="none" strike="noStrike" cap="none">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62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Institución acreditada:</a:t>
                      </a:r>
                      <a:endParaRPr sz="1100" u="none" strike="noStrike" cap="none">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u="none" strike="noStrike" cap="none">
                          <a:solidFill>
                            <a:schemeClr val="dk1"/>
                          </a:solidFill>
                          <a:latin typeface="Calibri"/>
                          <a:ea typeface="Calibri"/>
                          <a:cs typeface="Calibri"/>
                          <a:sym typeface="Calibri"/>
                        </a:rPr>
                        <a:t>Resolución de acreditación:  17202 Fecha: 24-Oct-2018</a:t>
                      </a:r>
                      <a:endParaRPr sz="1100" u="none" strike="noStrike" cap="none">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70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Nombre del programa:</a:t>
                      </a:r>
                      <a:endParaRPr sz="1100" u="none" strike="noStrike" cap="none">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CO" sz="1000" dirty="0">
                          <a:latin typeface="Calibri"/>
                          <a:ea typeface="Calibri"/>
                          <a:cs typeface="Calibri"/>
                          <a:sym typeface="Calibri"/>
                        </a:rPr>
                        <a:t>ESPECIALIZACIÓN EN INDUSTRIA 5.0</a:t>
                      </a:r>
                      <a:endParaRPr sz="1100" u="none" strike="noStrike" cap="none" dirty="0">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270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Título a otorgar:</a:t>
                      </a:r>
                      <a:endParaRPr sz="1100" u="none" strike="noStrike" cap="none">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CO" sz="1000" dirty="0">
                          <a:latin typeface="Calibri"/>
                          <a:ea typeface="Calibri"/>
                          <a:cs typeface="Calibri"/>
                          <a:sym typeface="Calibri"/>
                        </a:rPr>
                        <a:t>ESPECIALISTA EN INDUSTRIA 5.0</a:t>
                      </a:r>
                      <a:endParaRPr sz="1100" u="none" strike="noStrike" cap="none" dirty="0">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27000">
                <a:tc>
                  <a:txBody>
                    <a:bodyPr/>
                    <a:lstStyle/>
                    <a:p>
                      <a:pPr marL="0" marR="0" lvl="0" indent="0" algn="l" rtl="0">
                        <a:lnSpc>
                          <a:spcPct val="115000"/>
                        </a:lnSpc>
                        <a:spcBef>
                          <a:spcPts val="0"/>
                        </a:spcBef>
                        <a:spcAft>
                          <a:spcPts val="0"/>
                        </a:spcAft>
                        <a:buNone/>
                      </a:pPr>
                      <a:r>
                        <a:rPr lang="es-ES" sz="1000" b="1" u="none" strike="noStrike" cap="none" dirty="0">
                          <a:solidFill>
                            <a:schemeClr val="dk1"/>
                          </a:solidFill>
                          <a:latin typeface="Calibri"/>
                          <a:ea typeface="Calibri"/>
                          <a:cs typeface="Calibri"/>
                          <a:sym typeface="Calibri"/>
                        </a:rPr>
                        <a:t>Objeto de estudio:</a:t>
                      </a:r>
                      <a:endParaRPr sz="1100" u="none" strike="noStrike" cap="none" dirty="0">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s-CO" sz="900" dirty="0">
                          <a:solidFill>
                            <a:schemeClr val="dk1"/>
                          </a:solidFill>
                          <a:latin typeface="Calibri"/>
                          <a:ea typeface="Calibri"/>
                          <a:cs typeface="Calibri"/>
                          <a:sym typeface="Calibri"/>
                        </a:rPr>
                        <a:t>la interacción avanzada entre tecnologías emergentes (como el machine </a:t>
                      </a:r>
                      <a:r>
                        <a:rPr lang="es-CO" sz="900" dirty="0" err="1">
                          <a:solidFill>
                            <a:schemeClr val="dk1"/>
                          </a:solidFill>
                          <a:latin typeface="Calibri"/>
                          <a:ea typeface="Calibri"/>
                          <a:cs typeface="Calibri"/>
                          <a:sym typeface="Calibri"/>
                        </a:rPr>
                        <a:t>learning</a:t>
                      </a:r>
                      <a:r>
                        <a:rPr lang="es-CO" sz="900" dirty="0">
                          <a:solidFill>
                            <a:schemeClr val="dk1"/>
                          </a:solidFill>
                          <a:latin typeface="Calibri"/>
                          <a:ea typeface="Calibri"/>
                          <a:cs typeface="Calibri"/>
                          <a:sym typeface="Calibri"/>
                        </a:rPr>
                        <a:t>, el Internet de las Cosas (IoT), la robótica colaborativa y la analítica de datos) con los procesos industriales, enfocándose en la personalización masiva, la sostenibilidad y la colaboración humano-máquina. Se investigarán y aplicarán metodologías para diseñar, implementar y optimizar procesos de producción inteligentes y automatizados, que no solo aumenten la eficiencia, sino que también promuevan la creatividad humana y un enfoque centrado en el bienestar de los trabajadores y el respeto al medio ambiente.</a:t>
                      </a:r>
                      <a:endParaRPr sz="900" u="none" strike="noStrike" cap="none" dirty="0">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270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Ubicación:</a:t>
                      </a:r>
                      <a:endParaRPr sz="1100" u="none" strike="noStrike" cap="none">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s-ES" sz="1000" u="none" strike="noStrike" cap="none">
                          <a:solidFill>
                            <a:schemeClr val="dk1"/>
                          </a:solidFill>
                          <a:latin typeface="Calibri"/>
                          <a:ea typeface="Calibri"/>
                          <a:cs typeface="Calibri"/>
                          <a:sym typeface="Calibri"/>
                        </a:rPr>
                        <a:t>Manizales, Caldas, Colombia</a:t>
                      </a:r>
                      <a:endParaRPr sz="1100" u="none" strike="noStrike" cap="none">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1270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Ampliación: </a:t>
                      </a:r>
                      <a:endParaRPr sz="1100" u="none" strike="noStrike" cap="none">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dirty="0">
                          <a:solidFill>
                            <a:schemeClr val="dk1"/>
                          </a:solidFill>
                          <a:latin typeface="Calibri"/>
                          <a:ea typeface="Calibri"/>
                          <a:cs typeface="Calibri"/>
                          <a:sym typeface="Calibri"/>
                        </a:rPr>
                        <a:t>Cabeceras municipales municipios del departamento de Caldas</a:t>
                      </a:r>
                      <a:endParaRPr sz="1100" u="none" strike="noStrike" cap="none" dirty="0">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1270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Nivel del programa:</a:t>
                      </a:r>
                      <a:endParaRPr sz="1100" u="none" strike="noStrike" cap="none">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15000"/>
                        </a:lnSpc>
                        <a:spcBef>
                          <a:spcPts val="0"/>
                        </a:spcBef>
                        <a:spcAft>
                          <a:spcPts val="0"/>
                        </a:spcAft>
                        <a:buNone/>
                      </a:pPr>
                      <a:r>
                        <a:rPr lang="es-ES" sz="1000" u="none" strike="noStrike" cap="none" dirty="0">
                          <a:solidFill>
                            <a:schemeClr val="dk1"/>
                          </a:solidFill>
                          <a:latin typeface="Calibri"/>
                          <a:ea typeface="Calibri"/>
                          <a:cs typeface="Calibri"/>
                          <a:sym typeface="Calibri"/>
                        </a:rPr>
                        <a:t>Especialización universitaria</a:t>
                      </a:r>
                      <a:endParaRPr sz="1100" u="none" strike="noStrike" cap="none" dirty="0">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270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Modalidades:</a:t>
                      </a:r>
                      <a:endParaRPr sz="1100" u="none" strike="noStrike" cap="none">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a:solidFill>
                            <a:schemeClr val="dk1"/>
                          </a:solidFill>
                          <a:latin typeface="Calibri"/>
                          <a:ea typeface="Calibri"/>
                          <a:cs typeface="Calibri"/>
                          <a:sym typeface="Calibri"/>
                        </a:rPr>
                        <a:t>Presencial y a distancia</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1270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Metodología:</a:t>
                      </a:r>
                      <a:endParaRPr sz="1100" u="none" strike="noStrike" cap="none">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a:solidFill>
                            <a:schemeClr val="dk1"/>
                          </a:solidFill>
                          <a:latin typeface="Calibri"/>
                          <a:ea typeface="Calibri"/>
                          <a:cs typeface="Calibri"/>
                          <a:sym typeface="Calibri"/>
                        </a:rPr>
                        <a:t>Presencial y a distancia</a:t>
                      </a:r>
                      <a:endParaRPr sz="1100" u="none" strike="noStrike" cap="none">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1270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Campo amplio:</a:t>
                      </a:r>
                      <a:endParaRPr sz="1100" u="none" strike="noStrike" cap="none">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u="none" strike="noStrike" cap="none">
                          <a:solidFill>
                            <a:schemeClr val="dk1"/>
                          </a:solidFill>
                          <a:latin typeface="Calibri"/>
                          <a:ea typeface="Calibri"/>
                          <a:cs typeface="Calibri"/>
                          <a:sym typeface="Calibri"/>
                        </a:rPr>
                        <a:t>Ingeniería, Electricidad, y Afines</a:t>
                      </a:r>
                      <a:endParaRPr sz="1100" u="none" strike="noStrike" cap="none">
                        <a:solidFill>
                          <a:schemeClr val="dk1"/>
                        </a:solidFill>
                        <a:latin typeface="Arial"/>
                        <a:ea typeface="Arial"/>
                        <a:cs typeface="Arial"/>
                        <a:sym typeface="Arial"/>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1270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Campo detallado:</a:t>
                      </a:r>
                      <a:endParaRPr sz="1100" u="none" strike="noStrike" cap="none">
                        <a:solidFill>
                          <a:schemeClr val="dk1"/>
                        </a:solidFill>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1270" algn="l" rtl="0">
                        <a:spcBef>
                          <a:spcPts val="0"/>
                        </a:spcBef>
                        <a:spcAft>
                          <a:spcPts val="0"/>
                        </a:spcAft>
                        <a:buClr>
                          <a:schemeClr val="dk1"/>
                        </a:buClr>
                        <a:buSzPts val="1100"/>
                        <a:buFont typeface="Arial"/>
                        <a:buNone/>
                      </a:pPr>
                      <a:r>
                        <a:rPr lang="es-ES" sz="1000" dirty="0">
                          <a:solidFill>
                            <a:schemeClr val="dk1"/>
                          </a:solidFill>
                          <a:latin typeface="Calibri"/>
                          <a:ea typeface="Calibri"/>
                          <a:cs typeface="Calibri"/>
                          <a:sym typeface="Calibri"/>
                        </a:rPr>
                        <a:t>Electrónica y automatización</a:t>
                      </a:r>
                      <a:endParaRPr sz="1100" u="none" strike="noStrike" cap="none" dirty="0">
                        <a:solidFill>
                          <a:schemeClr val="dk1"/>
                        </a:solidFill>
                        <a:latin typeface="Arial"/>
                        <a:ea typeface="Arial"/>
                        <a:cs typeface="Arial"/>
                        <a:sym typeface="Arial"/>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graphicFrame>
        <p:nvGraphicFramePr>
          <p:cNvPr id="70" name="Google Shape;70;p3"/>
          <p:cNvGraphicFramePr/>
          <p:nvPr>
            <p:extLst>
              <p:ext uri="{D42A27DB-BD31-4B8C-83A1-F6EECF244321}">
                <p14:modId xmlns:p14="http://schemas.microsoft.com/office/powerpoint/2010/main" val="329948940"/>
              </p:ext>
            </p:extLst>
          </p:nvPr>
        </p:nvGraphicFramePr>
        <p:xfrm>
          <a:off x="4767148" y="621274"/>
          <a:ext cx="3928750" cy="3787714"/>
        </p:xfrm>
        <a:graphic>
          <a:graphicData uri="http://schemas.openxmlformats.org/drawingml/2006/table">
            <a:tbl>
              <a:tblPr>
                <a:noFill/>
                <a:tableStyleId>{D2A9F14C-3C33-4EA3-AD3B-13964903B976}</a:tableStyleId>
              </a:tblPr>
              <a:tblGrid>
                <a:gridCol w="1984950">
                  <a:extLst>
                    <a:ext uri="{9D8B030D-6E8A-4147-A177-3AD203B41FA5}">
                      <a16:colId xmlns:a16="http://schemas.microsoft.com/office/drawing/2014/main" val="20000"/>
                    </a:ext>
                  </a:extLst>
                </a:gridCol>
                <a:gridCol w="1943800">
                  <a:extLst>
                    <a:ext uri="{9D8B030D-6E8A-4147-A177-3AD203B41FA5}">
                      <a16:colId xmlns:a16="http://schemas.microsoft.com/office/drawing/2014/main" val="20001"/>
                    </a:ext>
                  </a:extLst>
                </a:gridCol>
              </a:tblGrid>
              <a:tr h="316325">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Duración estimada del programa (semestres):</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u="none" strike="noStrike" cap="none" dirty="0">
                          <a:solidFill>
                            <a:schemeClr val="dk1"/>
                          </a:solidFill>
                          <a:latin typeface="Calibri"/>
                          <a:ea typeface="Calibri"/>
                          <a:cs typeface="Calibri"/>
                          <a:sym typeface="Calibri"/>
                        </a:rPr>
                        <a:t>2</a:t>
                      </a:r>
                      <a:endParaRPr sz="1000" u="none" strike="noStrike" cap="none" dirty="0">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075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Número de créditos académicos:</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dirty="0">
                          <a:solidFill>
                            <a:schemeClr val="dk1"/>
                          </a:solidFill>
                          <a:latin typeface="Calibri"/>
                          <a:ea typeface="Calibri"/>
                          <a:cs typeface="Calibri"/>
                          <a:sym typeface="Calibri"/>
                        </a:rPr>
                        <a:t>24</a:t>
                      </a:r>
                      <a:endParaRPr sz="1000" u="none" strike="noStrike" cap="none" dirty="0">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16325">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Número de estudiantes en el primer semestre:</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1270" algn="just" rtl="0">
                        <a:spcBef>
                          <a:spcPts val="0"/>
                        </a:spcBef>
                        <a:spcAft>
                          <a:spcPts val="0"/>
                        </a:spcAft>
                        <a:buClr>
                          <a:schemeClr val="dk1"/>
                        </a:buClr>
                        <a:buSzPts val="1100"/>
                        <a:buFont typeface="Arial"/>
                        <a:buNone/>
                      </a:pPr>
                      <a:r>
                        <a:rPr lang="es-ES" sz="1000">
                          <a:solidFill>
                            <a:schemeClr val="dk1"/>
                          </a:solidFill>
                          <a:latin typeface="Calibri"/>
                          <a:ea typeface="Calibri"/>
                          <a:cs typeface="Calibri"/>
                          <a:sym typeface="Calibri"/>
                        </a:rPr>
                        <a:t>25 (</a:t>
                      </a:r>
                      <a:r>
                        <a:rPr lang="es-ES" sz="1000">
                          <a:solidFill>
                            <a:srgbClr val="FF0000"/>
                          </a:solidFill>
                          <a:latin typeface="Calibri"/>
                          <a:ea typeface="Calibri"/>
                          <a:cs typeface="Calibri"/>
                          <a:sym typeface="Calibri"/>
                        </a:rPr>
                        <a:t>punto de equilibrio)</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529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Periodicidad de la admisión:</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u="none" strike="noStrike" cap="none">
                          <a:solidFill>
                            <a:schemeClr val="dk1"/>
                          </a:solidFill>
                          <a:latin typeface="Calibri"/>
                          <a:ea typeface="Calibri"/>
                          <a:cs typeface="Calibri"/>
                          <a:sym typeface="Calibri"/>
                        </a:rPr>
                        <a:t>Semestral</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529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Jornada de trabajo:</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u="none" strike="noStrike" cap="none">
                          <a:solidFill>
                            <a:schemeClr val="dk1"/>
                          </a:solidFill>
                          <a:latin typeface="Calibri"/>
                          <a:ea typeface="Calibri"/>
                          <a:cs typeface="Calibri"/>
                          <a:sym typeface="Calibri"/>
                        </a:rPr>
                        <a:t>mixta</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529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Dedicación al programa:</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u="none" strike="noStrike" cap="none" dirty="0">
                          <a:solidFill>
                            <a:schemeClr val="dk1"/>
                          </a:solidFill>
                          <a:latin typeface="Calibri"/>
                          <a:ea typeface="Calibri"/>
                          <a:cs typeface="Calibri"/>
                          <a:sym typeface="Calibri"/>
                        </a:rPr>
                        <a:t>2 semestres</a:t>
                      </a:r>
                      <a:endParaRPr sz="1000" u="none" strike="noStrike" cap="none" dirty="0">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16325">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Instancia que expide la norma de aprobación:</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u="none" strike="noStrike" cap="none">
                          <a:solidFill>
                            <a:schemeClr val="dk1"/>
                          </a:solidFill>
                          <a:latin typeface="Calibri"/>
                          <a:ea typeface="Calibri"/>
                          <a:cs typeface="Calibri"/>
                          <a:sym typeface="Calibri"/>
                        </a:rPr>
                        <a:t>Consejo Superior</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1529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Número y fecha del Acuerdo:</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u="none" strike="noStrike" cap="none">
                          <a:solidFill>
                            <a:schemeClr val="dk1"/>
                          </a:solidFill>
                          <a:latin typeface="Calibri"/>
                          <a:ea typeface="Calibri"/>
                          <a:cs typeface="Calibri"/>
                          <a:sym typeface="Calibri"/>
                        </a:rPr>
                        <a:t> </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1529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Teléfono:</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a:solidFill>
                            <a:schemeClr val="dk1"/>
                          </a:solidFill>
                          <a:latin typeface="Calibri"/>
                          <a:ea typeface="Calibri"/>
                          <a:cs typeface="Calibri"/>
                          <a:sym typeface="Calibri"/>
                        </a:rPr>
                        <a:t>(6) 8781500  ext. 12420</a:t>
                      </a:r>
                      <a:endParaRPr sz="1000" u="none" strike="noStrike" cap="none">
                        <a:solidFill>
                          <a:schemeClr val="dk1"/>
                        </a:solidFill>
                        <a:latin typeface="Calibri"/>
                        <a:ea typeface="Calibri"/>
                        <a:cs typeface="Calibri"/>
                        <a:sym typeface="Calibri"/>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1529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Fax:</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u="none" strike="noStrike" cap="none">
                          <a:solidFill>
                            <a:schemeClr val="dk1"/>
                          </a:solidFill>
                          <a:latin typeface="Calibri"/>
                          <a:ea typeface="Calibri"/>
                          <a:cs typeface="Calibri"/>
                          <a:sym typeface="Calibri"/>
                        </a:rPr>
                        <a:t> </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1529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Apartado aéreo:</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u="none" strike="noStrike" cap="none">
                          <a:solidFill>
                            <a:schemeClr val="dk1"/>
                          </a:solidFill>
                          <a:latin typeface="Calibri"/>
                          <a:ea typeface="Calibri"/>
                          <a:cs typeface="Calibri"/>
                          <a:sym typeface="Calibri"/>
                        </a:rPr>
                        <a:t>275</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155425">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E-mail:</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1529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Valor de la matricula:</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u="none" strike="noStrike" cap="none" dirty="0">
                          <a:solidFill>
                            <a:schemeClr val="dk1"/>
                          </a:solidFill>
                          <a:latin typeface="Calibri"/>
                          <a:ea typeface="Calibri"/>
                          <a:cs typeface="Calibri"/>
                          <a:sym typeface="Calibri"/>
                        </a:rPr>
                        <a:t>4,5 </a:t>
                      </a:r>
                      <a:r>
                        <a:rPr lang="es-ES" sz="1000" u="none" strike="noStrike" cap="none" dirty="0" err="1">
                          <a:solidFill>
                            <a:schemeClr val="dk1"/>
                          </a:solidFill>
                          <a:latin typeface="Calibri"/>
                          <a:ea typeface="Calibri"/>
                          <a:cs typeface="Calibri"/>
                          <a:sym typeface="Calibri"/>
                        </a:rPr>
                        <a:t>smmlv</a:t>
                      </a:r>
                      <a:endParaRPr sz="1000" u="none" strike="noStrike" cap="none" dirty="0">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1529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Facultad a la que está adscrito:</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u="none" strike="noStrike" cap="none" dirty="0">
                          <a:latin typeface="Calibri"/>
                          <a:ea typeface="Calibri"/>
                          <a:cs typeface="Calibri"/>
                          <a:sym typeface="Calibri"/>
                        </a:rPr>
                        <a:t>Facultad de Ciencias Exactas y Naturales</a:t>
                      </a:r>
                      <a:endParaRPr sz="1000" u="none" strike="noStrike" cap="none" dirty="0">
                        <a:latin typeface="Arial"/>
                        <a:ea typeface="Arial"/>
                        <a:cs typeface="Arial"/>
                        <a:sym typeface="Arial"/>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3075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Desarrollado por convenio (S/N):</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307500">
                <a:tc>
                  <a:txBody>
                    <a:bodyPr/>
                    <a:lstStyle/>
                    <a:p>
                      <a:pPr marL="0" marR="0" lvl="0" indent="0" algn="l" rtl="0">
                        <a:lnSpc>
                          <a:spcPct val="115000"/>
                        </a:lnSpc>
                        <a:spcBef>
                          <a:spcPts val="0"/>
                        </a:spcBef>
                        <a:spcAft>
                          <a:spcPts val="0"/>
                        </a:spcAft>
                        <a:buNone/>
                      </a:pPr>
                      <a:r>
                        <a:rPr lang="es-ES" sz="1000" b="1" u="none" strike="noStrike" cap="none">
                          <a:solidFill>
                            <a:schemeClr val="dk1"/>
                          </a:solidFill>
                          <a:latin typeface="Calibri"/>
                          <a:ea typeface="Calibri"/>
                          <a:cs typeface="Calibri"/>
                          <a:sym typeface="Calibri"/>
                        </a:rPr>
                        <a:t>Registro calificado anterior (si aplica)</a:t>
                      </a:r>
                      <a:endParaRPr sz="1000" u="none" strike="noStrike" cap="none">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s-ES" sz="1000" u="none" strike="noStrike" cap="none" dirty="0">
                          <a:solidFill>
                            <a:schemeClr val="dk1"/>
                          </a:solidFill>
                          <a:latin typeface="Calibri"/>
                          <a:ea typeface="Calibri"/>
                          <a:cs typeface="Calibri"/>
                          <a:sym typeface="Calibri"/>
                        </a:rPr>
                        <a:t>NA</a:t>
                      </a:r>
                      <a:endParaRPr sz="1000" u="none" strike="noStrike" cap="none" dirty="0">
                        <a:solidFill>
                          <a:schemeClr val="dk1"/>
                        </a:solidFill>
                        <a:latin typeface="Arial"/>
                        <a:ea typeface="Arial"/>
                        <a:cs typeface="Arial"/>
                        <a:sym typeface="Arial"/>
                      </a:endParaRPr>
                    </a:p>
                  </a:txBody>
                  <a:tcPr marL="63625" marR="6362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
        <p:cNvGrpSpPr/>
        <p:nvPr/>
      </p:nvGrpSpPr>
      <p:grpSpPr>
        <a:xfrm>
          <a:off x="0" y="0"/>
          <a:ext cx="0" cy="0"/>
          <a:chOff x="0" y="0"/>
          <a:chExt cx="0" cy="0"/>
        </a:xfrm>
      </p:grpSpPr>
      <p:sp>
        <p:nvSpPr>
          <p:cNvPr id="75" name="Google Shape;75;p4"/>
          <p:cNvSpPr txBox="1"/>
          <p:nvPr/>
        </p:nvSpPr>
        <p:spPr>
          <a:xfrm>
            <a:off x="1608423" y="4729488"/>
            <a:ext cx="7167715" cy="320057"/>
          </a:xfrm>
          <a:prstGeom prst="rect">
            <a:avLst/>
          </a:prstGeom>
          <a:noFill/>
          <a:ln>
            <a:noFill/>
          </a:ln>
        </p:spPr>
        <p:txBody>
          <a:bodyPr spcFirstLastPara="1" wrap="square" lIns="91425" tIns="91425" rIns="91425" bIns="91425" anchor="t" anchorCtr="0">
            <a:spAutoFit/>
          </a:bodyPr>
          <a:lstStyle/>
          <a:p>
            <a:pPr marL="0" marR="0" lvl="0" indent="0" algn="just" rtl="0">
              <a:lnSpc>
                <a:spcPct val="80000"/>
              </a:lnSpc>
              <a:spcBef>
                <a:spcPts val="0"/>
              </a:spcBef>
              <a:spcAft>
                <a:spcPts val="0"/>
              </a:spcAft>
              <a:buClr>
                <a:srgbClr val="000000"/>
              </a:buClr>
              <a:buSzPts val="1100"/>
              <a:buFont typeface="Arial"/>
              <a:buNone/>
            </a:pPr>
            <a:r>
              <a:rPr lang="es-ES" sz="1100" b="0" i="0" u="none" strike="noStrike" cap="none">
                <a:solidFill>
                  <a:srgbClr val="003B74"/>
                </a:solidFill>
                <a:latin typeface="Roboto Black"/>
                <a:ea typeface="Roboto Black"/>
                <a:cs typeface="Roboto Black"/>
                <a:sym typeface="Roboto Black"/>
              </a:rPr>
              <a:t>Boletín técnico DANE. Gran Encuesta Integrada de Hogares (GEIH) Módulo de formación para el trabajo 2022.</a:t>
            </a:r>
            <a:endParaRPr/>
          </a:p>
        </p:txBody>
      </p:sp>
      <p:sp>
        <p:nvSpPr>
          <p:cNvPr id="77" name="Google Shape;77;p4"/>
          <p:cNvSpPr txBox="1"/>
          <p:nvPr/>
        </p:nvSpPr>
        <p:spPr>
          <a:xfrm>
            <a:off x="452283" y="360666"/>
            <a:ext cx="5181599" cy="381613"/>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rgbClr val="003B74"/>
                </a:solidFill>
                <a:latin typeface="Roboto Black"/>
                <a:ea typeface="Roboto Black"/>
                <a:cs typeface="Roboto Black"/>
                <a:sym typeface="Roboto Black"/>
              </a:rPr>
              <a:t>2. JUSTIFICACIÓN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6"/>
        <p:cNvGrpSpPr/>
        <p:nvPr/>
      </p:nvGrpSpPr>
      <p:grpSpPr>
        <a:xfrm>
          <a:off x="0" y="0"/>
          <a:ext cx="0" cy="0"/>
          <a:chOff x="0" y="0"/>
          <a:chExt cx="0" cy="0"/>
        </a:xfrm>
      </p:grpSpPr>
      <p:sp>
        <p:nvSpPr>
          <p:cNvPr id="127" name="Google Shape;127;p9"/>
          <p:cNvSpPr txBox="1"/>
          <p:nvPr/>
        </p:nvSpPr>
        <p:spPr>
          <a:xfrm>
            <a:off x="3523210" y="1029246"/>
            <a:ext cx="5237332" cy="104641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ES" sz="1400" b="0" i="0" u="none" strike="noStrike" cap="none">
                <a:solidFill>
                  <a:schemeClr val="dk2"/>
                </a:solidFill>
                <a:latin typeface="Roboto"/>
                <a:ea typeface="Roboto"/>
                <a:cs typeface="Roboto"/>
                <a:sym typeface="Roboto"/>
              </a:rPr>
              <a:t>Ley de educación superior en Colombia (Ley 30 de 1992) contempla la Política de Regionalización de la Educación Superior, busca apoyar estrategias para mejorar acceso y cobertura.</a:t>
            </a:r>
            <a:endParaRPr sz="1800" b="0" i="0" u="none" strike="noStrike" cap="none">
              <a:solidFill>
                <a:schemeClr val="dk2"/>
              </a:solidFill>
              <a:latin typeface="Roboto"/>
              <a:ea typeface="Roboto"/>
              <a:cs typeface="Roboto"/>
              <a:sym typeface="Roboto"/>
            </a:endParaRPr>
          </a:p>
        </p:txBody>
      </p:sp>
      <p:sp>
        <p:nvSpPr>
          <p:cNvPr id="128" name="Google Shape;128;p9"/>
          <p:cNvSpPr txBox="1"/>
          <p:nvPr/>
        </p:nvSpPr>
        <p:spPr>
          <a:xfrm>
            <a:off x="2405622" y="1193192"/>
            <a:ext cx="999600" cy="714300"/>
          </a:xfrm>
          <a:prstGeom prst="rect">
            <a:avLst/>
          </a:prstGeom>
          <a:noFill/>
          <a:ln>
            <a:noFill/>
          </a:ln>
        </p:spPr>
        <p:txBody>
          <a:bodyPr spcFirstLastPara="1" wrap="square" lIns="91425" tIns="91425" rIns="91425" bIns="91425" anchor="t" anchorCtr="0">
            <a:spAutoFit/>
          </a:bodyPr>
          <a:lstStyle/>
          <a:p>
            <a:pPr marL="0" marR="0" lvl="0" indent="0" algn="r" rtl="0">
              <a:lnSpc>
                <a:spcPct val="80000"/>
              </a:lnSpc>
              <a:spcBef>
                <a:spcPts val="0"/>
              </a:spcBef>
              <a:spcAft>
                <a:spcPts val="0"/>
              </a:spcAft>
              <a:buClr>
                <a:srgbClr val="000000"/>
              </a:buClr>
              <a:buSzPts val="4300"/>
              <a:buFont typeface="Arial"/>
              <a:buNone/>
            </a:pPr>
            <a:r>
              <a:rPr lang="es-ES" sz="4300" b="0" i="0" u="none" strike="noStrike" cap="none">
                <a:solidFill>
                  <a:srgbClr val="003B74"/>
                </a:solidFill>
                <a:latin typeface="Roboto Black"/>
                <a:ea typeface="Roboto Black"/>
                <a:cs typeface="Roboto Black"/>
                <a:sym typeface="Roboto Black"/>
              </a:rPr>
              <a:t>01</a:t>
            </a:r>
            <a:endParaRPr sz="4300" b="0" i="0" u="none" strike="noStrike" cap="none">
              <a:solidFill>
                <a:srgbClr val="003B74"/>
              </a:solidFill>
              <a:latin typeface="Roboto Black"/>
              <a:ea typeface="Roboto Black"/>
              <a:cs typeface="Roboto Black"/>
              <a:sym typeface="Roboto Black"/>
            </a:endParaRPr>
          </a:p>
        </p:txBody>
      </p:sp>
      <p:sp>
        <p:nvSpPr>
          <p:cNvPr id="129" name="Google Shape;129;p9"/>
          <p:cNvSpPr txBox="1"/>
          <p:nvPr/>
        </p:nvSpPr>
        <p:spPr>
          <a:xfrm>
            <a:off x="3523210" y="3420950"/>
            <a:ext cx="5237337" cy="1261854"/>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CO" sz="1400" b="0" i="0" u="none" strike="noStrike" cap="none" dirty="0">
                <a:solidFill>
                  <a:schemeClr val="dk2"/>
                </a:solidFill>
                <a:latin typeface="Roboto"/>
                <a:ea typeface="Roboto"/>
                <a:cs typeface="Roboto"/>
                <a:sym typeface="Roboto"/>
              </a:rPr>
              <a:t>Con la industria 5.0, las fábricas se convierten en centros de innovación y trabajan intercambiando conocimientos y habilidades</a:t>
            </a:r>
            <a:r>
              <a:rPr lang="es-ES" sz="1400" b="0" i="0" u="none" strike="noStrike" cap="none" dirty="0">
                <a:solidFill>
                  <a:schemeClr val="dk2"/>
                </a:solidFill>
                <a:latin typeface="Roboto"/>
                <a:ea typeface="Roboto"/>
                <a:cs typeface="Roboto"/>
                <a:sym typeface="Roboto"/>
              </a:rPr>
              <a:t>.</a:t>
            </a:r>
            <a:r>
              <a:rPr lang="es-CO" sz="1400" b="0" i="0" u="none" strike="noStrike" cap="none" dirty="0">
                <a:solidFill>
                  <a:schemeClr val="dk2"/>
                </a:solidFill>
                <a:latin typeface="Roboto"/>
                <a:ea typeface="Roboto"/>
                <a:cs typeface="Roboto"/>
                <a:sym typeface="Roboto"/>
              </a:rPr>
              <a:t> La industria 5.0 es un modelo de desarrollo industrial más sostenible y resiliente, en la que la tecnología y el factor humano conviven en armonía.</a:t>
            </a:r>
            <a:endParaRPr sz="1600" b="0" i="0" u="none" strike="noStrike" cap="none" dirty="0">
              <a:solidFill>
                <a:schemeClr val="dk2"/>
              </a:solidFill>
              <a:latin typeface="Roboto"/>
              <a:ea typeface="Roboto"/>
              <a:cs typeface="Roboto"/>
              <a:sym typeface="Roboto"/>
            </a:endParaRPr>
          </a:p>
        </p:txBody>
      </p:sp>
      <p:sp>
        <p:nvSpPr>
          <p:cNvPr id="130" name="Google Shape;130;p9"/>
          <p:cNvSpPr txBox="1"/>
          <p:nvPr/>
        </p:nvSpPr>
        <p:spPr>
          <a:xfrm>
            <a:off x="2405622" y="2440515"/>
            <a:ext cx="999600" cy="714300"/>
          </a:xfrm>
          <a:prstGeom prst="rect">
            <a:avLst/>
          </a:prstGeom>
          <a:noFill/>
          <a:ln>
            <a:noFill/>
          </a:ln>
        </p:spPr>
        <p:txBody>
          <a:bodyPr spcFirstLastPara="1" wrap="square" lIns="91425" tIns="91425" rIns="91425" bIns="91425" anchor="t" anchorCtr="0">
            <a:spAutoFit/>
          </a:bodyPr>
          <a:lstStyle/>
          <a:p>
            <a:pPr marL="0" marR="0" lvl="0" indent="0" algn="r" rtl="0">
              <a:lnSpc>
                <a:spcPct val="80000"/>
              </a:lnSpc>
              <a:spcBef>
                <a:spcPts val="0"/>
              </a:spcBef>
              <a:spcAft>
                <a:spcPts val="0"/>
              </a:spcAft>
              <a:buClr>
                <a:srgbClr val="000000"/>
              </a:buClr>
              <a:buSzPts val="4300"/>
              <a:buFont typeface="Arial"/>
              <a:buNone/>
            </a:pPr>
            <a:r>
              <a:rPr lang="es-ES" sz="4300" b="0" i="0" u="none" strike="noStrike" cap="none">
                <a:solidFill>
                  <a:srgbClr val="003B74"/>
                </a:solidFill>
                <a:latin typeface="Roboto Black"/>
                <a:ea typeface="Roboto Black"/>
                <a:cs typeface="Roboto Black"/>
                <a:sym typeface="Roboto Black"/>
              </a:rPr>
              <a:t>02</a:t>
            </a:r>
            <a:endParaRPr sz="4300" b="0" i="0" u="none" strike="noStrike" cap="none">
              <a:solidFill>
                <a:srgbClr val="003B74"/>
              </a:solidFill>
              <a:latin typeface="Roboto Black"/>
              <a:ea typeface="Roboto Black"/>
              <a:cs typeface="Roboto Black"/>
              <a:sym typeface="Roboto Black"/>
            </a:endParaRPr>
          </a:p>
        </p:txBody>
      </p:sp>
      <p:sp>
        <p:nvSpPr>
          <p:cNvPr id="131" name="Google Shape;131;p9"/>
          <p:cNvSpPr txBox="1"/>
          <p:nvPr/>
        </p:nvSpPr>
        <p:spPr>
          <a:xfrm>
            <a:off x="3523204" y="2179147"/>
            <a:ext cx="5237338" cy="615523"/>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s-ES" sz="1400" b="0" i="0" u="none" strike="noStrike" cap="none" dirty="0">
                <a:solidFill>
                  <a:schemeClr val="dk2"/>
                </a:solidFill>
                <a:latin typeface="Roboto"/>
                <a:ea typeface="Roboto"/>
                <a:cs typeface="Roboto"/>
                <a:sym typeface="Roboto"/>
              </a:rPr>
              <a:t>Iniciativa para el aumento de la competitividad del país y su crecimiento sostenible. Proyectos cierre de brechas MEN.</a:t>
            </a:r>
            <a:endParaRPr dirty="0"/>
          </a:p>
        </p:txBody>
      </p:sp>
      <p:sp>
        <p:nvSpPr>
          <p:cNvPr id="132" name="Google Shape;132;p9"/>
          <p:cNvSpPr txBox="1"/>
          <p:nvPr/>
        </p:nvSpPr>
        <p:spPr>
          <a:xfrm>
            <a:off x="2421536" y="3537616"/>
            <a:ext cx="999600" cy="714300"/>
          </a:xfrm>
          <a:prstGeom prst="rect">
            <a:avLst/>
          </a:prstGeom>
          <a:noFill/>
          <a:ln>
            <a:noFill/>
          </a:ln>
        </p:spPr>
        <p:txBody>
          <a:bodyPr spcFirstLastPara="1" wrap="square" lIns="91425" tIns="91425" rIns="91425" bIns="91425" anchor="t" anchorCtr="0">
            <a:spAutoFit/>
          </a:bodyPr>
          <a:lstStyle/>
          <a:p>
            <a:pPr marL="0" marR="0" lvl="0" indent="0" algn="r" rtl="0">
              <a:lnSpc>
                <a:spcPct val="80000"/>
              </a:lnSpc>
              <a:spcBef>
                <a:spcPts val="0"/>
              </a:spcBef>
              <a:spcAft>
                <a:spcPts val="0"/>
              </a:spcAft>
              <a:buClr>
                <a:srgbClr val="000000"/>
              </a:buClr>
              <a:buSzPts val="4300"/>
              <a:buFont typeface="Arial"/>
              <a:buNone/>
            </a:pPr>
            <a:r>
              <a:rPr lang="es-ES" sz="4300" b="0" i="0" u="none" strike="noStrike" cap="none">
                <a:solidFill>
                  <a:srgbClr val="003B74"/>
                </a:solidFill>
                <a:latin typeface="Roboto Black"/>
                <a:ea typeface="Roboto Black"/>
                <a:cs typeface="Roboto Black"/>
                <a:sym typeface="Roboto Black"/>
              </a:rPr>
              <a:t>03</a:t>
            </a:r>
            <a:endParaRPr sz="4300" b="0" i="0" u="none" strike="noStrike" cap="none">
              <a:solidFill>
                <a:srgbClr val="003B74"/>
              </a:solidFill>
              <a:latin typeface="Roboto Black"/>
              <a:ea typeface="Roboto Black"/>
              <a:cs typeface="Roboto Black"/>
              <a:sym typeface="Roboto Black"/>
            </a:endParaRPr>
          </a:p>
        </p:txBody>
      </p:sp>
      <p:cxnSp>
        <p:nvCxnSpPr>
          <p:cNvPr id="133" name="Google Shape;133;p9"/>
          <p:cNvCxnSpPr/>
          <p:nvPr/>
        </p:nvCxnSpPr>
        <p:spPr>
          <a:xfrm>
            <a:off x="2323214" y="1275046"/>
            <a:ext cx="0" cy="2868600"/>
          </a:xfrm>
          <a:prstGeom prst="straightConnector1">
            <a:avLst/>
          </a:prstGeom>
          <a:noFill/>
          <a:ln w="19050" cap="flat" cmpd="sng">
            <a:solidFill>
              <a:srgbClr val="003B74"/>
            </a:solidFill>
            <a:prstDash val="solid"/>
            <a:round/>
            <a:headEnd type="none" w="sm" len="sm"/>
            <a:tailEnd type="none" w="sm" len="sm"/>
          </a:ln>
        </p:spPr>
      </p:cxnSp>
      <p:sp>
        <p:nvSpPr>
          <p:cNvPr id="134" name="Google Shape;134;p9"/>
          <p:cNvSpPr txBox="1"/>
          <p:nvPr/>
        </p:nvSpPr>
        <p:spPr>
          <a:xfrm>
            <a:off x="452283" y="262346"/>
            <a:ext cx="5181599" cy="381613"/>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rgbClr val="003B74"/>
                </a:solidFill>
                <a:latin typeface="Roboto Black"/>
                <a:ea typeface="Roboto Black"/>
                <a:cs typeface="Roboto Black"/>
                <a:sym typeface="Roboto Black"/>
              </a:rPr>
              <a:t>2. JUSTIFICACIÓN</a:t>
            </a:r>
            <a:endParaRPr/>
          </a:p>
        </p:txBody>
      </p:sp>
      <p:sp>
        <p:nvSpPr>
          <p:cNvPr id="135" name="Google Shape;135;p9"/>
          <p:cNvSpPr txBox="1"/>
          <p:nvPr/>
        </p:nvSpPr>
        <p:spPr>
          <a:xfrm>
            <a:off x="81423" y="2076920"/>
            <a:ext cx="2220252" cy="1169521"/>
          </a:xfrm>
          <a:prstGeom prst="rect">
            <a:avLst/>
          </a:prstGeom>
          <a:noFill/>
          <a:ln>
            <a:noFill/>
          </a:ln>
        </p:spPr>
        <p:txBody>
          <a:bodyPr spcFirstLastPara="1" wrap="square" lIns="91425" tIns="91425" rIns="91425" bIns="91425" anchor="t" anchorCtr="0">
            <a:spAutoFit/>
          </a:bodyPr>
          <a:lstStyle/>
          <a:p>
            <a:pPr marL="0" marR="0" lvl="0" indent="0" algn="ctr" rtl="0">
              <a:lnSpc>
                <a:spcPct val="80000"/>
              </a:lnSpc>
              <a:spcBef>
                <a:spcPts val="0"/>
              </a:spcBef>
              <a:spcAft>
                <a:spcPts val="0"/>
              </a:spcAft>
              <a:buClr>
                <a:srgbClr val="000000"/>
              </a:buClr>
              <a:buSzPts val="2000"/>
              <a:buFont typeface="Arial"/>
              <a:buNone/>
            </a:pPr>
            <a:r>
              <a:rPr lang="es-ES" sz="2000" b="0" i="0" u="none" strike="noStrike" cap="none">
                <a:solidFill>
                  <a:srgbClr val="003B74"/>
                </a:solidFill>
                <a:latin typeface="Roboto Black"/>
                <a:ea typeface="Roboto Black"/>
                <a:cs typeface="Roboto Black"/>
                <a:sym typeface="Roboto Black"/>
              </a:rPr>
              <a:t>MOTIVACIONES A NIVEL NACIONAL Y REGIONAL</a:t>
            </a:r>
            <a:endParaRPr sz="2000" b="0" i="0" u="none" strike="noStrike" cap="none">
              <a:solidFill>
                <a:srgbClr val="003B74"/>
              </a:solidFill>
              <a:latin typeface="Roboto Black"/>
              <a:ea typeface="Roboto Black"/>
              <a:cs typeface="Roboto Black"/>
              <a:sym typeface="Roboto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2"/>
          <p:cNvSpPr txBox="1"/>
          <p:nvPr/>
        </p:nvSpPr>
        <p:spPr>
          <a:xfrm>
            <a:off x="3562533" y="1971601"/>
            <a:ext cx="4766477" cy="692467"/>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100"/>
              <a:buFont typeface="Arial"/>
              <a:buNone/>
            </a:pPr>
            <a:r>
              <a:rPr lang="es-CO" sz="1100" b="0" i="0" u="none" strike="noStrike" cap="none" dirty="0">
                <a:solidFill>
                  <a:srgbClr val="595959"/>
                </a:solidFill>
                <a:latin typeface="Roboto"/>
                <a:ea typeface="Roboto"/>
                <a:cs typeface="Roboto"/>
                <a:sym typeface="Roboto"/>
              </a:rPr>
              <a:t>Según un artículo de Forbes España Empresas, la Industria 5.0 es una revolución que afectará a todas las industrias, y las posibilidades para las empresas son infinitas </a:t>
            </a:r>
            <a:r>
              <a:rPr lang="es-ES" sz="1100" b="0" i="0" u="none" strike="noStrike" cap="none" dirty="0">
                <a:solidFill>
                  <a:srgbClr val="595959"/>
                </a:solidFill>
                <a:latin typeface="Roboto"/>
                <a:ea typeface="Roboto"/>
                <a:cs typeface="Roboto"/>
                <a:sym typeface="Roboto"/>
              </a:rPr>
              <a:t>.</a:t>
            </a:r>
            <a:endParaRPr sz="1400" b="0" i="0" u="none" strike="noStrike" cap="none" dirty="0">
              <a:solidFill>
                <a:srgbClr val="595959"/>
              </a:solidFill>
              <a:latin typeface="Roboto"/>
              <a:ea typeface="Roboto"/>
              <a:cs typeface="Roboto"/>
              <a:sym typeface="Roboto"/>
            </a:endParaRPr>
          </a:p>
        </p:txBody>
      </p:sp>
      <p:sp>
        <p:nvSpPr>
          <p:cNvPr id="166" name="Google Shape;166;p12"/>
          <p:cNvSpPr txBox="1"/>
          <p:nvPr/>
        </p:nvSpPr>
        <p:spPr>
          <a:xfrm>
            <a:off x="2367456" y="816314"/>
            <a:ext cx="999600" cy="714300"/>
          </a:xfrm>
          <a:prstGeom prst="rect">
            <a:avLst/>
          </a:prstGeom>
          <a:noFill/>
          <a:ln>
            <a:noFill/>
          </a:ln>
        </p:spPr>
        <p:txBody>
          <a:bodyPr spcFirstLastPara="1" wrap="square" lIns="91425" tIns="91425" rIns="91425" bIns="91425" anchor="t" anchorCtr="0">
            <a:spAutoFit/>
          </a:bodyPr>
          <a:lstStyle/>
          <a:p>
            <a:pPr marL="0" marR="0" lvl="0" indent="0" algn="r" rtl="0">
              <a:lnSpc>
                <a:spcPct val="80000"/>
              </a:lnSpc>
              <a:spcBef>
                <a:spcPts val="0"/>
              </a:spcBef>
              <a:spcAft>
                <a:spcPts val="0"/>
              </a:spcAft>
              <a:buClr>
                <a:srgbClr val="000000"/>
              </a:buClr>
              <a:buSzPts val="4300"/>
              <a:buFont typeface="Arial"/>
              <a:buNone/>
            </a:pPr>
            <a:r>
              <a:rPr lang="es-ES" sz="4300" b="0" i="0" u="none" strike="noStrike" cap="none" dirty="0">
                <a:solidFill>
                  <a:srgbClr val="003B74"/>
                </a:solidFill>
                <a:latin typeface="Roboto Black"/>
                <a:ea typeface="Roboto Black"/>
                <a:cs typeface="Roboto Black"/>
                <a:sym typeface="Roboto Black"/>
              </a:rPr>
              <a:t>01</a:t>
            </a:r>
            <a:endParaRPr sz="4300" b="0" i="0" u="none" strike="noStrike" cap="none" dirty="0">
              <a:solidFill>
                <a:srgbClr val="003B74"/>
              </a:solidFill>
              <a:latin typeface="Roboto Black"/>
              <a:ea typeface="Roboto Black"/>
              <a:cs typeface="Roboto Black"/>
              <a:sym typeface="Roboto Black"/>
            </a:endParaRPr>
          </a:p>
        </p:txBody>
      </p:sp>
      <p:sp>
        <p:nvSpPr>
          <p:cNvPr id="167" name="Google Shape;167;p12"/>
          <p:cNvSpPr txBox="1"/>
          <p:nvPr/>
        </p:nvSpPr>
        <p:spPr>
          <a:xfrm>
            <a:off x="3562533" y="864469"/>
            <a:ext cx="4766475" cy="52319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100"/>
              <a:buFont typeface="Arial"/>
              <a:buNone/>
            </a:pPr>
            <a:r>
              <a:rPr lang="es-CO" sz="1100" b="0" i="0" u="none" strike="noStrike" cap="none" dirty="0">
                <a:solidFill>
                  <a:srgbClr val="595959"/>
                </a:solidFill>
                <a:latin typeface="Roboto"/>
                <a:ea typeface="Roboto"/>
                <a:cs typeface="Roboto"/>
                <a:sym typeface="Roboto"/>
              </a:rPr>
              <a:t>La Industria 5.0 es una visión de la industria que centra el valor social y el bienestar del trabajador en el centro del proceso de producción.</a:t>
            </a:r>
            <a:endParaRPr lang="es-CO" sz="1400" b="0" i="0" u="none" strike="noStrike" cap="none" dirty="0">
              <a:solidFill>
                <a:srgbClr val="595959"/>
              </a:solidFill>
              <a:latin typeface="Roboto"/>
              <a:ea typeface="Roboto"/>
              <a:cs typeface="Roboto"/>
              <a:sym typeface="Roboto"/>
            </a:endParaRPr>
          </a:p>
        </p:txBody>
      </p:sp>
      <p:sp>
        <p:nvSpPr>
          <p:cNvPr id="168" name="Google Shape;168;p12"/>
          <p:cNvSpPr txBox="1"/>
          <p:nvPr/>
        </p:nvSpPr>
        <p:spPr>
          <a:xfrm>
            <a:off x="2367456" y="2001241"/>
            <a:ext cx="999600" cy="714300"/>
          </a:xfrm>
          <a:prstGeom prst="rect">
            <a:avLst/>
          </a:prstGeom>
          <a:noFill/>
          <a:ln>
            <a:noFill/>
          </a:ln>
        </p:spPr>
        <p:txBody>
          <a:bodyPr spcFirstLastPara="1" wrap="square" lIns="91425" tIns="91425" rIns="91425" bIns="91425" anchor="t" anchorCtr="0">
            <a:spAutoFit/>
          </a:bodyPr>
          <a:lstStyle/>
          <a:p>
            <a:pPr marL="0" marR="0" lvl="0" indent="0" algn="r" rtl="0">
              <a:lnSpc>
                <a:spcPct val="80000"/>
              </a:lnSpc>
              <a:spcBef>
                <a:spcPts val="0"/>
              </a:spcBef>
              <a:spcAft>
                <a:spcPts val="0"/>
              </a:spcAft>
              <a:buClr>
                <a:srgbClr val="000000"/>
              </a:buClr>
              <a:buSzPts val="4300"/>
              <a:buFont typeface="Arial"/>
              <a:buNone/>
            </a:pPr>
            <a:r>
              <a:rPr lang="es-ES" sz="4300" b="0" i="0" u="none" strike="noStrike" cap="none" dirty="0">
                <a:solidFill>
                  <a:srgbClr val="003B74"/>
                </a:solidFill>
                <a:latin typeface="Roboto Black"/>
                <a:ea typeface="Roboto Black"/>
                <a:cs typeface="Roboto Black"/>
                <a:sym typeface="Roboto Black"/>
              </a:rPr>
              <a:t>02</a:t>
            </a:r>
            <a:endParaRPr sz="4300" b="0" i="0" u="none" strike="noStrike" cap="none" dirty="0">
              <a:solidFill>
                <a:srgbClr val="003B74"/>
              </a:solidFill>
              <a:latin typeface="Roboto Black"/>
              <a:ea typeface="Roboto Black"/>
              <a:cs typeface="Roboto Black"/>
              <a:sym typeface="Roboto Black"/>
            </a:endParaRPr>
          </a:p>
        </p:txBody>
      </p:sp>
      <p:sp>
        <p:nvSpPr>
          <p:cNvPr id="169" name="Google Shape;169;p12"/>
          <p:cNvSpPr txBox="1"/>
          <p:nvPr/>
        </p:nvSpPr>
        <p:spPr>
          <a:xfrm>
            <a:off x="3502026" y="3287505"/>
            <a:ext cx="4766471" cy="692467"/>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100"/>
              <a:buFont typeface="Arial"/>
              <a:buNone/>
            </a:pPr>
            <a:r>
              <a:rPr lang="es-CO" sz="1100" b="0" i="0" u="none" strike="noStrike" cap="none" dirty="0">
                <a:solidFill>
                  <a:srgbClr val="595959"/>
                </a:solidFill>
                <a:latin typeface="Roboto"/>
                <a:ea typeface="Roboto"/>
                <a:cs typeface="Roboto"/>
                <a:sym typeface="Roboto"/>
              </a:rPr>
              <a:t>La Industria 5.0 se basa en la automatización, la robotización, el análisis de </a:t>
            </a:r>
            <a:r>
              <a:rPr lang="es-CO" sz="1100" b="0" i="0" u="none" strike="noStrike" cap="none" dirty="0" err="1">
                <a:solidFill>
                  <a:srgbClr val="595959"/>
                </a:solidFill>
                <a:latin typeface="Roboto"/>
                <a:ea typeface="Roboto"/>
                <a:cs typeface="Roboto"/>
                <a:sym typeface="Roboto"/>
              </a:rPr>
              <a:t>big</a:t>
            </a:r>
            <a:r>
              <a:rPr lang="es-CO" sz="1100" b="0" i="0" u="none" strike="noStrike" cap="none" dirty="0">
                <a:solidFill>
                  <a:srgbClr val="595959"/>
                </a:solidFill>
                <a:latin typeface="Roboto"/>
                <a:ea typeface="Roboto"/>
                <a:cs typeface="Roboto"/>
                <a:sym typeface="Roboto"/>
              </a:rPr>
              <a:t> data, los sistemas inteligentes, la virtualización, la IA, el aprendizaje automático y el Internet de las cosas.</a:t>
            </a:r>
            <a:endParaRPr lang="es-CO" sz="1400" b="0" i="0" u="none" strike="noStrike" cap="none" dirty="0">
              <a:solidFill>
                <a:srgbClr val="595959"/>
              </a:solidFill>
              <a:latin typeface="Roboto"/>
              <a:ea typeface="Roboto"/>
              <a:cs typeface="Roboto"/>
              <a:sym typeface="Roboto"/>
            </a:endParaRPr>
          </a:p>
        </p:txBody>
      </p:sp>
      <p:sp>
        <p:nvSpPr>
          <p:cNvPr id="170" name="Google Shape;170;p12"/>
          <p:cNvSpPr txBox="1"/>
          <p:nvPr/>
        </p:nvSpPr>
        <p:spPr>
          <a:xfrm>
            <a:off x="2367456" y="3287505"/>
            <a:ext cx="999600" cy="714300"/>
          </a:xfrm>
          <a:prstGeom prst="rect">
            <a:avLst/>
          </a:prstGeom>
          <a:noFill/>
          <a:ln>
            <a:noFill/>
          </a:ln>
        </p:spPr>
        <p:txBody>
          <a:bodyPr spcFirstLastPara="1" wrap="square" lIns="91425" tIns="91425" rIns="91425" bIns="91425" anchor="t" anchorCtr="0">
            <a:spAutoFit/>
          </a:bodyPr>
          <a:lstStyle/>
          <a:p>
            <a:pPr marL="0" marR="0" lvl="0" indent="0" algn="r" rtl="0">
              <a:lnSpc>
                <a:spcPct val="80000"/>
              </a:lnSpc>
              <a:spcBef>
                <a:spcPts val="0"/>
              </a:spcBef>
              <a:spcAft>
                <a:spcPts val="0"/>
              </a:spcAft>
              <a:buClr>
                <a:srgbClr val="000000"/>
              </a:buClr>
              <a:buSzPts val="4300"/>
              <a:buFont typeface="Arial"/>
              <a:buNone/>
            </a:pPr>
            <a:r>
              <a:rPr lang="es-ES" sz="4300" b="0" i="0" u="none" strike="noStrike" cap="none">
                <a:solidFill>
                  <a:srgbClr val="003B74"/>
                </a:solidFill>
                <a:latin typeface="Roboto Black"/>
                <a:ea typeface="Roboto Black"/>
                <a:cs typeface="Roboto Black"/>
                <a:sym typeface="Roboto Black"/>
              </a:rPr>
              <a:t>03</a:t>
            </a:r>
            <a:endParaRPr sz="4300" b="0" i="0" u="none" strike="noStrike" cap="none">
              <a:solidFill>
                <a:srgbClr val="003B74"/>
              </a:solidFill>
              <a:latin typeface="Roboto Black"/>
              <a:ea typeface="Roboto Black"/>
              <a:cs typeface="Roboto Black"/>
              <a:sym typeface="Roboto Black"/>
            </a:endParaRPr>
          </a:p>
        </p:txBody>
      </p:sp>
      <p:cxnSp>
        <p:nvCxnSpPr>
          <p:cNvPr id="171" name="Google Shape;171;p12"/>
          <p:cNvCxnSpPr/>
          <p:nvPr/>
        </p:nvCxnSpPr>
        <p:spPr>
          <a:xfrm>
            <a:off x="2323214" y="1275042"/>
            <a:ext cx="0" cy="2868600"/>
          </a:xfrm>
          <a:prstGeom prst="straightConnector1">
            <a:avLst/>
          </a:prstGeom>
          <a:noFill/>
          <a:ln w="19050" cap="flat" cmpd="sng">
            <a:solidFill>
              <a:srgbClr val="003B74"/>
            </a:solidFill>
            <a:prstDash val="solid"/>
            <a:round/>
            <a:headEnd type="none" w="sm" len="sm"/>
            <a:tailEnd type="none" w="sm" len="sm"/>
          </a:ln>
        </p:spPr>
      </p:cxnSp>
      <p:sp>
        <p:nvSpPr>
          <p:cNvPr id="172" name="Google Shape;172;p12"/>
          <p:cNvSpPr txBox="1"/>
          <p:nvPr/>
        </p:nvSpPr>
        <p:spPr>
          <a:xfrm>
            <a:off x="452283" y="262346"/>
            <a:ext cx="5181599" cy="381613"/>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rgbClr val="003B74"/>
                </a:solidFill>
                <a:latin typeface="Roboto Black"/>
                <a:ea typeface="Roboto Black"/>
                <a:cs typeface="Roboto Black"/>
                <a:sym typeface="Roboto Black"/>
              </a:rPr>
              <a:t>2. JUSTIFICACIÓN</a:t>
            </a:r>
            <a:endParaRPr/>
          </a:p>
        </p:txBody>
      </p:sp>
      <p:sp>
        <p:nvSpPr>
          <p:cNvPr id="173" name="Google Shape;173;p12"/>
          <p:cNvSpPr txBox="1"/>
          <p:nvPr/>
        </p:nvSpPr>
        <p:spPr>
          <a:xfrm>
            <a:off x="40214" y="2358391"/>
            <a:ext cx="2538000" cy="800189"/>
          </a:xfrm>
          <a:prstGeom prst="rect">
            <a:avLst/>
          </a:prstGeom>
          <a:noFill/>
          <a:ln>
            <a:noFill/>
          </a:ln>
        </p:spPr>
        <p:txBody>
          <a:bodyPr spcFirstLastPara="1" wrap="square" lIns="91425" tIns="91425" rIns="91425" bIns="91425" anchor="t" anchorCtr="0">
            <a:spAutoFit/>
          </a:bodyPr>
          <a:lstStyle/>
          <a:p>
            <a:pPr marL="0" marR="0" lvl="0" indent="0" algn="ctr" rtl="0">
              <a:lnSpc>
                <a:spcPct val="80000"/>
              </a:lnSpc>
              <a:spcBef>
                <a:spcPts val="0"/>
              </a:spcBef>
              <a:spcAft>
                <a:spcPts val="0"/>
              </a:spcAft>
              <a:buClr>
                <a:srgbClr val="000000"/>
              </a:buClr>
              <a:buSzPts val="2500"/>
              <a:buFont typeface="Arial"/>
              <a:buNone/>
            </a:pPr>
            <a:r>
              <a:rPr lang="es-ES" sz="2500" b="0" i="0" u="none" strike="noStrike" cap="none">
                <a:solidFill>
                  <a:srgbClr val="003B74"/>
                </a:solidFill>
                <a:latin typeface="Roboto Black"/>
                <a:ea typeface="Roboto Black"/>
                <a:cs typeface="Roboto Black"/>
                <a:sym typeface="Roboto Black"/>
              </a:rPr>
              <a:t>ALGO DE CONTEXTO</a:t>
            </a:r>
            <a:endParaRPr sz="2500" b="0" i="0" u="none" strike="noStrike" cap="none">
              <a:solidFill>
                <a:srgbClr val="003B74"/>
              </a:solidFill>
              <a:latin typeface="Roboto Black"/>
              <a:ea typeface="Roboto Black"/>
              <a:cs typeface="Roboto Black"/>
              <a:sym typeface="Roboto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7"/>
        <p:cNvGrpSpPr/>
        <p:nvPr/>
      </p:nvGrpSpPr>
      <p:grpSpPr>
        <a:xfrm>
          <a:off x="0" y="0"/>
          <a:ext cx="0" cy="0"/>
          <a:chOff x="0" y="0"/>
          <a:chExt cx="0" cy="0"/>
        </a:xfrm>
      </p:grpSpPr>
      <p:sp>
        <p:nvSpPr>
          <p:cNvPr id="178" name="Google Shape;178;p13"/>
          <p:cNvSpPr txBox="1"/>
          <p:nvPr/>
        </p:nvSpPr>
        <p:spPr>
          <a:xfrm>
            <a:off x="2538886" y="700845"/>
            <a:ext cx="6303943" cy="4832062"/>
          </a:xfrm>
          <a:prstGeom prst="rect">
            <a:avLst/>
          </a:prstGeom>
          <a:noFill/>
          <a:ln>
            <a:noFill/>
          </a:ln>
        </p:spPr>
        <p:txBody>
          <a:bodyPr spcFirstLastPara="1" wrap="square" lIns="91425" tIns="91425" rIns="91425" bIns="91425" anchor="t" anchorCtr="0">
            <a:spAutoFit/>
          </a:bodyPr>
          <a:lstStyle/>
          <a:p>
            <a:pPr algn="just">
              <a:buSzPts val="1400"/>
            </a:pPr>
            <a:r>
              <a:rPr lang="es-CO" sz="1800" dirty="0">
                <a:solidFill>
                  <a:srgbClr val="000000"/>
                </a:solidFill>
                <a:effectLst/>
                <a:latin typeface="Calibri" panose="020F0502020204030204" pitchFamily="34" charset="0"/>
                <a:ea typeface="Calibri" panose="020F0502020204030204" pitchFamily="34" charset="0"/>
              </a:rPr>
              <a:t>Solo se encuentra dos programas relacionados con la industria 4.0. Esto representa una oportunidad para el programa de la Universidad de Caldas, ya que llenaría este vacío y </a:t>
            </a:r>
            <a:r>
              <a:rPr lang="es-CO" sz="1800" dirty="0">
                <a:effectLst/>
                <a:latin typeface="Calibri" panose="020F0502020204030204" pitchFamily="34" charset="0"/>
                <a:ea typeface="Calibri" panose="020F0502020204030204" pitchFamily="34" charset="0"/>
              </a:rPr>
              <a:t>proporciona</a:t>
            </a:r>
            <a:r>
              <a:rPr lang="es-CO" sz="1800" dirty="0">
                <a:solidFill>
                  <a:srgbClr val="000000"/>
                </a:solidFill>
                <a:effectLst/>
                <a:latin typeface="Calibri" panose="020F0502020204030204" pitchFamily="34" charset="0"/>
                <a:ea typeface="Calibri" panose="020F0502020204030204" pitchFamily="34" charset="0"/>
              </a:rPr>
              <a:t> una formación práctica y aplicada. Solo existen </a:t>
            </a:r>
            <a:r>
              <a:rPr lang="es-CO" sz="1800" dirty="0">
                <a:effectLst/>
                <a:latin typeface="Calibri" panose="020F0502020204030204" pitchFamily="34" charset="0"/>
                <a:ea typeface="Calibri" panose="020F0502020204030204" pitchFamily="34" charset="0"/>
              </a:rPr>
              <a:t>1 </a:t>
            </a:r>
            <a:r>
              <a:rPr lang="es-CO" sz="1800" dirty="0">
                <a:solidFill>
                  <a:srgbClr val="000000"/>
                </a:solidFill>
                <a:effectLst/>
                <a:latin typeface="Calibri" panose="020F0502020204030204" pitchFamily="34" charset="0"/>
                <a:ea typeface="Calibri" panose="020F0502020204030204" pitchFamily="34" charset="0"/>
              </a:rPr>
              <a:t>programa de posgrado a nivel nacional:</a:t>
            </a:r>
            <a:endParaRPr sz="1400" b="0" i="0" u="none" strike="noStrike" cap="none" dirty="0">
              <a:solidFill>
                <a:srgbClr val="595959"/>
              </a:solidFill>
              <a:latin typeface="Roboto"/>
              <a:ea typeface="Roboto"/>
              <a:cs typeface="Roboto"/>
              <a:sym typeface="Roboto"/>
            </a:endParaRPr>
          </a:p>
          <a:p>
            <a:pPr marL="342900" lvl="0" indent="-342900" algn="just">
              <a:buFont typeface="Symbol" panose="05050102010706020507" pitchFamily="18" charset="2"/>
              <a:buChar char=""/>
            </a:pPr>
            <a:r>
              <a:rPr lang="es-CO" sz="1800" dirty="0">
                <a:solidFill>
                  <a:srgbClr val="000000"/>
                </a:solidFill>
                <a:effectLst/>
                <a:latin typeface="Calibri" panose="020F0502020204030204" pitchFamily="34" charset="0"/>
                <a:ea typeface="Calibri" panose="020F0502020204030204" pitchFamily="34" charset="0"/>
              </a:rPr>
              <a:t>ESPECIALIZACIÓN EN INDUSTRIA 4.0, FUNDACION UNIVERSITARIA INTERNACIONAL DE LA RIOJA – UNIR, código IES 9926, el programa está activo, tiene modalidad virtual y cuenta con registro calificado. </a:t>
            </a:r>
            <a:endParaRPr lang="es-CO" sz="18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s-CO" sz="1800" dirty="0">
                <a:solidFill>
                  <a:srgbClr val="000000"/>
                </a:solidFill>
                <a:effectLst/>
                <a:latin typeface="Calibri" panose="020F0502020204030204" pitchFamily="34" charset="0"/>
                <a:ea typeface="Calibri" panose="020F0502020204030204" pitchFamily="34" charset="0"/>
              </a:rPr>
              <a:t>MAESTRÍA EN INDUSTRIA 4.0 Y AUTOMATIZACIÓN INDUSTRIAL, UNIVERSIDAD TECNOLOGICA DE BOLIVAR, código IES 9926, el programa está activo, tiene modalidad Presencial y cuenta con registro calificado.</a:t>
            </a:r>
            <a:endParaRPr lang="es-ES" sz="1400" b="0" i="0" u="none" strike="noStrike" cap="none" dirty="0">
              <a:solidFill>
                <a:srgbClr val="595959"/>
              </a:solidFill>
              <a:latin typeface="Roboto"/>
              <a:ea typeface="Roboto"/>
              <a:cs typeface="Roboto"/>
              <a:sym typeface="Roboto"/>
            </a:endParaRPr>
          </a:p>
          <a:p>
            <a:pPr algn="just">
              <a:buSzPts val="1400"/>
            </a:pPr>
            <a:r>
              <a:rPr lang="es-CO" sz="1800" dirty="0">
                <a:solidFill>
                  <a:srgbClr val="000000"/>
                </a:solidFill>
                <a:effectLst/>
                <a:latin typeface="Calibri" panose="020F0502020204030204" pitchFamily="34" charset="0"/>
                <a:ea typeface="Calibri" panose="020F0502020204030204" pitchFamily="34" charset="0"/>
              </a:rPr>
              <a:t>También se encuentran 6 programas de especialización que tienen relación con la automatización industrial.</a:t>
            </a:r>
            <a:endParaRPr lang="es-CO" sz="1800" dirty="0">
              <a:effectLst/>
              <a:latin typeface="Times New Roman" panose="02020603050405020304" pitchFamily="18" charset="0"/>
              <a:ea typeface="Times New Roman" panose="02020603050405020304" pitchFamily="18" charset="0"/>
            </a:endParaRPr>
          </a:p>
          <a:p>
            <a:pPr marL="0" marR="0" lvl="0" indent="0" algn="just" rtl="0">
              <a:lnSpc>
                <a:spcPct val="100000"/>
              </a:lnSpc>
              <a:spcBef>
                <a:spcPts val="0"/>
              </a:spcBef>
              <a:spcAft>
                <a:spcPts val="0"/>
              </a:spcAft>
              <a:buClr>
                <a:srgbClr val="000000"/>
              </a:buClr>
              <a:buSzPts val="1400"/>
              <a:buFont typeface="Arial"/>
              <a:buNone/>
            </a:pPr>
            <a:endParaRPr dirty="0"/>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dirty="0">
              <a:solidFill>
                <a:srgbClr val="595959"/>
              </a:solidFill>
              <a:latin typeface="Roboto"/>
              <a:ea typeface="Roboto"/>
              <a:cs typeface="Roboto"/>
              <a:sym typeface="Roboto"/>
            </a:endParaRPr>
          </a:p>
        </p:txBody>
      </p:sp>
      <p:cxnSp>
        <p:nvCxnSpPr>
          <p:cNvPr id="179" name="Google Shape;179;p13"/>
          <p:cNvCxnSpPr/>
          <p:nvPr/>
        </p:nvCxnSpPr>
        <p:spPr>
          <a:xfrm>
            <a:off x="2323214" y="1275042"/>
            <a:ext cx="0" cy="2868600"/>
          </a:xfrm>
          <a:prstGeom prst="straightConnector1">
            <a:avLst/>
          </a:prstGeom>
          <a:noFill/>
          <a:ln w="19050" cap="flat" cmpd="sng">
            <a:solidFill>
              <a:srgbClr val="003B74"/>
            </a:solidFill>
            <a:prstDash val="solid"/>
            <a:round/>
            <a:headEnd type="none" w="sm" len="sm"/>
            <a:tailEnd type="none" w="sm" len="sm"/>
          </a:ln>
        </p:spPr>
      </p:cxnSp>
      <p:sp>
        <p:nvSpPr>
          <p:cNvPr id="180" name="Google Shape;180;p13"/>
          <p:cNvSpPr txBox="1"/>
          <p:nvPr/>
        </p:nvSpPr>
        <p:spPr>
          <a:xfrm>
            <a:off x="5525731" y="4820352"/>
            <a:ext cx="3608437" cy="307746"/>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800"/>
              <a:buFont typeface="Arial"/>
              <a:buNone/>
            </a:pPr>
            <a:r>
              <a:rPr lang="es-ES" sz="800" b="0" i="0" u="none" strike="noStrike" cap="none">
                <a:solidFill>
                  <a:srgbClr val="595959"/>
                </a:solidFill>
                <a:latin typeface="Roboto"/>
                <a:ea typeface="Roboto"/>
                <a:cs typeface="Roboto"/>
                <a:sym typeface="Roboto"/>
              </a:rPr>
              <a:t>Fuente: https://hecaa.mineducacion.gov.co/consultaspublicas/programas </a:t>
            </a:r>
            <a:endParaRPr sz="900" b="0" i="0" u="none" strike="noStrike" cap="none">
              <a:solidFill>
                <a:srgbClr val="595959"/>
              </a:solidFill>
              <a:latin typeface="Roboto"/>
              <a:ea typeface="Roboto"/>
              <a:cs typeface="Roboto"/>
              <a:sym typeface="Roboto"/>
            </a:endParaRPr>
          </a:p>
        </p:txBody>
      </p:sp>
      <p:sp>
        <p:nvSpPr>
          <p:cNvPr id="181" name="Google Shape;181;p13"/>
          <p:cNvSpPr txBox="1"/>
          <p:nvPr/>
        </p:nvSpPr>
        <p:spPr>
          <a:xfrm>
            <a:off x="452283" y="262346"/>
            <a:ext cx="5181599" cy="381613"/>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rgbClr val="003B74"/>
                </a:solidFill>
                <a:latin typeface="Roboto Black"/>
                <a:ea typeface="Roboto Black"/>
                <a:cs typeface="Roboto Black"/>
                <a:sym typeface="Roboto Black"/>
              </a:rPr>
              <a:t>2. JUSTIFICACIÓN</a:t>
            </a:r>
            <a:endParaRPr/>
          </a:p>
        </p:txBody>
      </p:sp>
      <p:sp>
        <p:nvSpPr>
          <p:cNvPr id="182" name="Google Shape;182;p13"/>
          <p:cNvSpPr txBox="1"/>
          <p:nvPr/>
        </p:nvSpPr>
        <p:spPr>
          <a:xfrm>
            <a:off x="886" y="2319063"/>
            <a:ext cx="2538000" cy="800189"/>
          </a:xfrm>
          <a:prstGeom prst="rect">
            <a:avLst/>
          </a:prstGeom>
          <a:noFill/>
          <a:ln>
            <a:noFill/>
          </a:ln>
        </p:spPr>
        <p:txBody>
          <a:bodyPr spcFirstLastPara="1" wrap="square" lIns="91425" tIns="91425" rIns="91425" bIns="91425" anchor="t" anchorCtr="0">
            <a:spAutoFit/>
          </a:bodyPr>
          <a:lstStyle/>
          <a:p>
            <a:pPr marL="0" marR="0" lvl="0" indent="0" algn="ctr" rtl="0">
              <a:lnSpc>
                <a:spcPct val="80000"/>
              </a:lnSpc>
              <a:spcBef>
                <a:spcPts val="0"/>
              </a:spcBef>
              <a:spcAft>
                <a:spcPts val="0"/>
              </a:spcAft>
              <a:buClr>
                <a:srgbClr val="000000"/>
              </a:buClr>
              <a:buSzPts val="2500"/>
              <a:buFont typeface="Arial"/>
              <a:buNone/>
            </a:pPr>
            <a:r>
              <a:rPr lang="es-ES" sz="2500" b="0" i="0" u="none" strike="noStrike" cap="none">
                <a:solidFill>
                  <a:srgbClr val="003B74"/>
                </a:solidFill>
                <a:latin typeface="Roboto Black"/>
                <a:ea typeface="Roboto Black"/>
                <a:cs typeface="Roboto Black"/>
                <a:sym typeface="Roboto Black"/>
              </a:rPr>
              <a:t>PROGRAMAS SIMILARES</a:t>
            </a:r>
            <a:endParaRPr sz="2500" b="0" i="0" u="none" strike="noStrike" cap="none">
              <a:solidFill>
                <a:srgbClr val="003B74"/>
              </a:solidFill>
              <a:latin typeface="Roboto Black"/>
              <a:ea typeface="Roboto Black"/>
              <a:cs typeface="Roboto Black"/>
              <a:sym typeface="Roboto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6"/>
        <p:cNvGrpSpPr/>
        <p:nvPr/>
      </p:nvGrpSpPr>
      <p:grpSpPr>
        <a:xfrm>
          <a:off x="0" y="0"/>
          <a:ext cx="0" cy="0"/>
          <a:chOff x="0" y="0"/>
          <a:chExt cx="0" cy="0"/>
        </a:xfrm>
      </p:grpSpPr>
      <p:sp useBgFill="1">
        <p:nvSpPr>
          <p:cNvPr id="1037"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Google Shape;187;p14">
            <a:extLst>
              <a:ext uri="{FF2B5EF4-FFF2-40B4-BE49-F238E27FC236}">
                <a16:creationId xmlns:a16="http://schemas.microsoft.com/office/drawing/2014/main" id="{BE96412A-3ED9-390E-05CA-026BC169C567}"/>
              </a:ext>
            </a:extLst>
          </p:cNvPr>
          <p:cNvSpPr txBox="1"/>
          <p:nvPr/>
        </p:nvSpPr>
        <p:spPr>
          <a:xfrm>
            <a:off x="473202" y="479640"/>
            <a:ext cx="2571750" cy="1289304"/>
          </a:xfrm>
          <a:prstGeom prst="rect">
            <a:avLst/>
          </a:prstGeom>
        </p:spPr>
        <p:txBody>
          <a:bodyPr spcFirstLastPara="1" vert="horz" lIns="91440" tIns="45720" rIns="91440" bIns="45720" rtlCol="0" anchor="b" anchorCtr="0">
            <a:normAutofit/>
          </a:bodyPr>
          <a:lstStyle/>
          <a:p>
            <a:pPr marL="0" marR="0" lvl="0" indent="0">
              <a:lnSpc>
                <a:spcPct val="90000"/>
              </a:lnSpc>
              <a:spcBef>
                <a:spcPct val="0"/>
              </a:spcBef>
              <a:spcAft>
                <a:spcPts val="600"/>
              </a:spcAft>
              <a:buClr>
                <a:srgbClr val="000000"/>
              </a:buClr>
              <a:buSzPts val="2500"/>
            </a:pPr>
            <a:r>
              <a:rPr lang="en-US" sz="3800" b="0" i="0" u="none" strike="noStrike" kern="1200" cap="none" dirty="0" err="1">
                <a:solidFill>
                  <a:schemeClr val="tx1"/>
                </a:solidFill>
                <a:latin typeface="+mj-lt"/>
                <a:ea typeface="+mj-ea"/>
                <a:cs typeface="+mj-cs"/>
                <a:sym typeface="Roboto Black"/>
              </a:rPr>
              <a:t>Industria</a:t>
            </a:r>
            <a:r>
              <a:rPr lang="en-US" sz="3800" b="0" i="0" u="none" strike="noStrike" kern="1200" cap="none" dirty="0">
                <a:solidFill>
                  <a:schemeClr val="tx1"/>
                </a:solidFill>
                <a:latin typeface="+mj-lt"/>
                <a:ea typeface="+mj-ea"/>
                <a:cs typeface="+mj-cs"/>
                <a:sym typeface="Roboto Black"/>
              </a:rPr>
              <a:t> 5.0</a:t>
            </a:r>
            <a:endParaRPr lang="en-US" sz="3800" kern="1200" dirty="0">
              <a:solidFill>
                <a:schemeClr val="tx1"/>
              </a:solidFill>
              <a:latin typeface="+mj-lt"/>
              <a:ea typeface="+mj-ea"/>
              <a:cs typeface="+mj-cs"/>
            </a:endParaRPr>
          </a:p>
        </p:txBody>
      </p:sp>
      <p:sp>
        <p:nvSpPr>
          <p:cNvPr id="103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Google Shape;188;p14">
            <a:extLst>
              <a:ext uri="{FF2B5EF4-FFF2-40B4-BE49-F238E27FC236}">
                <a16:creationId xmlns:a16="http://schemas.microsoft.com/office/drawing/2014/main" id="{19C8BB3E-3B44-0431-64E4-2E3592DE13CE}"/>
              </a:ext>
            </a:extLst>
          </p:cNvPr>
          <p:cNvSpPr txBox="1"/>
          <p:nvPr/>
        </p:nvSpPr>
        <p:spPr>
          <a:xfrm>
            <a:off x="473202" y="2105406"/>
            <a:ext cx="2571750" cy="2558034"/>
          </a:xfrm>
          <a:prstGeom prst="rect">
            <a:avLst/>
          </a:prstGeom>
        </p:spPr>
        <p:txBody>
          <a:bodyPr spcFirstLastPara="1" vert="horz" lIns="91440" tIns="45720" rIns="91440" bIns="45720" rtlCol="0" anchor="t" anchorCtr="0">
            <a:normAutofit/>
          </a:bodyPr>
          <a:lstStyle/>
          <a:p>
            <a:pPr marL="0" marR="0" lvl="0" indent="-228600">
              <a:lnSpc>
                <a:spcPct val="90000"/>
              </a:lnSpc>
              <a:spcBef>
                <a:spcPts val="0"/>
              </a:spcBef>
              <a:spcAft>
                <a:spcPts val="600"/>
              </a:spcAft>
              <a:buClr>
                <a:srgbClr val="000000"/>
              </a:buClr>
              <a:buSzPts val="1800"/>
              <a:buFont typeface="Arial" panose="020B0604020202020204" pitchFamily="34" charset="0"/>
              <a:buChar char="•"/>
            </a:pPr>
            <a:r>
              <a:rPr lang="en-US" sz="1400" b="0" i="0" u="none" strike="noStrike" cap="none" dirty="0">
                <a:sym typeface="Calibri"/>
              </a:rPr>
              <a:t>La </a:t>
            </a:r>
            <a:r>
              <a:rPr lang="en-US" sz="1400" b="0" i="0" u="none" strike="noStrike" cap="none" dirty="0" err="1">
                <a:sym typeface="Calibri"/>
              </a:rPr>
              <a:t>Industria</a:t>
            </a:r>
            <a:r>
              <a:rPr lang="en-US" sz="1400" b="0" i="0" u="none" strike="noStrike" cap="none" dirty="0">
                <a:sym typeface="Calibri"/>
              </a:rPr>
              <a:t> 5.0 es </a:t>
            </a:r>
            <a:r>
              <a:rPr lang="en-US" sz="1400" b="0" i="0" u="none" strike="noStrike" cap="none" dirty="0" err="1">
                <a:sym typeface="Calibri"/>
              </a:rPr>
              <a:t>una</a:t>
            </a:r>
            <a:r>
              <a:rPr lang="en-US" sz="1400" b="0" i="0" u="none" strike="noStrike" cap="none" dirty="0">
                <a:sym typeface="Calibri"/>
              </a:rPr>
              <a:t> </a:t>
            </a:r>
            <a:r>
              <a:rPr lang="en-US" sz="1400" b="0" i="0" u="none" strike="noStrike" cap="none" dirty="0" err="1">
                <a:sym typeface="Calibri"/>
              </a:rPr>
              <a:t>visión</a:t>
            </a:r>
            <a:r>
              <a:rPr lang="en-US" sz="1400" b="0" i="0" u="none" strike="noStrike" cap="none" dirty="0">
                <a:sym typeface="Calibri"/>
              </a:rPr>
              <a:t> de la </a:t>
            </a:r>
            <a:r>
              <a:rPr lang="en-US" sz="1400" b="0" i="0" u="none" strike="noStrike" cap="none" dirty="0" err="1">
                <a:sym typeface="Calibri"/>
              </a:rPr>
              <a:t>industria</a:t>
            </a:r>
            <a:r>
              <a:rPr lang="en-US" sz="1400" b="0" i="0" u="none" strike="noStrike" cap="none" dirty="0">
                <a:sym typeface="Calibri"/>
              </a:rPr>
              <a:t> que centra </a:t>
            </a:r>
            <a:r>
              <a:rPr lang="en-US" sz="1400" b="0" i="0" u="none" strike="noStrike" cap="none" dirty="0" err="1">
                <a:sym typeface="Calibri"/>
              </a:rPr>
              <a:t>el</a:t>
            </a:r>
            <a:r>
              <a:rPr lang="en-US" sz="1400" b="0" i="0" u="none" strike="noStrike" cap="none" dirty="0">
                <a:sym typeface="Calibri"/>
              </a:rPr>
              <a:t> valor social y </a:t>
            </a:r>
            <a:r>
              <a:rPr lang="en-US" sz="1400" b="0" i="0" u="none" strike="noStrike" cap="none" dirty="0" err="1">
                <a:sym typeface="Calibri"/>
              </a:rPr>
              <a:t>el</a:t>
            </a:r>
            <a:r>
              <a:rPr lang="en-US" sz="1400" b="0" i="0" u="none" strike="noStrike" cap="none" dirty="0">
                <a:sym typeface="Calibri"/>
              </a:rPr>
              <a:t> </a:t>
            </a:r>
            <a:r>
              <a:rPr lang="en-US" sz="1400" b="0" i="0" u="none" strike="noStrike" cap="none" dirty="0" err="1">
                <a:sym typeface="Calibri"/>
              </a:rPr>
              <a:t>bienestar</a:t>
            </a:r>
            <a:r>
              <a:rPr lang="en-US" sz="1400" b="0" i="0" u="none" strike="noStrike" cap="none" dirty="0">
                <a:sym typeface="Calibri"/>
              </a:rPr>
              <a:t> del </a:t>
            </a:r>
            <a:r>
              <a:rPr lang="en-US" sz="1400" b="0" i="0" u="none" strike="noStrike" cap="none" dirty="0" err="1">
                <a:sym typeface="Calibri"/>
              </a:rPr>
              <a:t>trabajador</a:t>
            </a:r>
            <a:r>
              <a:rPr lang="en-US" sz="1400" b="0" i="0" u="none" strike="noStrike" cap="none" dirty="0">
                <a:sym typeface="Calibri"/>
              </a:rPr>
              <a:t> </a:t>
            </a:r>
            <a:r>
              <a:rPr lang="en-US" sz="1400" b="0" i="0" u="none" strike="noStrike" cap="none" dirty="0" err="1">
                <a:sym typeface="Calibri"/>
              </a:rPr>
              <a:t>en</a:t>
            </a:r>
            <a:r>
              <a:rPr lang="en-US" sz="1400" b="0" i="0" u="none" strike="noStrike" cap="none" dirty="0">
                <a:sym typeface="Calibri"/>
              </a:rPr>
              <a:t> </a:t>
            </a:r>
            <a:r>
              <a:rPr lang="en-US" sz="1400" b="0" i="0" u="none" strike="noStrike" cap="none" dirty="0" err="1">
                <a:sym typeface="Calibri"/>
              </a:rPr>
              <a:t>el</a:t>
            </a:r>
            <a:r>
              <a:rPr lang="en-US" sz="1400" b="0" i="0" u="none" strike="noStrike" cap="none" dirty="0">
                <a:sym typeface="Calibri"/>
              </a:rPr>
              <a:t> </a:t>
            </a:r>
            <a:r>
              <a:rPr lang="en-US" sz="1400" b="0" i="0" u="none" strike="noStrike" cap="none" dirty="0" err="1">
                <a:sym typeface="Calibri"/>
              </a:rPr>
              <a:t>centro</a:t>
            </a:r>
            <a:r>
              <a:rPr lang="en-US" sz="1400" b="0" i="0" u="none" strike="noStrike" cap="none" dirty="0">
                <a:sym typeface="Calibri"/>
              </a:rPr>
              <a:t> del </a:t>
            </a:r>
            <a:r>
              <a:rPr lang="en-US" sz="1400" b="0" i="0" u="none" strike="noStrike" cap="none" dirty="0" err="1">
                <a:sym typeface="Calibri"/>
              </a:rPr>
              <a:t>proceso</a:t>
            </a:r>
            <a:r>
              <a:rPr lang="en-US" sz="1400" b="0" i="0" u="none" strike="noStrike" cap="none" dirty="0">
                <a:sym typeface="Calibri"/>
              </a:rPr>
              <a:t> de </a:t>
            </a:r>
            <a:r>
              <a:rPr lang="en-US" sz="1400" b="0" i="0" u="none" strike="noStrike" cap="none" dirty="0" err="1">
                <a:sym typeface="Calibri"/>
              </a:rPr>
              <a:t>producción</a:t>
            </a:r>
            <a:r>
              <a:rPr lang="en-US" sz="1400" b="0" i="0" u="none" strike="noStrike" cap="none" dirty="0">
                <a:sym typeface="Calibri"/>
              </a:rPr>
              <a:t>. </a:t>
            </a:r>
          </a:p>
          <a:p>
            <a:pPr marL="0" marR="0" lvl="0" indent="-228600">
              <a:lnSpc>
                <a:spcPct val="90000"/>
              </a:lnSpc>
              <a:spcBef>
                <a:spcPts val="0"/>
              </a:spcBef>
              <a:spcAft>
                <a:spcPts val="600"/>
              </a:spcAft>
              <a:buClr>
                <a:srgbClr val="000000"/>
              </a:buClr>
              <a:buSzPts val="1800"/>
              <a:buFont typeface="Arial" panose="020B0604020202020204" pitchFamily="34" charset="0"/>
              <a:buChar char="•"/>
            </a:pPr>
            <a:r>
              <a:rPr lang="en-US" sz="1400" b="0" i="0" dirty="0">
                <a:effectLst/>
              </a:rPr>
              <a:t>La </a:t>
            </a:r>
            <a:r>
              <a:rPr lang="en-US" sz="1400" b="0" i="0" dirty="0" err="1">
                <a:effectLst/>
              </a:rPr>
              <a:t>Industria</a:t>
            </a:r>
            <a:r>
              <a:rPr lang="en-US" sz="1400" b="0" i="0" dirty="0">
                <a:effectLst/>
              </a:rPr>
              <a:t> 5.0 se </a:t>
            </a:r>
            <a:r>
              <a:rPr lang="en-US" sz="1400" b="0" i="0" dirty="0" err="1">
                <a:effectLst/>
              </a:rPr>
              <a:t>basa</a:t>
            </a:r>
            <a:r>
              <a:rPr lang="en-US" sz="1400" b="0" i="0" dirty="0">
                <a:effectLst/>
              </a:rPr>
              <a:t> </a:t>
            </a:r>
            <a:r>
              <a:rPr lang="en-US" sz="1400" b="0" i="0" dirty="0" err="1">
                <a:effectLst/>
              </a:rPr>
              <a:t>en</a:t>
            </a:r>
            <a:r>
              <a:rPr lang="en-US" sz="1400" b="0" i="0" dirty="0">
                <a:effectLst/>
              </a:rPr>
              <a:t> la </a:t>
            </a:r>
            <a:r>
              <a:rPr lang="en-US" sz="1400" b="0" i="0" dirty="0" err="1">
                <a:effectLst/>
              </a:rPr>
              <a:t>automatización</a:t>
            </a:r>
            <a:r>
              <a:rPr lang="en-US" sz="1400" b="0" i="0" dirty="0">
                <a:effectLst/>
              </a:rPr>
              <a:t>, la </a:t>
            </a:r>
            <a:r>
              <a:rPr lang="en-US" sz="1400" b="0" i="0" dirty="0" err="1">
                <a:effectLst/>
              </a:rPr>
              <a:t>robotización</a:t>
            </a:r>
            <a:r>
              <a:rPr lang="en-US" sz="1400" b="0" i="0" dirty="0">
                <a:effectLst/>
              </a:rPr>
              <a:t>, </a:t>
            </a:r>
            <a:r>
              <a:rPr lang="en-US" sz="1400" b="0" i="0" dirty="0" err="1">
                <a:effectLst/>
              </a:rPr>
              <a:t>el</a:t>
            </a:r>
            <a:r>
              <a:rPr lang="en-US" sz="1400" b="0" i="0" dirty="0">
                <a:effectLst/>
              </a:rPr>
              <a:t> </a:t>
            </a:r>
            <a:r>
              <a:rPr lang="en-US" sz="1400" b="0" i="0" dirty="0" err="1">
                <a:effectLst/>
              </a:rPr>
              <a:t>análisis</a:t>
            </a:r>
            <a:r>
              <a:rPr lang="en-US" sz="1400" b="0" i="0" dirty="0">
                <a:effectLst/>
              </a:rPr>
              <a:t> de big data, </a:t>
            </a:r>
            <a:r>
              <a:rPr lang="en-US" sz="1400" b="0" i="0" dirty="0" err="1">
                <a:effectLst/>
              </a:rPr>
              <a:t>los</a:t>
            </a:r>
            <a:r>
              <a:rPr lang="en-US" sz="1400" b="0" i="0" dirty="0">
                <a:effectLst/>
              </a:rPr>
              <a:t> </a:t>
            </a:r>
            <a:r>
              <a:rPr lang="en-US" sz="1400" b="0" i="0" dirty="0" err="1">
                <a:effectLst/>
              </a:rPr>
              <a:t>sistemas</a:t>
            </a:r>
            <a:r>
              <a:rPr lang="en-US" sz="1400" b="0" i="0" dirty="0">
                <a:effectLst/>
              </a:rPr>
              <a:t> </a:t>
            </a:r>
            <a:r>
              <a:rPr lang="en-US" sz="1400" b="0" i="0" dirty="0" err="1">
                <a:effectLst/>
              </a:rPr>
              <a:t>inteligentes</a:t>
            </a:r>
            <a:r>
              <a:rPr lang="en-US" sz="1400" b="0" i="0" dirty="0">
                <a:effectLst/>
              </a:rPr>
              <a:t>, la </a:t>
            </a:r>
            <a:r>
              <a:rPr lang="en-US" sz="1400" b="0" i="0" dirty="0" err="1">
                <a:effectLst/>
              </a:rPr>
              <a:t>virtualización</a:t>
            </a:r>
            <a:r>
              <a:rPr lang="en-US" sz="1400" b="0" i="0" dirty="0">
                <a:effectLst/>
              </a:rPr>
              <a:t>, </a:t>
            </a:r>
            <a:r>
              <a:rPr lang="en-US" sz="1400" b="0" i="0" dirty="0" err="1">
                <a:effectLst/>
              </a:rPr>
              <a:t>el</a:t>
            </a:r>
            <a:r>
              <a:rPr lang="en-US" sz="1400" b="0" i="0" dirty="0">
                <a:effectLst/>
              </a:rPr>
              <a:t> </a:t>
            </a:r>
            <a:r>
              <a:rPr lang="en-US" sz="1400" b="0" i="0" dirty="0" err="1">
                <a:effectLst/>
              </a:rPr>
              <a:t>aprendizaje</a:t>
            </a:r>
            <a:r>
              <a:rPr lang="en-US" sz="1400" b="0" i="0" dirty="0">
                <a:effectLst/>
              </a:rPr>
              <a:t> </a:t>
            </a:r>
            <a:r>
              <a:rPr lang="en-US" sz="1400" b="0" i="0" dirty="0" err="1">
                <a:effectLst/>
              </a:rPr>
              <a:t>automático</a:t>
            </a:r>
            <a:r>
              <a:rPr lang="en-US" sz="1400" b="0" i="0" dirty="0">
                <a:effectLst/>
              </a:rPr>
              <a:t> y </a:t>
            </a:r>
            <a:r>
              <a:rPr lang="en-US" sz="1400" b="0" i="0" dirty="0" err="1">
                <a:effectLst/>
              </a:rPr>
              <a:t>el</a:t>
            </a:r>
            <a:r>
              <a:rPr lang="en-US" sz="1400" b="0" i="0" dirty="0">
                <a:effectLst/>
              </a:rPr>
              <a:t> Internet de las </a:t>
            </a:r>
            <a:r>
              <a:rPr lang="en-US" sz="1400" b="0" i="0" dirty="0" err="1">
                <a:effectLst/>
              </a:rPr>
              <a:t>cosas</a:t>
            </a:r>
            <a:endParaRPr lang="en-US" sz="1400" b="0" i="0" u="none" strike="noStrike" cap="none" dirty="0">
              <a:sym typeface="Roboto"/>
            </a:endParaRPr>
          </a:p>
        </p:txBody>
      </p:sp>
      <p:pic>
        <p:nvPicPr>
          <p:cNvPr id="1026" name="Picture 2" descr="Por qué la industria 5.0? ¿Qué opinan los profesionales?">
            <a:extLst>
              <a:ext uri="{FF2B5EF4-FFF2-40B4-BE49-F238E27FC236}">
                <a16:creationId xmlns:a16="http://schemas.microsoft.com/office/drawing/2014/main" id="{5EC8D074-63FF-64B7-895D-6EF227C50E0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0722" y="1510303"/>
            <a:ext cx="5177790" cy="21228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3"/>
        <p:cNvGrpSpPr/>
        <p:nvPr/>
      </p:nvGrpSpPr>
      <p:grpSpPr>
        <a:xfrm>
          <a:off x="0" y="0"/>
          <a:ext cx="0" cy="0"/>
          <a:chOff x="0" y="0"/>
          <a:chExt cx="0" cy="0"/>
        </a:xfrm>
      </p:grpSpPr>
      <p:sp>
        <p:nvSpPr>
          <p:cNvPr id="194" name="Google Shape;194;p15"/>
          <p:cNvSpPr txBox="1"/>
          <p:nvPr/>
        </p:nvSpPr>
        <p:spPr>
          <a:xfrm>
            <a:off x="408178" y="2037052"/>
            <a:ext cx="2538000" cy="1107965"/>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Clr>
                <a:srgbClr val="000000"/>
              </a:buClr>
              <a:buSzPts val="2500"/>
              <a:buFont typeface="Arial"/>
              <a:buNone/>
            </a:pPr>
            <a:r>
              <a:rPr lang="es-ES" sz="2500" b="0" i="0" u="none" strike="noStrike" cap="none">
                <a:solidFill>
                  <a:srgbClr val="003B74"/>
                </a:solidFill>
                <a:latin typeface="Roboto Black"/>
                <a:ea typeface="Roboto Black"/>
                <a:cs typeface="Roboto Black"/>
                <a:sym typeface="Roboto Black"/>
              </a:rPr>
              <a:t>ORIENTACIÓN DEL PROGRAMA</a:t>
            </a:r>
            <a:endParaRPr sz="2500" b="0" i="0" u="none" strike="noStrike" cap="none">
              <a:solidFill>
                <a:srgbClr val="003B74"/>
              </a:solidFill>
              <a:latin typeface="Roboto Black"/>
              <a:ea typeface="Roboto Black"/>
              <a:cs typeface="Roboto Black"/>
              <a:sym typeface="Roboto Black"/>
            </a:endParaRPr>
          </a:p>
        </p:txBody>
      </p:sp>
      <p:sp>
        <p:nvSpPr>
          <p:cNvPr id="195" name="Google Shape;195;p15"/>
          <p:cNvSpPr txBox="1"/>
          <p:nvPr/>
        </p:nvSpPr>
        <p:spPr>
          <a:xfrm>
            <a:off x="4742414" y="676183"/>
            <a:ext cx="3782153" cy="1846629"/>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s-ES" sz="1200" b="0" i="0" u="none" strike="noStrike" cap="none" dirty="0">
                <a:solidFill>
                  <a:schemeClr val="dk2"/>
                </a:solidFill>
                <a:latin typeface="Roboto"/>
                <a:ea typeface="Roboto"/>
                <a:cs typeface="Roboto"/>
                <a:sym typeface="Roboto"/>
              </a:rPr>
              <a:t>El plan de estudios del programa técnico profesional en energías renovables de la Universidad de Caldas se basa en el modelo de competencias, el cual busca desarrollar capacidades humanas puestas en acción en un contexto real. Las competencias trabajadas en el programa tienen como objetivo poner en práctica el pensamiento en situaciones que requieren el manejo de conocimientos relacionados la industria 5.0.</a:t>
            </a:r>
            <a:endParaRPr sz="1500" b="0" i="0" u="none" strike="noStrike" cap="none" dirty="0">
              <a:solidFill>
                <a:schemeClr val="dk2"/>
              </a:solidFill>
              <a:latin typeface="Roboto"/>
              <a:ea typeface="Roboto"/>
              <a:cs typeface="Roboto"/>
              <a:sym typeface="Roboto"/>
            </a:endParaRPr>
          </a:p>
        </p:txBody>
      </p:sp>
      <p:sp>
        <p:nvSpPr>
          <p:cNvPr id="196" name="Google Shape;196;p15"/>
          <p:cNvSpPr txBox="1"/>
          <p:nvPr/>
        </p:nvSpPr>
        <p:spPr>
          <a:xfrm>
            <a:off x="3546171" y="1242348"/>
            <a:ext cx="999600" cy="714300"/>
          </a:xfrm>
          <a:prstGeom prst="rect">
            <a:avLst/>
          </a:prstGeom>
          <a:noFill/>
          <a:ln>
            <a:noFill/>
          </a:ln>
        </p:spPr>
        <p:txBody>
          <a:bodyPr spcFirstLastPara="1" wrap="square" lIns="91425" tIns="91425" rIns="91425" bIns="91425" anchor="t" anchorCtr="0">
            <a:spAutoFit/>
          </a:bodyPr>
          <a:lstStyle/>
          <a:p>
            <a:pPr marL="0" marR="0" lvl="0" indent="0" algn="r" rtl="0">
              <a:lnSpc>
                <a:spcPct val="80000"/>
              </a:lnSpc>
              <a:spcBef>
                <a:spcPts val="0"/>
              </a:spcBef>
              <a:spcAft>
                <a:spcPts val="0"/>
              </a:spcAft>
              <a:buClr>
                <a:srgbClr val="000000"/>
              </a:buClr>
              <a:buSzPts val="4300"/>
              <a:buFont typeface="Arial"/>
              <a:buNone/>
            </a:pPr>
            <a:r>
              <a:rPr lang="es-ES" sz="4300" b="0" i="0" u="none" strike="noStrike" cap="none">
                <a:solidFill>
                  <a:srgbClr val="003B74"/>
                </a:solidFill>
                <a:latin typeface="Roboto Black"/>
                <a:ea typeface="Roboto Black"/>
                <a:cs typeface="Roboto Black"/>
                <a:sym typeface="Roboto Black"/>
              </a:rPr>
              <a:t>01</a:t>
            </a:r>
            <a:endParaRPr sz="4300" b="0" i="0" u="none" strike="noStrike" cap="none">
              <a:solidFill>
                <a:srgbClr val="003B74"/>
              </a:solidFill>
              <a:latin typeface="Roboto Black"/>
              <a:ea typeface="Roboto Black"/>
              <a:cs typeface="Roboto Black"/>
              <a:sym typeface="Roboto Black"/>
            </a:endParaRPr>
          </a:p>
        </p:txBody>
      </p:sp>
      <p:sp>
        <p:nvSpPr>
          <p:cNvPr id="197" name="Google Shape;197;p15"/>
          <p:cNvSpPr txBox="1"/>
          <p:nvPr/>
        </p:nvSpPr>
        <p:spPr>
          <a:xfrm>
            <a:off x="4742409" y="2555036"/>
            <a:ext cx="3782152" cy="1107965"/>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s-ES" sz="1200" b="0" i="0" u="none" strike="noStrike" cap="none" dirty="0">
                <a:solidFill>
                  <a:schemeClr val="dk2"/>
                </a:solidFill>
                <a:latin typeface="Roboto"/>
                <a:ea typeface="Roboto"/>
                <a:cs typeface="Roboto"/>
                <a:sym typeface="Roboto"/>
              </a:rPr>
              <a:t>El enfoque académico del programa va más allá de la simple aplicación de destrezas técnicas, buscando que los estudiantes desarrollen habilidades cognitivas y afectivas, y puedan pensar con calidad para realizar acciones significativas en el contexto. </a:t>
            </a:r>
            <a:endParaRPr sz="1500" b="0" i="0" u="none" strike="noStrike" cap="none" dirty="0">
              <a:solidFill>
                <a:schemeClr val="dk2"/>
              </a:solidFill>
              <a:latin typeface="Roboto"/>
              <a:ea typeface="Roboto"/>
              <a:cs typeface="Roboto"/>
              <a:sym typeface="Roboto"/>
            </a:endParaRPr>
          </a:p>
        </p:txBody>
      </p:sp>
      <p:sp>
        <p:nvSpPr>
          <p:cNvPr id="198" name="Google Shape;198;p15"/>
          <p:cNvSpPr txBox="1"/>
          <p:nvPr/>
        </p:nvSpPr>
        <p:spPr>
          <a:xfrm>
            <a:off x="3565840" y="2515589"/>
            <a:ext cx="999600" cy="714300"/>
          </a:xfrm>
          <a:prstGeom prst="rect">
            <a:avLst/>
          </a:prstGeom>
          <a:noFill/>
          <a:ln>
            <a:noFill/>
          </a:ln>
        </p:spPr>
        <p:txBody>
          <a:bodyPr spcFirstLastPara="1" wrap="square" lIns="91425" tIns="91425" rIns="91425" bIns="91425" anchor="t" anchorCtr="0">
            <a:spAutoFit/>
          </a:bodyPr>
          <a:lstStyle/>
          <a:p>
            <a:pPr marL="0" marR="0" lvl="0" indent="0" algn="r" rtl="0">
              <a:lnSpc>
                <a:spcPct val="80000"/>
              </a:lnSpc>
              <a:spcBef>
                <a:spcPts val="0"/>
              </a:spcBef>
              <a:spcAft>
                <a:spcPts val="0"/>
              </a:spcAft>
              <a:buClr>
                <a:srgbClr val="000000"/>
              </a:buClr>
              <a:buSzPts val="4300"/>
              <a:buFont typeface="Arial"/>
              <a:buNone/>
            </a:pPr>
            <a:r>
              <a:rPr lang="es-ES" sz="4300" b="0" i="0" u="none" strike="noStrike" cap="none">
                <a:solidFill>
                  <a:srgbClr val="003B74"/>
                </a:solidFill>
                <a:latin typeface="Roboto Black"/>
                <a:ea typeface="Roboto Black"/>
                <a:cs typeface="Roboto Black"/>
                <a:sym typeface="Roboto Black"/>
              </a:rPr>
              <a:t>02</a:t>
            </a:r>
            <a:endParaRPr sz="4300" b="0" i="0" u="none" strike="noStrike" cap="none">
              <a:solidFill>
                <a:srgbClr val="003B74"/>
              </a:solidFill>
              <a:latin typeface="Roboto Black"/>
              <a:ea typeface="Roboto Black"/>
              <a:cs typeface="Roboto Black"/>
              <a:sym typeface="Roboto Black"/>
            </a:endParaRPr>
          </a:p>
        </p:txBody>
      </p:sp>
      <p:sp>
        <p:nvSpPr>
          <p:cNvPr id="199" name="Google Shape;199;p15"/>
          <p:cNvSpPr txBox="1"/>
          <p:nvPr/>
        </p:nvSpPr>
        <p:spPr>
          <a:xfrm>
            <a:off x="4742414" y="3663001"/>
            <a:ext cx="3782147" cy="1292631"/>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s-CO" sz="1200" b="0" i="0" u="none" strike="noStrike" cap="none" dirty="0">
                <a:solidFill>
                  <a:schemeClr val="dk2"/>
                </a:solidFill>
                <a:latin typeface="Roboto"/>
                <a:ea typeface="Roboto"/>
                <a:cs typeface="Roboto"/>
                <a:sym typeface="Roboto"/>
              </a:rPr>
              <a:t>El plan de estudios asegura una progresión lógica desde los fundamentos </a:t>
            </a:r>
            <a:r>
              <a:rPr lang="en-US" sz="1200" b="0" i="0" u="none" strike="noStrike" cap="none" dirty="0" err="1">
                <a:solidFill>
                  <a:schemeClr val="dk2"/>
                </a:solidFill>
                <a:latin typeface="Roboto"/>
                <a:ea typeface="Roboto"/>
                <a:cs typeface="Roboto"/>
                <a:sym typeface="Roboto"/>
              </a:rPr>
              <a:t>básicos</a:t>
            </a:r>
            <a:r>
              <a:rPr lang="es-CO" sz="1200" b="0" i="0" u="none" strike="noStrike" cap="none" dirty="0">
                <a:solidFill>
                  <a:schemeClr val="dk2"/>
                </a:solidFill>
                <a:latin typeface="Roboto"/>
                <a:ea typeface="Roboto"/>
                <a:cs typeface="Roboto"/>
                <a:sym typeface="Roboto"/>
              </a:rPr>
              <a:t> hasta la aplicación práctica en proyectos industriales. La inclusión de una electiva en el segundo semestre brinda flexibilidad para que los estudiantes adapten el programa a sus intereses y necesidades específicas.</a:t>
            </a:r>
            <a:endParaRPr lang="es-CO" sz="1500" b="0" i="0" u="none" strike="noStrike" cap="none" dirty="0">
              <a:solidFill>
                <a:schemeClr val="dk2"/>
              </a:solidFill>
              <a:latin typeface="Roboto"/>
              <a:ea typeface="Roboto"/>
              <a:cs typeface="Roboto"/>
              <a:sym typeface="Roboto"/>
            </a:endParaRPr>
          </a:p>
        </p:txBody>
      </p:sp>
      <p:sp>
        <p:nvSpPr>
          <p:cNvPr id="200" name="Google Shape;200;p15"/>
          <p:cNvSpPr txBox="1"/>
          <p:nvPr/>
        </p:nvSpPr>
        <p:spPr>
          <a:xfrm>
            <a:off x="3547333" y="3865798"/>
            <a:ext cx="999600" cy="714300"/>
          </a:xfrm>
          <a:prstGeom prst="rect">
            <a:avLst/>
          </a:prstGeom>
          <a:noFill/>
          <a:ln>
            <a:noFill/>
          </a:ln>
        </p:spPr>
        <p:txBody>
          <a:bodyPr spcFirstLastPara="1" wrap="square" lIns="91425" tIns="91425" rIns="91425" bIns="91425" anchor="t" anchorCtr="0">
            <a:spAutoFit/>
          </a:bodyPr>
          <a:lstStyle/>
          <a:p>
            <a:pPr marL="0" marR="0" lvl="0" indent="0" algn="r" rtl="0">
              <a:lnSpc>
                <a:spcPct val="80000"/>
              </a:lnSpc>
              <a:spcBef>
                <a:spcPts val="0"/>
              </a:spcBef>
              <a:spcAft>
                <a:spcPts val="0"/>
              </a:spcAft>
              <a:buClr>
                <a:srgbClr val="000000"/>
              </a:buClr>
              <a:buSzPts val="4300"/>
              <a:buFont typeface="Arial"/>
              <a:buNone/>
            </a:pPr>
            <a:r>
              <a:rPr lang="es-ES" sz="4300" b="0" i="0" u="none" strike="noStrike" cap="none">
                <a:solidFill>
                  <a:srgbClr val="003B74"/>
                </a:solidFill>
                <a:latin typeface="Roboto Black"/>
                <a:ea typeface="Roboto Black"/>
                <a:cs typeface="Roboto Black"/>
                <a:sym typeface="Roboto Black"/>
              </a:rPr>
              <a:t>03</a:t>
            </a:r>
            <a:endParaRPr sz="4300" b="0" i="0" u="none" strike="noStrike" cap="none">
              <a:solidFill>
                <a:srgbClr val="003B74"/>
              </a:solidFill>
              <a:latin typeface="Roboto Black"/>
              <a:ea typeface="Roboto Black"/>
              <a:cs typeface="Roboto Black"/>
              <a:sym typeface="Roboto Black"/>
            </a:endParaRPr>
          </a:p>
        </p:txBody>
      </p:sp>
      <p:cxnSp>
        <p:nvCxnSpPr>
          <p:cNvPr id="201" name="Google Shape;201;p15"/>
          <p:cNvCxnSpPr/>
          <p:nvPr/>
        </p:nvCxnSpPr>
        <p:spPr>
          <a:xfrm>
            <a:off x="3503091" y="1422522"/>
            <a:ext cx="0" cy="2868600"/>
          </a:xfrm>
          <a:prstGeom prst="straightConnector1">
            <a:avLst/>
          </a:prstGeom>
          <a:noFill/>
          <a:ln w="19050" cap="flat" cmpd="sng">
            <a:solidFill>
              <a:srgbClr val="003B74"/>
            </a:solidFill>
            <a:prstDash val="solid"/>
            <a:round/>
            <a:headEnd type="none" w="sm" len="sm"/>
            <a:tailEnd type="none" w="sm" len="sm"/>
          </a:ln>
        </p:spPr>
      </p:cxnSp>
      <p:sp>
        <p:nvSpPr>
          <p:cNvPr id="202" name="Google Shape;202;p15"/>
          <p:cNvSpPr txBox="1"/>
          <p:nvPr/>
        </p:nvSpPr>
        <p:spPr>
          <a:xfrm>
            <a:off x="452283" y="262346"/>
            <a:ext cx="5181599" cy="381613"/>
          </a:xfrm>
          <a:prstGeom prst="rect">
            <a:avLst/>
          </a:prstGeom>
          <a:noFill/>
          <a:ln>
            <a:noFill/>
          </a:ln>
        </p:spPr>
        <p:txBody>
          <a:bodyPr spcFirstLastPara="1" wrap="square" lIns="91425" tIns="91425" rIns="91425" bIns="91425" anchor="t" anchorCtr="0">
            <a:spAutoFit/>
          </a:bodyPr>
          <a:lstStyle/>
          <a:p>
            <a:pPr marL="0" marR="0" lvl="0" indent="0" algn="l" rtl="0">
              <a:lnSpc>
                <a:spcPct val="80000"/>
              </a:lnSpc>
              <a:spcBef>
                <a:spcPts val="0"/>
              </a:spcBef>
              <a:spcAft>
                <a:spcPts val="0"/>
              </a:spcAft>
              <a:buNone/>
            </a:pPr>
            <a:r>
              <a:rPr lang="es-ES" sz="1600" b="0" i="0" u="none" strike="noStrike" cap="none">
                <a:solidFill>
                  <a:srgbClr val="003B74"/>
                </a:solidFill>
                <a:latin typeface="Roboto Black"/>
                <a:ea typeface="Roboto Black"/>
                <a:cs typeface="Roboto Black"/>
                <a:sym typeface="Roboto Black"/>
              </a:rPr>
              <a:t>3. ASPECTOS CURRICULARES</a:t>
            </a:r>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2058</Words>
  <Application>Microsoft Office PowerPoint</Application>
  <PresentationFormat>Presentación en pantalla (16:9)</PresentationFormat>
  <Paragraphs>482</Paragraphs>
  <Slides>24</Slides>
  <Notes>24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Roboto Black</vt:lpstr>
      <vt:lpstr>Calibri Light</vt:lpstr>
      <vt:lpstr>Symbol</vt:lpstr>
      <vt:lpstr>Roboto</vt: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Vick</dc:creator>
  <cp:lastModifiedBy>Daniel vick</cp:lastModifiedBy>
  <cp:revision>15</cp:revision>
  <dcterms:modified xsi:type="dcterms:W3CDTF">2024-10-27T22:16:11Z</dcterms:modified>
</cp:coreProperties>
</file>