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28" r:id="rId4"/>
    <p:sldId id="335" r:id="rId5"/>
    <p:sldId id="337" r:id="rId6"/>
    <p:sldId id="338" r:id="rId7"/>
    <p:sldId id="339" r:id="rId8"/>
    <p:sldId id="341" r:id="rId9"/>
    <p:sldId id="342" r:id="rId10"/>
    <p:sldId id="343" r:id="rId11"/>
    <p:sldId id="340" r:id="rId12"/>
    <p:sldId id="324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Black" panose="020000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pos="454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4" roundtripDataSignature="AMtx7mgUGN6ISbZiW8JYuXcbmvE2862U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767681B-256A-4304-AFB2-B3D1981C573F}">
  <a:tblStyle styleId="{5767681B-256A-4304-AFB2-B3D1981C57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6" y="-154"/>
      </p:cViewPr>
      <p:guideLst>
        <p:guide orient="horz" pos="454"/>
        <p:guide pos="4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8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C4E7F0-B0E4-8236-40C2-ADAA19BE7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EE39DCB-8469-1FA6-6DB6-7326EF5F21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A2B792C7-8B4E-4BA2-556B-2C0E9D5D0A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73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718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6366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365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004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865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78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BC9B9A5D-B480-B453-B8D9-92A1FB815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FB6C8C76-01EC-0164-0DC0-395EEAA851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62050190-64DA-1BC9-09DB-2DD26FDE2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837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9FC06DD5-D786-4BA1-AA2E-8F4E7D9C8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521E55D2-A464-7950-DD53-1F8DEC8F4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3:notes">
            <a:extLst>
              <a:ext uri="{FF2B5EF4-FFF2-40B4-BE49-F238E27FC236}">
                <a16:creationId xmlns:a16="http://schemas.microsoft.com/office/drawing/2014/main" id="{9973BA72-8EF7-127E-177B-3CDA3BF0C3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8307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7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7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AF3250D1-7D34-74AF-9667-BB43BEA84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944C00FE-AAB2-6FAF-F11E-C4E4595D7609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30;p23">
            <a:extLst>
              <a:ext uri="{FF2B5EF4-FFF2-40B4-BE49-F238E27FC236}">
                <a16:creationId xmlns:a16="http://schemas.microsoft.com/office/drawing/2014/main" id="{04303DFB-50E8-3E60-7375-BE942F142965}"/>
              </a:ext>
            </a:extLst>
          </p:cNvPr>
          <p:cNvSpPr txBox="1"/>
          <p:nvPr/>
        </p:nvSpPr>
        <p:spPr>
          <a:xfrm>
            <a:off x="285369" y="418897"/>
            <a:ext cx="6754762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3. ASPECTOS CURRICULARES</a:t>
            </a:r>
            <a:endParaRPr dirty="0"/>
          </a:p>
        </p:txBody>
      </p:sp>
      <p:graphicFrame>
        <p:nvGraphicFramePr>
          <p:cNvPr id="6" name="Google Shape;231;p23">
            <a:extLst>
              <a:ext uri="{FF2B5EF4-FFF2-40B4-BE49-F238E27FC236}">
                <a16:creationId xmlns:a16="http://schemas.microsoft.com/office/drawing/2014/main" id="{6260A696-BE0B-4073-3BFA-77C06AF757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076587"/>
              </p:ext>
            </p:extLst>
          </p:nvPr>
        </p:nvGraphicFramePr>
        <p:xfrm>
          <a:off x="2741717" y="960950"/>
          <a:ext cx="4086727" cy="1421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00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PRIMER SEMESTRE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CRÉDITOS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Fundamentos de Industria 5.0		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Ciberseguridad en Entornos Industriales	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Robótica Colaborativa y Automatización Industrial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Sistemas de Control Avanzado en Procesos Automatizados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Prototipado Rápido y Fabricación Inteligente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32176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r>
                        <a:rPr lang="es-CO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oogle Shape;232;p23">
            <a:extLst>
              <a:ext uri="{FF2B5EF4-FFF2-40B4-BE49-F238E27FC236}">
                <a16:creationId xmlns:a16="http://schemas.microsoft.com/office/drawing/2014/main" id="{815E9D60-1C0B-CD13-1120-36507881D1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8471398"/>
              </p:ext>
            </p:extLst>
          </p:nvPr>
        </p:nvGraphicFramePr>
        <p:xfrm>
          <a:off x="2689224" y="2761421"/>
          <a:ext cx="4324350" cy="12401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7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SEGUNDO SEMESTRE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CRÉDITOS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Innovación y Sostenibilidad en Industria 5.0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Analítica de Datos y Machine Learning para la Optimización Industrial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IoT Industrial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Materia Electiva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just"/>
                      <a:r>
                        <a:rPr lang="es-CO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TOTAL</a:t>
                      </a:r>
                      <a:endParaRPr lang="es-CO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1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12</a:t>
                      </a:r>
                      <a:endParaRPr lang="es-CO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8100" marR="38100" marT="0" marB="0" anchor="ctr">
                    <a:lnL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74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74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1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Google Shape;241;g1ec2c1abeba_0_6">
            <a:extLst>
              <a:ext uri="{FF2B5EF4-FFF2-40B4-BE49-F238E27FC236}">
                <a16:creationId xmlns:a16="http://schemas.microsoft.com/office/drawing/2014/main" id="{7BFA078C-E32B-23EA-B27C-F3A0FF853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3899174"/>
              </p:ext>
            </p:extLst>
          </p:nvPr>
        </p:nvGraphicFramePr>
        <p:xfrm>
          <a:off x="298437" y="1259285"/>
          <a:ext cx="8547125" cy="4189857"/>
        </p:xfrm>
        <a:graphic>
          <a:graphicData uri="http://schemas.openxmlformats.org/drawingml/2006/table">
            <a:tbl>
              <a:tblPr bandRow="1" bandCol="1">
                <a:noFill/>
              </a:tblPr>
              <a:tblGrid>
                <a:gridCol w="854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600">
                <a:tc>
                  <a:txBody>
                    <a:bodyPr/>
                    <a:lstStyle/>
                    <a:p>
                      <a:pPr marL="0" lvl="0" indent="-127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Resultados de Aprendizaje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-127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Estructura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-127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(Acción, Contenido y Contexto)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50">
                <a:tc>
                  <a:txBody>
                    <a:bodyPr/>
                    <a:lstStyle/>
                    <a:p>
                      <a:r>
                        <a:rPr lang="es-CO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RA1. </a:t>
                      </a:r>
                      <a:r>
                        <a:rPr lang="es-CO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Demostrar un dominio completo de los principios fundamentales de la Industria 5.0 y las tecnologías clave, expresando su comprensión en la aplicación práctica de estas tecnologías en entornos industriales específicos.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RA2. </a:t>
                      </a:r>
                      <a:r>
                        <a:rPr lang="es-CO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Aplicar tecnologías como el Internet de las Cosas (IoT) industrial, machine </a:t>
                      </a:r>
                      <a:r>
                        <a:rPr lang="es-CO" sz="14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learning</a:t>
                      </a:r>
                      <a:r>
                        <a:rPr lang="es-CO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 y fabricación inteligente para optimizar la conectividad, personalización y flexibilidad de los procesos productivos, mejorando la eficiencia y calidad en entornos industriales.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RA3. </a:t>
                      </a:r>
                      <a:r>
                        <a:rPr lang="es-CO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Desarrollar habilidades para implementar estrategias de ciberseguridad y utilizar herramientas de análisis de datos en tiempo real para mejorar la toma de decisiones, garantizando la seguridad y eficiencia operativa.</a:t>
                      </a: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r>
                        <a:rPr lang="es-CO" sz="1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RA4. </a:t>
                      </a:r>
                      <a:r>
                        <a:rPr lang="es-CO" sz="14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Arial"/>
                        </a:rPr>
                        <a:t>liderar proyectos de innovación tecnológica en la industria, incorporando prácticas de sostenibilidad y promoviendo la colaboración humano-máquina, contribuyendo al avance hacia un modelo industrial más eficiente y sostenible.</a:t>
                      </a:r>
                      <a:endParaRPr lang="es-CO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indent="-1270">
                        <a:lnSpc>
                          <a:spcPct val="115000"/>
                        </a:lnSpc>
                      </a:pPr>
                      <a:endParaRPr lang="es-CO" sz="1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239;g1ec2c1abeba_0_6">
            <a:extLst>
              <a:ext uri="{FF2B5EF4-FFF2-40B4-BE49-F238E27FC236}">
                <a16:creationId xmlns:a16="http://schemas.microsoft.com/office/drawing/2014/main" id="{DFD55304-9ED4-D1A5-8DA7-88D786404EDF}"/>
              </a:ext>
            </a:extLst>
          </p:cNvPr>
          <p:cNvSpPr txBox="1"/>
          <p:nvPr/>
        </p:nvSpPr>
        <p:spPr>
          <a:xfrm>
            <a:off x="329475" y="308429"/>
            <a:ext cx="44115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2060"/>
                </a:solidFill>
                <a:latin typeface="Roboto Black"/>
                <a:ea typeface="Roboto Black"/>
                <a:cs typeface="Roboto Black"/>
                <a:sym typeface="Roboto Black"/>
              </a:rPr>
              <a:t>Resultados de aprendizaje </a:t>
            </a:r>
            <a:endParaRPr sz="2500" b="0" i="0" u="none" strike="noStrike" cap="none" dirty="0">
              <a:solidFill>
                <a:srgbClr val="00206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30195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64"/>
          <p:cNvPicPr preferRelativeResize="0"/>
          <p:nvPr/>
        </p:nvPicPr>
        <p:blipFill rotWithShape="1">
          <a:blip r:embed="rId4">
            <a:alphaModFix/>
          </a:blip>
          <a:srcRect t="15371" b="51797"/>
          <a:stretch/>
        </p:blipFill>
        <p:spPr>
          <a:xfrm>
            <a:off x="0" y="0"/>
            <a:ext cx="9144003" cy="200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2865" y="-8164"/>
            <a:ext cx="801249" cy="812347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64"/>
          <p:cNvSpPr/>
          <p:nvPr/>
        </p:nvSpPr>
        <p:spPr>
          <a:xfrm>
            <a:off x="1133899" y="2376332"/>
            <a:ext cx="66095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" sz="5400" b="1" i="0" u="none" strike="noStrike" cap="none">
                <a:solidFill>
                  <a:srgbClr val="B45F0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MUCHAS GRACIAS</a:t>
            </a:r>
            <a:endParaRPr sz="1400" b="0" i="0" u="none" strike="noStrike" cap="none">
              <a:solidFill>
                <a:srgbClr val="B45F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2" name="Google Shape;652;p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524250"/>
            <a:ext cx="8353913" cy="1068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0;p2">
            <a:extLst>
              <a:ext uri="{FF2B5EF4-FFF2-40B4-BE49-F238E27FC236}">
                <a16:creationId xmlns:a16="http://schemas.microsoft.com/office/drawing/2014/main" id="{09D1497B-0F81-C14E-2523-DD30934E62FE}"/>
              </a:ext>
            </a:extLst>
          </p:cNvPr>
          <p:cNvSpPr txBox="1"/>
          <p:nvPr/>
        </p:nvSpPr>
        <p:spPr>
          <a:xfrm>
            <a:off x="1226249" y="522351"/>
            <a:ext cx="66915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Propuesta programa</a:t>
            </a:r>
            <a:endParaRPr lang="es-CO" sz="3600" dirty="0"/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500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ESPECIALIZACIÓN EN INDUSTRIA 5.0 Y ATOMATOZACIÓN INDUSTRIAL</a:t>
            </a:r>
            <a:endParaRPr lang="es-CO"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Google Shape;61;p2">
            <a:extLst>
              <a:ext uri="{FF2B5EF4-FFF2-40B4-BE49-F238E27FC236}">
                <a16:creationId xmlns:a16="http://schemas.microsoft.com/office/drawing/2014/main" id="{DE55CF09-6D7A-3110-1CAC-70EDF5F0D0CA}"/>
              </a:ext>
            </a:extLst>
          </p:cNvPr>
          <p:cNvSpPr txBox="1"/>
          <p:nvPr/>
        </p:nvSpPr>
        <p:spPr>
          <a:xfrm>
            <a:off x="2918173" y="2245869"/>
            <a:ext cx="330765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Decreto 1330 de 2019 MEN.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b="0" i="0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Resolución 002265 de 2023 MEN.</a:t>
            </a:r>
            <a:endParaRPr sz="1300" b="0" i="0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30FDD865-9671-D871-F741-4953D38578AA}"/>
              </a:ext>
            </a:extLst>
          </p:cNvPr>
          <p:cNvSpPr txBox="1"/>
          <p:nvPr/>
        </p:nvSpPr>
        <p:spPr>
          <a:xfrm>
            <a:off x="2286748" y="3451449"/>
            <a:ext cx="45705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FACULTAD DE CIENCIAS EXACTAS Y NATURALES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UNIVERSIDAD DE CALDAS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Noviembre</a:t>
            </a:r>
            <a:r>
              <a:rPr lang="es-ES" sz="1600" b="1" i="0" u="none" strike="noStrike" cap="none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, 2024</a:t>
            </a:r>
            <a:endParaRPr sz="1800" b="1" i="0" u="none" strike="noStrike" cap="none"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8;p3">
            <a:extLst>
              <a:ext uri="{FF2B5EF4-FFF2-40B4-BE49-F238E27FC236}">
                <a16:creationId xmlns:a16="http://schemas.microsoft.com/office/drawing/2014/main" id="{6E411115-0391-E3BF-B4B9-4C55E81C9A77}"/>
              </a:ext>
            </a:extLst>
          </p:cNvPr>
          <p:cNvSpPr txBox="1"/>
          <p:nvPr/>
        </p:nvSpPr>
        <p:spPr>
          <a:xfrm>
            <a:off x="459836" y="295793"/>
            <a:ext cx="51816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1. DENOMINACIÓN: Información básica del programa</a:t>
            </a:r>
            <a:endParaRPr dirty="0"/>
          </a:p>
        </p:txBody>
      </p:sp>
      <p:graphicFrame>
        <p:nvGraphicFramePr>
          <p:cNvPr id="3" name="Google Shape;69;p3">
            <a:extLst>
              <a:ext uri="{FF2B5EF4-FFF2-40B4-BE49-F238E27FC236}">
                <a16:creationId xmlns:a16="http://schemas.microsoft.com/office/drawing/2014/main" id="{9CA763B8-BB2C-B052-91E1-3BC925CE18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1644625"/>
              </p:ext>
            </p:extLst>
          </p:nvPr>
        </p:nvGraphicFramePr>
        <p:xfrm>
          <a:off x="303306" y="621274"/>
          <a:ext cx="4463850" cy="39124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5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Institution: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Universidad de Caldas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Institución acreditada: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Resolución de acreditación:  17202 Fecha: 24-Oct-2018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ESPECIALIZACIÓN EN INDUSTRIA 5.0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Título a otorgar: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ESPECIALISTA EN INDUSTRIA 5.0</a:t>
                      </a:r>
                      <a:endParaRPr sz="11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Objeto de estudio: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 interacción avanzada entre tecnologías emergentes (como el machine </a:t>
                      </a:r>
                      <a:r>
                        <a:rPr lang="es-CO" sz="900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</a:t>
                      </a:r>
                      <a:r>
                        <a:rPr lang="es-CO" sz="9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el Internet de las Cosas (IoT), la robótica colaborativa y la analítica de datos) con los procesos industriales, enfocándose en la personalización masiva, la sostenibilidad y la colaboración humano-máquina. Se investigarán y aplicarán metodologías para diseñar, implementar y optimizar procesos de producción inteligentes y automatizados, que no solo aumenten la eficiencia, sino que también promuevan la creatividad humana y un enfoque centrado en el bienestar de los trabajadores y el respeto al medio ambiente.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Ubicación: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Manizales, Caldas, Colombia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Ampliación: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Cabeceras municipales municipios del departamento de Caldas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Nivel del programa: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Especialización universitaria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Modalidades: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Presencial y a distancia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Metodología: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Presencial y a distancia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amplio: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Ingeniería, Electricidad, y Afines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Campo detallado: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Electrónica y automatización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Google Shape;70;p3">
            <a:extLst>
              <a:ext uri="{FF2B5EF4-FFF2-40B4-BE49-F238E27FC236}">
                <a16:creationId xmlns:a16="http://schemas.microsoft.com/office/drawing/2014/main" id="{E8AA22A6-4978-2257-2740-81C272FD37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44551"/>
              </p:ext>
            </p:extLst>
          </p:nvPr>
        </p:nvGraphicFramePr>
        <p:xfrm>
          <a:off x="4767148" y="621274"/>
          <a:ext cx="3928750" cy="37877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8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 estimada del programa (semestres):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créditos académicos: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de estudiantes en el primer semestre: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-127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(</a:t>
                      </a:r>
                      <a:r>
                        <a:rPr lang="es-ES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punto de equilibrio)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Periodicidad de la admisión: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Semestral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Jornada de trabajo: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mixta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Dedicación al programa: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semestres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Instancia que expide la norma de aprobación: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Consejo Superior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Número y fecha del Acuerdo: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Teléfono: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(6) 8781500  ext. 12420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Fax: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Apartado aéreo: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275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E-mail: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Valor de la matricula: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4,5 </a:t>
                      </a:r>
                      <a:r>
                        <a:rPr lang="es-ES" sz="100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smmlv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a la que está adscrito: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Facultad de Ciencias Exactas y Naturales</a:t>
                      </a:r>
                      <a:endParaRPr sz="10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Desarrollado por convenio (S/N):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7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Registro calificado anterior (si aplica)</a:t>
                      </a:r>
                      <a:endParaRPr sz="10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625" marR="6362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42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0BAEACE8-0405-0ADE-B539-4334E96F1D7C}"/>
              </a:ext>
            </a:extLst>
          </p:cNvPr>
          <p:cNvSpPr txBox="1"/>
          <p:nvPr/>
        </p:nvSpPr>
        <p:spPr>
          <a:xfrm>
            <a:off x="452283" y="360666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064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0244D20B-822E-6E62-B0DA-3EA3D4D0942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grado 11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52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39;p19">
            <a:extLst>
              <a:ext uri="{FF2B5EF4-FFF2-40B4-BE49-F238E27FC236}">
                <a16:creationId xmlns:a16="http://schemas.microsoft.com/office/drawing/2014/main" id="{0244D20B-822E-6E62-B0DA-3EA3D4D0942A}"/>
              </a:ext>
            </a:extLst>
          </p:cNvPr>
          <p:cNvSpPr txBox="1"/>
          <p:nvPr/>
        </p:nvSpPr>
        <p:spPr>
          <a:xfrm>
            <a:off x="298875" y="283144"/>
            <a:ext cx="8010000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2800"/>
            </a:pPr>
            <a:r>
              <a:rPr lang="es" sz="2700" b="1" dirty="0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2.2. </a:t>
            </a:r>
            <a:r>
              <a:rPr lang="es" sz="27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Estudio de Mercado-Estudiantes grado 8/9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79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0BAEACE8-0405-0ADE-B539-4334E96F1D7C}"/>
              </a:ext>
            </a:extLst>
          </p:cNvPr>
          <p:cNvSpPr txBox="1"/>
          <p:nvPr/>
        </p:nvSpPr>
        <p:spPr>
          <a:xfrm>
            <a:off x="452283" y="360666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sp>
        <p:nvSpPr>
          <p:cNvPr id="3" name="Google Shape;182;p13">
            <a:extLst>
              <a:ext uri="{FF2B5EF4-FFF2-40B4-BE49-F238E27FC236}">
                <a16:creationId xmlns:a16="http://schemas.microsoft.com/office/drawing/2014/main" id="{FA8C72A6-1898-16D4-3337-D6704780D5E5}"/>
              </a:ext>
            </a:extLst>
          </p:cNvPr>
          <p:cNvSpPr txBox="1"/>
          <p:nvPr/>
        </p:nvSpPr>
        <p:spPr>
          <a:xfrm>
            <a:off x="886" y="2319063"/>
            <a:ext cx="25380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PROGRAMAS SIMILARES</a:t>
            </a:r>
            <a:endParaRPr sz="2500" b="0" i="0" u="none" strike="noStrike" cap="none" dirty="0">
              <a:solidFill>
                <a:srgbClr val="003B74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" name="Google Shape;178;p13">
            <a:extLst>
              <a:ext uri="{FF2B5EF4-FFF2-40B4-BE49-F238E27FC236}">
                <a16:creationId xmlns:a16="http://schemas.microsoft.com/office/drawing/2014/main" id="{028035F7-9939-68F2-B637-516871F3B6BC}"/>
              </a:ext>
            </a:extLst>
          </p:cNvPr>
          <p:cNvSpPr txBox="1"/>
          <p:nvPr/>
        </p:nvSpPr>
        <p:spPr>
          <a:xfrm>
            <a:off x="2538886" y="700845"/>
            <a:ext cx="6303943" cy="483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buSzPts val="1400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Solo se encuentra dos programas relacionados con la industria 4.0. Esto representa una oportunidad para el programa de la Universidad de Caldas, ya que llenaría este vacío y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proporciona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una formación práctica y aplicada. Solo existen </a:t>
            </a:r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 </a:t>
            </a: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programa de posgrado a nivel nacional:</a:t>
            </a: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ESPECIALIZACIÓN EN INDUSTRIA 4.0, FUNDACION UNIVERSITARIA INTERNACIONAL DE LA RIOJA – UNIR, código IES 9926, el programa está activo, tiene modalidad virtual y cuenta con registro calificado. 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MAESTRÍA EN INDUSTRIA 4.0 Y AUTOMATIZACIÓN INDUSTRIAL, UNIVERSIDAD TECNOLOGICA DE BOLIVAR, código IES 9926, el programa está activo, tiene modalidad Presencial y cuenta con registro calificado.</a:t>
            </a:r>
            <a:endParaRPr lang="es-ES"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just">
              <a:buSzPts val="1400"/>
            </a:pPr>
            <a:r>
              <a:rPr lang="es-CO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También se encuentran 6 programas de especialización que tienen relación con la automatización industrial.</a:t>
            </a:r>
            <a:endParaRPr lang="es-CO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  <a:p>
            <a:pPr marL="285750" marR="0" lvl="0" indent="-1968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6627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BAC6CB02-FD91-2103-FFE0-389DF909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ED2A3306-8EBF-43CE-CB29-67AF27E7880A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8A816318-68C5-BF72-E652-C8B9F53E3F4C}"/>
              </a:ext>
            </a:extLst>
          </p:cNvPr>
          <p:cNvSpPr txBox="1"/>
          <p:nvPr/>
        </p:nvSpPr>
        <p:spPr>
          <a:xfrm>
            <a:off x="454152" y="429439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sp>
        <p:nvSpPr>
          <p:cNvPr id="5" name="Google Shape;187;p14">
            <a:extLst>
              <a:ext uri="{FF2B5EF4-FFF2-40B4-BE49-F238E27FC236}">
                <a16:creationId xmlns:a16="http://schemas.microsoft.com/office/drawing/2014/main" id="{55E5B1F5-00FB-8F93-6E5C-8647DB0BAD32}"/>
              </a:ext>
            </a:extLst>
          </p:cNvPr>
          <p:cNvSpPr txBox="1"/>
          <p:nvPr/>
        </p:nvSpPr>
        <p:spPr>
          <a:xfrm>
            <a:off x="454152" y="847809"/>
            <a:ext cx="2571750" cy="1289304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2500"/>
            </a:pPr>
            <a:r>
              <a:rPr lang="en-US" sz="3800" b="0" i="0" u="none" strike="noStrike" kern="1200" cap="none" dirty="0" err="1">
                <a:solidFill>
                  <a:schemeClr val="tx1"/>
                </a:solidFill>
                <a:latin typeface="+mj-lt"/>
                <a:ea typeface="+mj-ea"/>
                <a:cs typeface="+mj-cs"/>
                <a:sym typeface="Roboto Black"/>
              </a:rPr>
              <a:t>Industria</a:t>
            </a:r>
            <a:r>
              <a:rPr lang="en-US" sz="3800" b="0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Roboto Black"/>
              </a:rPr>
              <a:t> 5.0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Google Shape;188;p14">
            <a:extLst>
              <a:ext uri="{FF2B5EF4-FFF2-40B4-BE49-F238E27FC236}">
                <a16:creationId xmlns:a16="http://schemas.microsoft.com/office/drawing/2014/main" id="{8755F7CD-6A98-A32E-8919-914E7247ECCF}"/>
              </a:ext>
            </a:extLst>
          </p:cNvPr>
          <p:cNvSpPr txBox="1"/>
          <p:nvPr/>
        </p:nvSpPr>
        <p:spPr>
          <a:xfrm>
            <a:off x="473201" y="2210634"/>
            <a:ext cx="2571750" cy="255803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lnSpcReduction="10000"/>
          </a:bodyPr>
          <a:lstStyle/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u="none" strike="noStrike" cap="none" dirty="0">
                <a:sym typeface="Calibri"/>
              </a:rPr>
              <a:t>La </a:t>
            </a:r>
            <a:r>
              <a:rPr lang="en-US" sz="1400" b="0" i="0" u="none" strike="noStrike" cap="none" dirty="0" err="1">
                <a:sym typeface="Calibri"/>
              </a:rPr>
              <a:t>Industria</a:t>
            </a:r>
            <a:r>
              <a:rPr lang="en-US" sz="1400" b="0" i="0" u="none" strike="noStrike" cap="none" dirty="0">
                <a:sym typeface="Calibri"/>
              </a:rPr>
              <a:t> 5.0 es </a:t>
            </a:r>
            <a:r>
              <a:rPr lang="en-US" sz="1400" b="0" i="0" u="none" strike="noStrike" cap="none" dirty="0" err="1">
                <a:sym typeface="Calibri"/>
              </a:rPr>
              <a:t>una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visión</a:t>
            </a:r>
            <a:r>
              <a:rPr lang="en-US" sz="1400" b="0" i="0" u="none" strike="noStrike" cap="none" dirty="0">
                <a:sym typeface="Calibri"/>
              </a:rPr>
              <a:t> de la </a:t>
            </a:r>
            <a:r>
              <a:rPr lang="en-US" sz="1400" b="0" i="0" u="none" strike="noStrike" cap="none" dirty="0" err="1">
                <a:sym typeface="Calibri"/>
              </a:rPr>
              <a:t>industria</a:t>
            </a:r>
            <a:r>
              <a:rPr lang="en-US" sz="1400" b="0" i="0" u="none" strike="noStrike" cap="none" dirty="0">
                <a:sym typeface="Calibri"/>
              </a:rPr>
              <a:t> que centra </a:t>
            </a:r>
            <a:r>
              <a:rPr lang="en-US" sz="1400" b="0" i="0" u="none" strike="noStrike" cap="none" dirty="0" err="1">
                <a:sym typeface="Calibri"/>
              </a:rPr>
              <a:t>el</a:t>
            </a:r>
            <a:r>
              <a:rPr lang="en-US" sz="1400" b="0" i="0" u="none" strike="noStrike" cap="none" dirty="0">
                <a:sym typeface="Calibri"/>
              </a:rPr>
              <a:t> valor social y </a:t>
            </a:r>
            <a:r>
              <a:rPr lang="en-US" sz="1400" b="0" i="0" u="none" strike="noStrike" cap="none" dirty="0" err="1">
                <a:sym typeface="Calibri"/>
              </a:rPr>
              <a:t>el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bienestar</a:t>
            </a:r>
            <a:r>
              <a:rPr lang="en-US" sz="1400" b="0" i="0" u="none" strike="noStrike" cap="none" dirty="0">
                <a:sym typeface="Calibri"/>
              </a:rPr>
              <a:t> del </a:t>
            </a:r>
            <a:r>
              <a:rPr lang="en-US" sz="1400" b="0" i="0" u="none" strike="noStrike" cap="none" dirty="0" err="1">
                <a:sym typeface="Calibri"/>
              </a:rPr>
              <a:t>trabajador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en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el</a:t>
            </a:r>
            <a:r>
              <a:rPr lang="en-US" sz="1400" b="0" i="0" u="none" strike="noStrike" cap="none" dirty="0">
                <a:sym typeface="Calibri"/>
              </a:rPr>
              <a:t> </a:t>
            </a:r>
            <a:r>
              <a:rPr lang="en-US" sz="1400" b="0" i="0" u="none" strike="noStrike" cap="none" dirty="0" err="1">
                <a:sym typeface="Calibri"/>
              </a:rPr>
              <a:t>centro</a:t>
            </a:r>
            <a:r>
              <a:rPr lang="en-US" sz="1400" b="0" i="0" u="none" strike="noStrike" cap="none" dirty="0">
                <a:sym typeface="Calibri"/>
              </a:rPr>
              <a:t> del </a:t>
            </a:r>
            <a:r>
              <a:rPr lang="en-US" sz="1400" b="0" i="0" u="none" strike="noStrike" cap="none" dirty="0" err="1">
                <a:sym typeface="Calibri"/>
              </a:rPr>
              <a:t>proceso</a:t>
            </a:r>
            <a:r>
              <a:rPr lang="en-US" sz="1400" b="0" i="0" u="none" strike="noStrike" cap="none" dirty="0">
                <a:sym typeface="Calibri"/>
              </a:rPr>
              <a:t> de </a:t>
            </a:r>
            <a:r>
              <a:rPr lang="en-US" sz="1400" b="0" i="0" u="none" strike="noStrike" cap="none" dirty="0" err="1">
                <a:sym typeface="Calibri"/>
              </a:rPr>
              <a:t>producción</a:t>
            </a:r>
            <a:r>
              <a:rPr lang="en-US" sz="1400" b="0" i="0" u="none" strike="noStrike" cap="none" dirty="0">
                <a:sym typeface="Calibri"/>
              </a:rPr>
              <a:t>. </a:t>
            </a:r>
          </a:p>
          <a:p>
            <a:pPr marL="0" marR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La </a:t>
            </a:r>
            <a:r>
              <a:rPr lang="en-US" sz="1400" b="0" i="0" dirty="0" err="1">
                <a:effectLst/>
              </a:rPr>
              <a:t>Industria</a:t>
            </a:r>
            <a:r>
              <a:rPr lang="en-US" sz="1400" b="0" i="0" dirty="0">
                <a:effectLst/>
              </a:rPr>
              <a:t> 5.0 se </a:t>
            </a:r>
            <a:r>
              <a:rPr lang="en-US" sz="1400" b="0" i="0" dirty="0" err="1">
                <a:effectLst/>
              </a:rPr>
              <a:t>basa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la </a:t>
            </a:r>
            <a:r>
              <a:rPr lang="en-US" sz="1400" b="0" i="0" dirty="0" err="1">
                <a:effectLst/>
              </a:rPr>
              <a:t>automatización</a:t>
            </a:r>
            <a:r>
              <a:rPr lang="en-US" sz="1400" b="0" i="0" dirty="0">
                <a:effectLst/>
              </a:rPr>
              <a:t>, la </a:t>
            </a:r>
            <a:r>
              <a:rPr lang="en-US" sz="1400" b="0" i="0" dirty="0" err="1">
                <a:effectLst/>
              </a:rPr>
              <a:t>robotización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análisis</a:t>
            </a:r>
            <a:r>
              <a:rPr lang="en-US" sz="1400" b="0" i="0" dirty="0">
                <a:effectLst/>
              </a:rPr>
              <a:t> de big data, </a:t>
            </a:r>
            <a:r>
              <a:rPr lang="en-US" sz="1400" b="0" i="0" dirty="0" err="1">
                <a:effectLst/>
              </a:rPr>
              <a:t>los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sistemas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inteligentes</a:t>
            </a:r>
            <a:r>
              <a:rPr lang="en-US" sz="1400" b="0" i="0" dirty="0">
                <a:effectLst/>
              </a:rPr>
              <a:t>, la </a:t>
            </a:r>
            <a:r>
              <a:rPr lang="en-US" sz="1400" b="0" i="0" dirty="0" err="1">
                <a:effectLst/>
              </a:rPr>
              <a:t>virtualización</a:t>
            </a:r>
            <a:r>
              <a:rPr lang="en-US" sz="1400" b="0" i="0" dirty="0">
                <a:effectLst/>
              </a:rPr>
              <a:t>,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aprendizaje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automático</a:t>
            </a:r>
            <a:r>
              <a:rPr lang="en-US" sz="1400" b="0" i="0" dirty="0">
                <a:effectLst/>
              </a:rPr>
              <a:t> y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Internet de las </a:t>
            </a:r>
            <a:r>
              <a:rPr lang="en-US" sz="1400" b="0" i="0" dirty="0" err="1">
                <a:effectLst/>
              </a:rPr>
              <a:t>cosas</a:t>
            </a:r>
            <a:endParaRPr lang="en-US" sz="1400" b="0" i="0" u="none" strike="noStrike" cap="none" dirty="0">
              <a:sym typeface="Roboto"/>
            </a:endParaRPr>
          </a:p>
        </p:txBody>
      </p:sp>
      <p:pic>
        <p:nvPicPr>
          <p:cNvPr id="7" name="Picture 2" descr="Por qué la industria 5.0? ¿Qué opinan los profesionales?">
            <a:extLst>
              <a:ext uri="{FF2B5EF4-FFF2-40B4-BE49-F238E27FC236}">
                <a16:creationId xmlns:a16="http://schemas.microsoft.com/office/drawing/2014/main" id="{346AB7DC-C68F-CC77-17BB-D96AE281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1322" y="1366758"/>
            <a:ext cx="5177790" cy="212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1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>
          <a:extLst>
            <a:ext uri="{FF2B5EF4-FFF2-40B4-BE49-F238E27FC236}">
              <a16:creationId xmlns:a16="http://schemas.microsoft.com/office/drawing/2014/main" id="{3A5C4A5C-64BC-4129-3C7E-A911C63DF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61A8B088-85FE-F675-AA2E-32D91562B2F4}"/>
              </a:ext>
            </a:extLst>
          </p:cNvPr>
          <p:cNvSpPr txBox="1"/>
          <p:nvPr/>
        </p:nvSpPr>
        <p:spPr>
          <a:xfrm>
            <a:off x="766575" y="760850"/>
            <a:ext cx="353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08;p7">
            <a:extLst>
              <a:ext uri="{FF2B5EF4-FFF2-40B4-BE49-F238E27FC236}">
                <a16:creationId xmlns:a16="http://schemas.microsoft.com/office/drawing/2014/main" id="{916AB351-8D78-1454-50CB-F5EE2CC5EBDF}"/>
              </a:ext>
            </a:extLst>
          </p:cNvPr>
          <p:cNvSpPr txBox="1"/>
          <p:nvPr/>
        </p:nvSpPr>
        <p:spPr>
          <a:xfrm>
            <a:off x="454152" y="429439"/>
            <a:ext cx="5181599" cy="3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rgbClr val="003B74"/>
                </a:solidFill>
                <a:latin typeface="Roboto Black"/>
                <a:ea typeface="Roboto Black"/>
                <a:cs typeface="Roboto Black"/>
                <a:sym typeface="Roboto Black"/>
              </a:rPr>
              <a:t>2. JUSTIFICACIÓN</a:t>
            </a:r>
            <a:endParaRPr dirty="0"/>
          </a:p>
        </p:txBody>
      </p:sp>
      <p:pic>
        <p:nvPicPr>
          <p:cNvPr id="3" name="Picture 2" descr="Industria 5.0: más humana, sostenible y resiliente - Mecalux.com.co">
            <a:extLst>
              <a:ext uri="{FF2B5EF4-FFF2-40B4-BE49-F238E27FC236}">
                <a16:creationId xmlns:a16="http://schemas.microsoft.com/office/drawing/2014/main" id="{7AA9293E-464C-2792-35C9-97760275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7" y="1505857"/>
            <a:ext cx="4118428" cy="247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16;p16">
            <a:extLst>
              <a:ext uri="{FF2B5EF4-FFF2-40B4-BE49-F238E27FC236}">
                <a16:creationId xmlns:a16="http://schemas.microsoft.com/office/drawing/2014/main" id="{9B3E0007-D95A-29F1-C229-096EF937B4DF}"/>
              </a:ext>
            </a:extLst>
          </p:cNvPr>
          <p:cNvSpPr txBox="1"/>
          <p:nvPr/>
        </p:nvSpPr>
        <p:spPr>
          <a:xfrm>
            <a:off x="4572000" y="668638"/>
            <a:ext cx="39438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0" i="0" u="none" strike="noStrike" cap="none" dirty="0">
                <a:solidFill>
                  <a:srgbClr val="002060"/>
                </a:solidFill>
                <a:latin typeface="Roboto Black"/>
                <a:ea typeface="Roboto Black"/>
                <a:cs typeface="Roboto Black"/>
                <a:sym typeface="Roboto Black"/>
              </a:rPr>
              <a:t>PERFIL PROFESIONAL</a:t>
            </a:r>
            <a:endParaRPr sz="2500" b="0" i="0" u="none" strike="noStrike" cap="none" dirty="0">
              <a:solidFill>
                <a:srgbClr val="00206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" name="Google Shape;215;p16">
            <a:extLst>
              <a:ext uri="{FF2B5EF4-FFF2-40B4-BE49-F238E27FC236}">
                <a16:creationId xmlns:a16="http://schemas.microsoft.com/office/drawing/2014/main" id="{A8DC43B6-6B90-EE98-1FBC-2B4590F19177}"/>
              </a:ext>
            </a:extLst>
          </p:cNvPr>
          <p:cNvSpPr txBox="1"/>
          <p:nvPr/>
        </p:nvSpPr>
        <p:spPr>
          <a:xfrm>
            <a:off x="4518060" y="1145317"/>
            <a:ext cx="42957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El egresado de la Especialización en Industria 5.0 y Automatización Industrial será un profesional altamente calificado para liderar la implementación de tecnologías avanzadas en entornos industriales, combinando habilidades técnicas con una visión estratégica y orientada a la innovación y la sostenibilidad. Será capaz de desempeñarse en roles clave en sectores industriales, tecnológicos y de servicios, aportando soluciones inteligentes a los desafíos de la automatización y la transformación digital.</a:t>
            </a:r>
          </a:p>
        </p:txBody>
      </p:sp>
    </p:spTree>
    <p:extLst>
      <p:ext uri="{BB962C8B-B14F-4D97-AF65-F5344CB8AC3E}">
        <p14:creationId xmlns:p14="http://schemas.microsoft.com/office/powerpoint/2010/main" val="236235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859</Words>
  <Application>Microsoft Office PowerPoint</Application>
  <PresentationFormat>Presentación en pantalla (16:9)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Roboto Black</vt:lpstr>
      <vt:lpstr>Symbol</vt:lpstr>
      <vt:lpstr>Roboto</vt:lpstr>
      <vt:lpstr>Arial</vt:lpstr>
      <vt:lpstr>Calibri</vt:lpstr>
      <vt:lpstr>Times New Roman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Pedro Fernández E.</dc:creator>
  <cp:lastModifiedBy>Daniel vick</cp:lastModifiedBy>
  <cp:revision>10</cp:revision>
  <dcterms:modified xsi:type="dcterms:W3CDTF">2024-10-27T22:16:29Z</dcterms:modified>
</cp:coreProperties>
</file>