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28" r:id="rId4"/>
    <p:sldId id="335" r:id="rId5"/>
    <p:sldId id="337" r:id="rId6"/>
    <p:sldId id="338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39" r:id="rId16"/>
    <p:sldId id="336" r:id="rId17"/>
    <p:sldId id="324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Black" panose="020000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pos="45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gUGN6ISbZiW8JYuXcbmvE2862U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7681B-256A-4304-AFB2-B3D1981C573F}">
  <a:tblStyle styleId="{5767681B-256A-4304-AFB2-B3D1981C57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78" y="50"/>
      </p:cViewPr>
      <p:guideLst>
        <p:guide orient="horz" pos="454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8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TECNOLOGIA_ELECTRICA_EN_GENERACION_Y_GESTION_EFICIENTE_DE_ENERGIAS_RENOVABLES\ESTUDIO%20DE%20MERCADO%20TECNOLOG&#205;A%20EL&#201;CTRICA%20EN%20GENERACI&#211;N%20Y%20GESTI&#211;N%20EFICIENTE%20DE%20ENERG&#205;AS%20RENOVABLES%20(respuesta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TECNOLOGIA_ELECTRICA_EN_GENERACION_Y_GESTION_EFICIENTE_DE_ENERGIAS_RENOVABLES\ESTUDIO%20DE%20MERCADO%20TECNOLOG&#205;A%20EL&#201;CTRICA%20EN%20GENERACI&#211;N%20Y%20GESTI&#211;N%20EFICIENTE%20DE%20ENERG&#205;AS%20RENOVABLES%20(respuesta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TECNOLOGIA_ELECTRICA_EN_GENERACION_Y_GESTION_EFICIENTE_DE_ENERGIAS_RENOVABLES\ESTUDIO%20DE%20MERCADO%20TECNOLOG&#205;A%20EL&#201;CTRICA%20EN%20GENERACI&#211;N%20Y%20GESTI&#211;N%20EFICIENTE%20DE%20ENERG&#205;AS%20RENOVABLES%20(respuestas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TECNOLOGIA_ELECTRICA_EN_GENERACION_Y_GESTION_EFICIENTE_DE_ENERGIAS_RENOVABLES\ESTUDIO%20DE%20MERCADO%20TECNOLOG&#205;A%20EL&#201;CTRICA%20EN%20GENERACI&#211;N%20Y%20GESTI&#211;N%20EFICIENTE%20DE%20ENERG&#205;AS%20RENOVABLES%20(respuestas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TECNOLOGIA_ELECTRICA_EN_GENERACION_Y_GESTION_EFICIENTE_DE_ENERGIAS_RENOVABLES\ESTUDIO%20DE%20MERCADO%20TECNOLOG&#205;A%20EL&#201;CTRICA%20EN%20GENERACI&#211;N%20Y%20GESTI&#211;N%20EFICIENTE%20DE%20ENERG&#205;AS%20RENOVABLES%20(respuestas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TECNOLOGIA_ELECTRICA_EN_GENERACION_Y_GESTION_EFICIENTE_DE_ENERGIAS_RENOVABLES\ESTUDIO%20DE%20MERCADO%20TECNOLOG&#205;A%20EL&#201;CTRICA%20EN%20GENERACI&#211;N%20Y%20GESTI&#211;N%20EFICIENTE%20DE%20ENERG&#205;AS%20RENOVABLES%20(respuestas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s-CO" sz="1100"/>
              <a:t>Del siguiente listado de programas técnicos profesionales, ¿cuál(es) de ellos desearías estudiar?, (Marque, se permiten múltiples respuestas).</a:t>
            </a:r>
          </a:p>
          <a:p>
            <a:pPr>
              <a:defRPr sz="1100"/>
            </a:pPr>
            <a:r>
              <a:rPr lang="es-CO" sz="1100"/>
              <a:t>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Hoja1!$A$1:$A$5</c:f>
              <c:strCache>
                <c:ptCount val="5"/>
                <c:pt idx="0">
                  <c:v>Instalación de redes eléctricas de baja y media tensión</c:v>
                </c:pt>
                <c:pt idx="1">
                  <c:v>Instalación de sistemas de energías renovables</c:v>
                </c:pt>
                <c:pt idx="2">
                  <c:v>Procesamiento y reporte Analítioco de datos </c:v>
                </c:pt>
                <c:pt idx="3">
                  <c:v>Energías renovables</c:v>
                </c:pt>
                <c:pt idx="4">
                  <c:v>otros</c:v>
                </c:pt>
              </c:strCache>
            </c:strRef>
          </c:cat>
          <c:val>
            <c:numRef>
              <c:f>Hoja1!$B$1:$B$5</c:f>
              <c:numCache>
                <c:formatCode>General</c:formatCode>
                <c:ptCount val="5"/>
                <c:pt idx="0">
                  <c:v>122</c:v>
                </c:pt>
                <c:pt idx="1">
                  <c:v>151</c:v>
                </c:pt>
                <c:pt idx="2">
                  <c:v>199</c:v>
                </c:pt>
                <c:pt idx="3">
                  <c:v>155</c:v>
                </c:pt>
                <c:pt idx="4">
                  <c:v>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A-4288-AE74-52CC29D25D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5303232"/>
        <c:axId val="1215303712"/>
      </c:barChart>
      <c:catAx>
        <c:axId val="121530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s-CO"/>
          </a:p>
        </c:txPr>
        <c:crossAx val="1215303712"/>
        <c:crosses val="autoZero"/>
        <c:auto val="1"/>
        <c:lblAlgn val="ctr"/>
        <c:lblOffset val="100"/>
        <c:noMultiLvlLbl val="0"/>
      </c:catAx>
      <c:valAx>
        <c:axId val="121530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s-CO"/>
          </a:p>
        </c:txPr>
        <c:crossAx val="121530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[ESTUDIO DE MERCADO TECNOLOGÍA ELÉCTRICA EN GENERACIÓN Y GESTIÓN EFICIENTE DE ENERGÍAS RENOVABLES (respuestas).xlsx]pregunta3!Tabla dinámica3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¿Tu intención, una vez obtengas el título de técnico, es?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pregunta3!$B$2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844-4627-8289-7AD73A0825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844-4627-8289-7AD73A0825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844-4627-8289-7AD73A0825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844-4627-8289-7AD73A08259F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pregunta3!$A$3:$A$7</c:f>
              <c:strCache>
                <c:ptCount val="4"/>
                <c:pt idx="0">
                  <c:v>Continuar estudiando</c:v>
                </c:pt>
                <c:pt idx="1">
                  <c:v>Empezar a trabajar</c:v>
                </c:pt>
                <c:pt idx="2">
                  <c:v>Las dos anteriores</c:v>
                </c:pt>
                <c:pt idx="3">
                  <c:v>No sabe / No contesta</c:v>
                </c:pt>
              </c:strCache>
            </c:strRef>
          </c:cat>
          <c:val>
            <c:numRef>
              <c:f>pregunta3!$B$3:$B$7</c:f>
              <c:numCache>
                <c:formatCode>General</c:formatCode>
                <c:ptCount val="4"/>
                <c:pt idx="0">
                  <c:v>10</c:v>
                </c:pt>
                <c:pt idx="1">
                  <c:v>2</c:v>
                </c:pt>
                <c:pt idx="2">
                  <c:v>26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44-4627-8289-7AD73A0825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[ESTUDIO DE MERCADO TECNOLOGÍA ELÉCTRICA EN GENERACIÓN Y GESTIÓN EFICIENTE DE ENERGÍAS RENOVABLES (respuestas).xlsx]pregunta4!Tabla dinámica4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 tu intención es seguir estudiando, ¿qué tipo de programa te gustaría realizar?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pregunta4!$B$2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E9-4AA8-B6A9-34841DB54BA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E9-4AA8-B6A9-34841DB54BA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1E9-4AA8-B6A9-34841DB54BA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1E9-4AA8-B6A9-34841DB54BAB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pregunta4!$A$3:$A$7</c:f>
              <c:strCache>
                <c:ptCount val="4"/>
                <c:pt idx="0">
                  <c:v>No sabe / No contesta</c:v>
                </c:pt>
                <c:pt idx="1">
                  <c:v>Profesional</c:v>
                </c:pt>
                <c:pt idx="2">
                  <c:v>Técnico</c:v>
                </c:pt>
                <c:pt idx="3">
                  <c:v>Tecnológico</c:v>
                </c:pt>
              </c:strCache>
            </c:strRef>
          </c:cat>
          <c:val>
            <c:numRef>
              <c:f>pregunta4!$B$3:$B$7</c:f>
              <c:numCache>
                <c:formatCode>General</c:formatCode>
                <c:ptCount val="4"/>
                <c:pt idx="0">
                  <c:v>7</c:v>
                </c:pt>
                <c:pt idx="1">
                  <c:v>26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E9-4AA8-B6A9-34841DB54BA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[ESTUDIO DE MERCADO TECNOLOGÍA ELÉCTRICA EN GENERACIÓN Y GESTIÓN EFICIENTE DE ENERGÍAS RENOVABLES (respuestas).xlsx]pregunta6!Tabla dinámica6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¿Le interesaría continuar su formación en un programa de Tecnología Eléctrica en Generación y Gestión Eficiente de Energías Renovables?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pregunta6!$B$2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90-49AC-BD2E-7D7237BCFC9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90-49AC-BD2E-7D7237BCFC9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90-49AC-BD2E-7D7237BCFC9F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pregunta6!$A$3:$A$6</c:f>
              <c:strCache>
                <c:ptCount val="3"/>
                <c:pt idx="0">
                  <c:v>No</c:v>
                </c:pt>
                <c:pt idx="1">
                  <c:v>No estoy seguro</c:v>
                </c:pt>
                <c:pt idx="2">
                  <c:v>Sí</c:v>
                </c:pt>
              </c:strCache>
            </c:strRef>
          </c:cat>
          <c:val>
            <c:numRef>
              <c:f>pregunta6!$B$3:$B$6</c:f>
              <c:numCache>
                <c:formatCode>General</c:formatCode>
                <c:ptCount val="3"/>
                <c:pt idx="0">
                  <c:v>7</c:v>
                </c:pt>
                <c:pt idx="1">
                  <c:v>11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9AC-BD2E-7D7237BCFC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[ESTUDIO DE MERCADO TECNOLOGÍA ELÉCTRICA EN GENERACIÓN Y GESTIÓN EFICIENTE DE ENERGÍAS RENOVABLES (respuestas).xlsx]pregunta7!Tabla dinámica7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 su respuesta es no, que otra carrera le gustaria estudiar.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pregunta7!$B$2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pregunta7!$A$3:$A$20</c:f>
              <c:strCache>
                <c:ptCount val="17"/>
                <c:pt idx="0">
                  <c:v>Biología </c:v>
                </c:pt>
                <c:pt idx="1">
                  <c:v>Cosmetologia </c:v>
                </c:pt>
                <c:pt idx="2">
                  <c:v>Derecho</c:v>
                </c:pt>
                <c:pt idx="3">
                  <c:v>Dermatología </c:v>
                </c:pt>
                <c:pt idx="4">
                  <c:v>Finanzas </c:v>
                </c:pt>
                <c:pt idx="5">
                  <c:v>Idiomas </c:v>
                </c:pt>
                <c:pt idx="6">
                  <c:v>ingeniería en sistemas </c:v>
                </c:pt>
                <c:pt idx="7">
                  <c:v>Ingeniero en sistema</c:v>
                </c:pt>
                <c:pt idx="8">
                  <c:v>Marqueting </c:v>
                </c:pt>
                <c:pt idx="9">
                  <c:v>Mecatrónica </c:v>
                </c:pt>
                <c:pt idx="10">
                  <c:v>Medicina</c:v>
                </c:pt>
                <c:pt idx="11">
                  <c:v>Medicina </c:v>
                </c:pt>
                <c:pt idx="12">
                  <c:v>Medicina general </c:v>
                </c:pt>
                <c:pt idx="13">
                  <c:v>Negocios internacionales, diseño de modas o algo relacionado </c:v>
                </c:pt>
                <c:pt idx="14">
                  <c:v>Puede ser agropecuaria </c:v>
                </c:pt>
                <c:pt idx="15">
                  <c:v>Veterinaria y zootecnia </c:v>
                </c:pt>
                <c:pt idx="16">
                  <c:v>Zootecnia </c:v>
                </c:pt>
              </c:strCache>
            </c:strRef>
          </c:cat>
          <c:val>
            <c:numRef>
              <c:f>pregunta7!$B$3:$B$20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1-48AD-9DB4-51F208FAAC4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569727"/>
        <c:axId val="85567807"/>
      </c:barChart>
      <c:catAx>
        <c:axId val="855697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5567807"/>
        <c:crosses val="autoZero"/>
        <c:auto val="1"/>
        <c:lblAlgn val="ctr"/>
        <c:lblOffset val="100"/>
        <c:noMultiLvlLbl val="0"/>
      </c:catAx>
      <c:valAx>
        <c:axId val="85567807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5569727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[ESTUDIO DE MERCADO TECNOLOGÍA ELÉCTRICA EN GENERACIÓN Y GESTIÓN EFICIENTE DE ENERGÍAS RENOVABLES (respuestas).xlsx]pregunta10!Tabla dinámica10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¿Qué obstáculos considera que podrían impedir su inscripción en este programa? menudo.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pregunta10!$B$2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pregunta10!$A$3:$A$12</c:f>
              <c:strCache>
                <c:ptCount val="9"/>
                <c:pt idx="0">
                  <c:v>Disponibilidad de tiempo</c:v>
                </c:pt>
                <c:pt idx="1">
                  <c:v>Disponibilidad de tiempo, Falta de información sobre el programa</c:v>
                </c:pt>
                <c:pt idx="2">
                  <c:v>Disponibilidad de tiempo, Falta de interés en el sector energético</c:v>
                </c:pt>
                <c:pt idx="3">
                  <c:v>Falta de información sobre el programa</c:v>
                </c:pt>
                <c:pt idx="4">
                  <c:v>Falta de interés en el sector energético</c:v>
                </c:pt>
                <c:pt idx="5">
                  <c:v>Falta de recursos económicos</c:v>
                </c:pt>
                <c:pt idx="6">
                  <c:v>Falta de recursos económicos, Disponibilidad de tiempo</c:v>
                </c:pt>
                <c:pt idx="7">
                  <c:v>Falta de recursos económicos, Disponibilidad de tiempo, Falta de información sobre el programa</c:v>
                </c:pt>
                <c:pt idx="8">
                  <c:v>Falta de recursos económicos, Falta de información sobre el programa</c:v>
                </c:pt>
              </c:strCache>
            </c:strRef>
          </c:cat>
          <c:val>
            <c:numRef>
              <c:f>pregunta10!$B$3:$B$12</c:f>
              <c:numCache>
                <c:formatCode>General</c:formatCode>
                <c:ptCount val="9"/>
                <c:pt idx="0">
                  <c:v>8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4</c:v>
                </c:pt>
                <c:pt idx="5">
                  <c:v>19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7-4CAF-8C76-E2CE42AF0E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4211039"/>
        <c:axId val="154210559"/>
      </c:barChart>
      <c:catAx>
        <c:axId val="1542110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4210559"/>
        <c:crosses val="autoZero"/>
        <c:auto val="1"/>
        <c:lblAlgn val="ctr"/>
        <c:lblOffset val="100"/>
        <c:noMultiLvlLbl val="0"/>
      </c:catAx>
      <c:valAx>
        <c:axId val="154210559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42110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[ESTUDIO DE MERCADO TECNOLOGÍA ELÉCTRICA EN GENERACIÓN Y GESTIÓN EFICIENTE DE ENERGÍAS RENOVABLES (respuestas).xlsx]pregunta11!Tabla dinámica11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 ¿Preferiría estudiar este programa en que modalidad 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pregunta11!$B$2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DD6-421F-BD02-92A018E4847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DD6-421F-BD02-92A018E4847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DD6-421F-BD02-92A018E48470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pregunta11!$A$3:$A$6</c:f>
              <c:strCache>
                <c:ptCount val="3"/>
                <c:pt idx="0">
                  <c:v>A distancia</c:v>
                </c:pt>
                <c:pt idx="1">
                  <c:v>Híbrida</c:v>
                </c:pt>
                <c:pt idx="2">
                  <c:v>Presencial</c:v>
                </c:pt>
              </c:strCache>
            </c:strRef>
          </c:cat>
          <c:val>
            <c:numRef>
              <c:f>pregunta11!$B$3:$B$6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D6-421F-BD02-92A018E4847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B6BF86F-8731-5F42-72AE-A41F91E2B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4045EF71-AE7F-98CB-8464-5A10D44AE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6B7B9C34-ECBC-394B-148D-A5343033B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61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8A26111-CFF1-97CA-220E-6F4080B7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4AFF3EAD-17FF-8CE9-B81B-AF209B902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121388C1-ADC8-184E-1D8C-15A4BAB27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95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793B3161-A314-7C69-1213-9C756DD1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2D14D830-26BC-EAA7-993F-1249C1C2D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FAD28F61-AFF9-5307-484E-07857C7BA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95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C6FADEE2-A948-9177-D21E-1CEEA996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099EE39B-9561-C224-0B56-CB4D9D0EC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BC1A58F4-DBEA-2BA7-D7CA-C35CF149D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434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23B2C82-4AFE-5C14-F0D5-FDFD08765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47EA0CCE-6D8F-1F9F-0182-2BB1F277E2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C8DDD632-E5E5-8275-0192-BFCF74DDBC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59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9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980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36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65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00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86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E669E4B3-CFB0-8070-651E-8E0FDA97F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F0CF3F12-AFE9-F67B-5132-DD616CAAF6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0BBA22CD-71EB-EC88-5DF3-F7B5D086D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81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45F4C558-FEBA-8200-49ED-C35D843C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A108A199-6586-A657-2F51-4C28E7F92E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05EB2E80-EE48-519B-C25E-356CE3BD2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670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484096A-D2E2-DD22-B4C7-853D12AC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B7DB1CC-6362-570F-F01B-04874CC43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06E9630B-E4B2-E5B6-DBA6-180728CB5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72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24A81904-739C-3AEF-0F19-19EAEFE30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E0921487-2926-CFB3-CFD6-7D16F0F3D3D5}"/>
              </a:ext>
            </a:extLst>
          </p:cNvPr>
          <p:cNvSpPr txBox="1"/>
          <p:nvPr/>
        </p:nvSpPr>
        <p:spPr>
          <a:xfrm>
            <a:off x="756453" y="750727"/>
            <a:ext cx="732805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Interés Directo: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Sí: 57.1% (24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estoy seguro: 26.2% (11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No: 16.7% (7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6AC162DB-A897-BA2C-EE6B-5D4AFD13FC39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r>
              <a:rPr lang="en-US" sz="27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</a:t>
            </a:r>
            <a:r>
              <a:rPr lang="en-U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graphicFrame>
        <p:nvGraphicFramePr>
          <p:cNvPr id="4" name="Gráfico 3" descr="Tipo de gráfico: Anillo. Profesional representa la mayoría de &quot;Si tu intención es seguir estudiando, ¿qué tipo de programa te gustaría realizar?&quot;.&#10;&#10;Descripción generada automáticamente">
            <a:extLst>
              <a:ext uri="{FF2B5EF4-FFF2-40B4-BE49-F238E27FC236}">
                <a16:creationId xmlns:a16="http://schemas.microsoft.com/office/drawing/2014/main" id="{82B4D935-CDE3-2E30-6EC0-BFD46FD07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239115"/>
              </p:ext>
            </p:extLst>
          </p:nvPr>
        </p:nvGraphicFramePr>
        <p:xfrm>
          <a:off x="2024656" y="1774813"/>
          <a:ext cx="4784419" cy="3125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645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7EEAF3C3-8ED2-CC12-A85A-40F37F8B3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AA711840-C851-6358-9842-0CFC313BDFC9}"/>
              </a:ext>
            </a:extLst>
          </p:cNvPr>
          <p:cNvSpPr txBox="1"/>
          <p:nvPr/>
        </p:nvSpPr>
        <p:spPr>
          <a:xfrm>
            <a:off x="756453" y="750727"/>
            <a:ext cx="732805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Alternativas (para los 7 "No"):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 datos proporcionados listan diversas áreas (Biología, Derecho, Finanzas, Ingeniería de Sistemas, Marketing, Medicina, Agropecuaria, etc.), indicando intereses variados fuera del sector energético/eléctrico entre este pequeño grupo.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1DF87DE3-C960-FEBA-C6C8-C6EEC1A12E0F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r>
              <a:rPr lang="en-US" sz="27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</a:t>
            </a:r>
            <a:r>
              <a:rPr lang="en-U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graphicFrame>
        <p:nvGraphicFramePr>
          <p:cNvPr id="2" name="Gráfico 1" descr="Tipo de gráfico: Barras apiladas. Para &quot;¿Qué obstáculos considera que podrían impedir su inscripción en este programa?: Disponibilidad de tiempo&quot;, &quot;Si tu intención es seguir estudiando, ¿qué tipo de programa te gustaría realizar?&quot;: Profesional y Tecnológico aparecen más a menudo.&#10;&#10;Descripción generada automáticamente">
            <a:extLst>
              <a:ext uri="{FF2B5EF4-FFF2-40B4-BE49-F238E27FC236}">
                <a16:creationId xmlns:a16="http://schemas.microsoft.com/office/drawing/2014/main" id="{46DB098A-E517-11EA-C7FC-8C09200A2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215488"/>
              </p:ext>
            </p:extLst>
          </p:nvPr>
        </p:nvGraphicFramePr>
        <p:xfrm>
          <a:off x="2075427" y="2012581"/>
          <a:ext cx="469011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57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5C43569-B042-5D91-2EF8-F5477A979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7CBEE7B5-2FDB-3C83-370C-3D50C9E4494E}"/>
              </a:ext>
            </a:extLst>
          </p:cNvPr>
          <p:cNvSpPr txBox="1"/>
          <p:nvPr/>
        </p:nvSpPr>
        <p:spPr>
          <a:xfrm>
            <a:off x="756453" y="750727"/>
            <a:ext cx="732805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Falta de Recursos Económicos: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 menciones solas o en combinación).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Disponibilidad de Tiempo: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(8 menciones solas o en combinación). Falta de Información sobre el programa (5 menciones) y Falta de Interés en el sector energético (4 menciones) son menos frecuentes.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1AE5D2F6-1901-5E11-5250-7F1E3E265D58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r>
              <a:rPr lang="en-US" sz="27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</a:t>
            </a:r>
            <a:r>
              <a:rPr lang="en-U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graphicFrame>
        <p:nvGraphicFramePr>
          <p:cNvPr id="4" name="Gráfico 3" descr="Tipo de gráfico: Barras apiladas. Para &quot;Si tu intención es seguir estudiando, ¿qué tipo de programa te gustaría realizar?: No sabe / No contesta&quot;, &quot;¿Tu intención, una vez obtengas el título de técnico, es?&quot;: No sabe / No contesta y Empezar a trabajar aparecen más a menudo.&#10;&#10;Descripción generada automáticamente">
            <a:extLst>
              <a:ext uri="{FF2B5EF4-FFF2-40B4-BE49-F238E27FC236}">
                <a16:creationId xmlns:a16="http://schemas.microsoft.com/office/drawing/2014/main" id="{E16F40AB-C15A-6D08-827E-86D6DAF64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770915"/>
              </p:ext>
            </p:extLst>
          </p:nvPr>
        </p:nvGraphicFramePr>
        <p:xfrm>
          <a:off x="2207895" y="1749837"/>
          <a:ext cx="4728210" cy="324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053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2CCAF877-974D-7FEE-049E-902A9BC3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23F329FF-37D6-F047-6EA2-2897AAED30DC}"/>
              </a:ext>
            </a:extLst>
          </p:cNvPr>
          <p:cNvSpPr txBox="1"/>
          <p:nvPr/>
        </p:nvSpPr>
        <p:spPr>
          <a:xfrm>
            <a:off x="756453" y="750727"/>
            <a:ext cx="732805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Presencial: 85.7%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(36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</a:p>
          <a:p>
            <a:pPr lvl="0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distancia: 7.1% (3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</a:p>
          <a:p>
            <a:pPr lvl="0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Híbrida: 7.1% (3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D6F0988C-AA68-2547-36D3-CFAE60F3BB82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r>
              <a:rPr lang="en-US" sz="27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</a:t>
            </a:r>
            <a:r>
              <a:rPr lang="en-U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graphicFrame>
        <p:nvGraphicFramePr>
          <p:cNvPr id="2" name="Gráfico 1" descr="Tipo de gráfico: Anillo. Para &quot;¿Tu intención, una vez obtengas el título de técnico, es?: Continuar estudiando&quot;, Femenino representa la mayoría de &quot;Indique por favor su género&quot;.&#10;&#10;Descripción generada automáticamente">
            <a:extLst>
              <a:ext uri="{FF2B5EF4-FFF2-40B4-BE49-F238E27FC236}">
                <a16:creationId xmlns:a16="http://schemas.microsoft.com/office/drawing/2014/main" id="{76099B6E-7F72-3C74-DFD6-44D8DF467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155494"/>
              </p:ext>
            </p:extLst>
          </p:nvPr>
        </p:nvGraphicFramePr>
        <p:xfrm>
          <a:off x="2065020" y="1768789"/>
          <a:ext cx="5013960" cy="3036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41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0E41622-34F5-0F0E-117F-F6595956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811808F1-B624-38AE-0E9F-6A12CDB756D3}"/>
              </a:ext>
            </a:extLst>
          </p:cNvPr>
          <p:cNvSpPr txBox="1"/>
          <p:nvPr/>
        </p:nvSpPr>
        <p:spPr>
          <a:xfrm>
            <a:off x="756453" y="750727"/>
            <a:ext cx="7328058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Conclusiones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un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interés mayoritario (57.1%)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pero no universal en la Tecnología propuesta, con un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segmento significativo de indecisos (26.2%)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público objetivo tiene una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fuerte inclinación a continuar estudios a nivel Tecnológico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prefiere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instituciones públicas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oportunidad de empleo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la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calidad/prestigio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institución son los principales factores motivadores.</a:t>
            </a:r>
          </a:p>
          <a:p>
            <a:pPr lvl="0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falta de recursos económicos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el principal obstáculo, seguido por la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disponibilidad de tiempo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modalidad Presencial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la preferida de forma contundente por este grupo.</a:t>
            </a:r>
          </a:p>
          <a:p>
            <a:pPr lvl="0"/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parte importante del público objetivo no había considerado previamente esta área tecnológica, lo que representa tanto un desafío (crear conciencia) como una oportunidad (atraer nuevo interés).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A2DD8420-29DD-8127-4A05-4999EC34BAB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r>
              <a:rPr lang="en-US" sz="27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</a:t>
            </a:r>
            <a:r>
              <a:rPr lang="en-U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3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60666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sp>
        <p:nvSpPr>
          <p:cNvPr id="3" name="Google Shape;182;p13">
            <a:extLst>
              <a:ext uri="{FF2B5EF4-FFF2-40B4-BE49-F238E27FC236}">
                <a16:creationId xmlns:a16="http://schemas.microsoft.com/office/drawing/2014/main" id="{FA8C72A6-1898-16D4-3337-D6704780D5E5}"/>
              </a:ext>
            </a:extLst>
          </p:cNvPr>
          <p:cNvSpPr txBox="1"/>
          <p:nvPr/>
        </p:nvSpPr>
        <p:spPr>
          <a:xfrm>
            <a:off x="886" y="2319063"/>
            <a:ext cx="2538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PROGRAMAS SIMILARES</a:t>
            </a:r>
            <a:endParaRPr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" name="Google Shape;178;p13">
            <a:extLst>
              <a:ext uri="{FF2B5EF4-FFF2-40B4-BE49-F238E27FC236}">
                <a16:creationId xmlns:a16="http://schemas.microsoft.com/office/drawing/2014/main" id="{0CF89E60-B634-544D-EADD-D68A2AAE975E}"/>
              </a:ext>
            </a:extLst>
          </p:cNvPr>
          <p:cNvSpPr txBox="1"/>
          <p:nvPr/>
        </p:nvSpPr>
        <p:spPr>
          <a:xfrm>
            <a:off x="2538886" y="700845"/>
            <a:ext cx="5798869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 observa un crecimiento significativo de la oferta educativa en Energías Renovables a nivel mundial y en Colombia. Sin embargo, es importante destacar que la mayoría de los programas existentes se enfocan en el nivel de educación superior, dejando una brecha en la formación técnica y tecnológica especializada. Esto representa una oportunidad para el programa tecnológico de la Universidad de Caldas, ya que llenaría este vacío y proporciona una formación práctica y aplicada a nivel técnico. Solo existen 3 programas de pregrado a nivel nacional: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TECNOLOGÍA ELÉCTRICA EN GENERACIÓN Y GESTIÓN EFICIENTE DE ENERGÍAS RENOVABLES de la CORPORACIÓN INTERNACIONAL PARA EL DESARROLLO EDUCATIVO -CIDE-(Bogotá) que se encuentra activa y cuenta con registro calificado.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TÉCNICA PROFESIONAL EN INSTALACIONES ELÉCTRICAS PARA SISTEMAS RENOVABLES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 la CORPORACION INTERNACIONAL PARA EL DESARROLLO EDUCATIVO -CIDE- (Bogotá) que se encuentra activa y cuenta con registro calificado.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INGENIERÍA EN ENERGÍAS RENOVABLES de la CORPORACIÓN UNIVERSITARIA DEL HUILA-CORHUILA, que se encuentra activa y cuenta con registro calificado. ENTRE OTRAS.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Cabe recalcar que la universidad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autónoma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de Manizales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saco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Especialización en Energías Renovables y Eficiencia Energética.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62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90;p39">
            <a:extLst>
              <a:ext uri="{FF2B5EF4-FFF2-40B4-BE49-F238E27FC236}">
                <a16:creationId xmlns:a16="http://schemas.microsoft.com/office/drawing/2014/main" id="{BFAB5737-BFFF-F20B-598A-FA1A68C5B84D}"/>
              </a:ext>
            </a:extLst>
          </p:cNvPr>
          <p:cNvSpPr/>
          <p:nvPr/>
        </p:nvSpPr>
        <p:spPr>
          <a:xfrm>
            <a:off x="5920340" y="960950"/>
            <a:ext cx="3030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Formación: Técnico (53 Créditos ≈ 85%)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390;p39">
            <a:extLst>
              <a:ext uri="{FF2B5EF4-FFF2-40B4-BE49-F238E27FC236}">
                <a16:creationId xmlns:a16="http://schemas.microsoft.com/office/drawing/2014/main" id="{E6D94F23-571A-315B-38BE-F379716490A9}"/>
              </a:ext>
            </a:extLst>
          </p:cNvPr>
          <p:cNvSpPr/>
          <p:nvPr/>
        </p:nvSpPr>
        <p:spPr>
          <a:xfrm>
            <a:off x="5920340" y="2018216"/>
            <a:ext cx="31982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Formación: profesional (</a:t>
            </a:r>
            <a:r>
              <a:rPr lang="es" sz="18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</a:t>
            </a: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Créditos ≈ </a:t>
            </a:r>
            <a:r>
              <a:rPr lang="es" sz="18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E61F42-72EF-EAF1-D836-2D44C6AE5908}"/>
              </a:ext>
            </a:extLst>
          </p:cNvPr>
          <p:cNvSpPr txBox="1"/>
          <p:nvPr/>
        </p:nvSpPr>
        <p:spPr>
          <a:xfrm>
            <a:off x="167379" y="56364"/>
            <a:ext cx="790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0" u="none" strike="noStrike" cap="none" dirty="0">
                <a:solidFill>
                  <a:srgbClr val="003B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Articulación</a:t>
            </a:r>
            <a:r>
              <a:rPr lang="es-MX" sz="1800" b="1" dirty="0">
                <a:solidFill>
                  <a:srgbClr val="003B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Programa Técnico, tecnólogo y profesional</a:t>
            </a:r>
            <a:endParaRPr lang="es-MX" sz="1800" b="1" i="0" u="none" strike="noStrike" cap="none" dirty="0">
              <a:solidFill>
                <a:srgbClr val="003B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s-CO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846F7B-DA45-04EB-4475-80BE2B4C3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52" y="465946"/>
            <a:ext cx="5642988" cy="45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4"/>
          <p:cNvPicPr preferRelativeResize="0"/>
          <p:nvPr/>
        </p:nvPicPr>
        <p:blipFill rotWithShape="1">
          <a:blip r:embed="rId4">
            <a:alphaModFix/>
          </a:blip>
          <a:srcRect t="15371" b="51797"/>
          <a:stretch/>
        </p:blipFill>
        <p:spPr>
          <a:xfrm>
            <a:off x="0" y="0"/>
            <a:ext cx="9144003" cy="20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2865" y="-8164"/>
            <a:ext cx="801249" cy="8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4"/>
          <p:cNvSpPr/>
          <p:nvPr/>
        </p:nvSpPr>
        <p:spPr>
          <a:xfrm>
            <a:off x="1133899" y="2376332"/>
            <a:ext cx="66095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" sz="5400" b="1" i="0" u="none" strike="noStrike" cap="none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MUCHAS GRACIAS</a:t>
            </a:r>
            <a:endParaRPr sz="1400" b="0" i="0" u="none" strike="noStrike" cap="none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2" name="Google Shape;652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524250"/>
            <a:ext cx="8353913" cy="106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0;p2">
            <a:extLst>
              <a:ext uri="{FF2B5EF4-FFF2-40B4-BE49-F238E27FC236}">
                <a16:creationId xmlns:a16="http://schemas.microsoft.com/office/drawing/2014/main" id="{09D1497B-0F81-C14E-2523-DD30934E62FE}"/>
              </a:ext>
            </a:extLst>
          </p:cNvPr>
          <p:cNvSpPr txBox="1"/>
          <p:nvPr/>
        </p:nvSpPr>
        <p:spPr>
          <a:xfrm>
            <a:off x="1226249" y="522351"/>
            <a:ext cx="66915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Propuesta programa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TECNOLOGÍA ELÉCTRICA EN GENERACIÓN Y GESTIÓN EFICIENTE DE ENERGÍAS RENOVABLES</a:t>
            </a:r>
            <a:endParaRPr lang="es-CO"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DE55CF09-6D7A-3110-1CAC-70EDF5F0D0CA}"/>
              </a:ext>
            </a:extLst>
          </p:cNvPr>
          <p:cNvSpPr txBox="1"/>
          <p:nvPr/>
        </p:nvSpPr>
        <p:spPr>
          <a:xfrm>
            <a:off x="2918173" y="2245869"/>
            <a:ext cx="330765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Decreto 1330 de 2019 MEN.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Resolución 002265 de 2023 MEN.</a:t>
            </a:r>
            <a:endParaRPr sz="13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30FDD865-9671-D871-F741-4953D38578AA}"/>
              </a:ext>
            </a:extLst>
          </p:cNvPr>
          <p:cNvSpPr txBox="1"/>
          <p:nvPr/>
        </p:nvSpPr>
        <p:spPr>
          <a:xfrm>
            <a:off x="2286748" y="3451449"/>
            <a:ext cx="4570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FACULTAD DE CIENCIAS EXACTAS Y NATURALES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UNIVERSIDAD DE CALDAS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Noviembre</a:t>
            </a: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, 2023</a:t>
            </a:r>
            <a:endParaRPr sz="1800" b="1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8;p3">
            <a:extLst>
              <a:ext uri="{FF2B5EF4-FFF2-40B4-BE49-F238E27FC236}">
                <a16:creationId xmlns:a16="http://schemas.microsoft.com/office/drawing/2014/main" id="{6E411115-0391-E3BF-B4B9-4C55E81C9A77}"/>
              </a:ext>
            </a:extLst>
          </p:cNvPr>
          <p:cNvSpPr txBox="1"/>
          <p:nvPr/>
        </p:nvSpPr>
        <p:spPr>
          <a:xfrm>
            <a:off x="459836" y="295793"/>
            <a:ext cx="518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1. DENOMINACIÓN: Información básica del programa</a:t>
            </a:r>
            <a:endParaRPr dirty="0"/>
          </a:p>
        </p:txBody>
      </p:sp>
      <p:graphicFrame>
        <p:nvGraphicFramePr>
          <p:cNvPr id="4" name="Google Shape;69;p3">
            <a:extLst>
              <a:ext uri="{FF2B5EF4-FFF2-40B4-BE49-F238E27FC236}">
                <a16:creationId xmlns:a16="http://schemas.microsoft.com/office/drawing/2014/main" id="{581B0662-B178-2B69-37CF-A0A9FBEEC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924983"/>
              </p:ext>
            </p:extLst>
          </p:nvPr>
        </p:nvGraphicFramePr>
        <p:xfrm>
          <a:off x="303306" y="621274"/>
          <a:ext cx="4463850" cy="4104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Institution: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Universidad de Caldas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Institución acreditada: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Resolución de acreditación:  17202 Fecha: 24-Oct-2018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 ELÉCTRICA EN GENERACIÓN Y GESTIÓN EFICIENTE DE ENERGÍAS RENOVABLES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Título a otorgar: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TECNOLOGO ELÉCTRICO EN GENERACIÓN Y GESTIÓN EFICIENTE DE ENERGÍAS RENOVABLES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Objeto de estudio: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Adquirir conocimientos detallados sobre fuentes de energía renovable. El programa abarca el diseño de sistemas renovables, su integración a la red eléctrica, estrategias de eficiencia energética, normativas legales y prácticas profesionales. El objetivo es formar profesionales capaces de contribuir a la transición hacia una matriz energética sostenible, con habilidades prácticas y conocimientos sólidos para enfrentar los desafíos actuales y futuros en el campo de las energías renovables.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Ubicación: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Manizales, Caldas, Colombia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Ampliación: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dorada, Anserma, rio sucio y aguadas.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Tecnológico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Modalidades: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Presencial y a distancia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Metodología: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Presencial y a distancia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amplio: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Ingeniería, Electricidad, y Afines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detallado: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Electricidad y energía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oogle Shape;70;p3">
            <a:extLst>
              <a:ext uri="{FF2B5EF4-FFF2-40B4-BE49-F238E27FC236}">
                <a16:creationId xmlns:a16="http://schemas.microsoft.com/office/drawing/2014/main" id="{A814199D-19C1-DCB1-FB1F-CB3AA7CA9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853132"/>
              </p:ext>
            </p:extLst>
          </p:nvPr>
        </p:nvGraphicFramePr>
        <p:xfrm>
          <a:off x="4767148" y="621274"/>
          <a:ext cx="3928750" cy="3787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 estimada del programa (semestres):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créditos académicos: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estudiantes en el primer semestre: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</a:t>
                      </a:r>
                      <a:r>
                        <a:rPr lang="es-E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de equilibrio)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Periodicidad de la admisión: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Semestral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Jornada de trabajo: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mixta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Dedicación al programa: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semestres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Instancia que expide la norma de aprobación: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Consejo Superior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y fecha del Acuerdo: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(6) 8781500  ext. 12420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Fax: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Apartado aéreo: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de la matricula: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</a:t>
                      </a: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smmlv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a la que está adscrito: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de Ciencias Exactas y Naturales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Desarrollado por convenio (S/N):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calificado anterior (si aplica)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60666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pic>
        <p:nvPicPr>
          <p:cNvPr id="4" name="Google Shape;232;g2e2d50abbc1_0_1">
            <a:extLst>
              <a:ext uri="{FF2B5EF4-FFF2-40B4-BE49-F238E27FC236}">
                <a16:creationId xmlns:a16="http://schemas.microsoft.com/office/drawing/2014/main" id="{59022A15-3236-A512-1EA2-C104D5FA9F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40" y="742279"/>
            <a:ext cx="8760025" cy="424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6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grado 11</a:t>
            </a:r>
            <a:endParaRPr dirty="0"/>
          </a:p>
        </p:txBody>
      </p:sp>
      <p:pic>
        <p:nvPicPr>
          <p:cNvPr id="5" name="Google Shape;238;p19">
            <a:extLst>
              <a:ext uri="{FF2B5EF4-FFF2-40B4-BE49-F238E27FC236}">
                <a16:creationId xmlns:a16="http://schemas.microsoft.com/office/drawing/2014/main" id="{231FDC3E-C9AA-AE88-C342-376DB499A0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875" y="790935"/>
            <a:ext cx="8519925" cy="417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5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grado 8/9</a:t>
            </a:r>
            <a:endParaRPr dirty="0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B05C365-9729-9565-E5F8-D539DEAF1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560531"/>
              </p:ext>
            </p:extLst>
          </p:nvPr>
        </p:nvGraphicFramePr>
        <p:xfrm>
          <a:off x="235857" y="1200149"/>
          <a:ext cx="8418285" cy="3444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47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82223969-FD6C-C512-73D6-7C04710F1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12C78EBD-F04A-0945-CEB5-84A446329178}"/>
              </a:ext>
            </a:extLst>
          </p:cNvPr>
          <p:cNvSpPr txBox="1"/>
          <p:nvPr/>
        </p:nvSpPr>
        <p:spPr>
          <a:xfrm>
            <a:off x="269934" y="790935"/>
            <a:ext cx="8614255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Propósito: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Indagar el interés potencial entre estudiantes de programas técnicos afines (Instalación de Sistemas de Energía Renovable y Redes Eléctricas) de la región, para cursar un nuevo programa de "Tecnología Eléctrica en Generación y Gestión Eficiente de Energías Renovables" ofrecido por la Universidad de Caldas.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Metodología: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realizó una encuesta online (Google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dirigida a estudiantes de nivel técnico. Se obtuvieron y analizaron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42 respuestas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válidas.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Hallazgos Clave: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muestra está compuesta mayoritariamente por mujeres (61.9%) y todos los encuestados estudian actualmente en instituciones públicas (100%).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una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 intención de continuar estudiando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después de obtener el título técnico (85.7% planea seguir estudiando o combinar estudio y trabajo). El nivel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Tecnológico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el preferido (61.9%) para continuar.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Hay un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interés moderado pero positivo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el programa específico propuesto: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57.1% (24 </a:t>
            </a: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manifestó interés en continuar su formación con esta Tecnología. Sin embargo, un significativo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26.2% (11 </a:t>
            </a:r>
            <a:r>
              <a:rPr lang="es-CO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está "inseguro".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Oportunidad de Empleo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(mencionada sola o combinada en la mayoría de respuestas) es el factor más influyente para inscribirse, seguido por la Calidad Académica/Prestigio.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principal obstáculo percibido es la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Falta de Recursos Económicos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(mencionado por 19 encuestados), seguido por la Disponibilidad de Tiempo (8 menciones).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Hay una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preferencia abrumadora por la modalidad Presencial (85.7%)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Casi la mitad (47.6%) no había considerado previamente estudiar tecnología en esta área.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2F1EFA63-F4F6-9F75-F7D4-F212147680C8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t</a:t>
            </a:r>
            <a:r>
              <a:rPr lang="en-U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cnicos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7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F3300E08-DB08-7306-38CE-C24F41C3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5158EC2F-E6BC-F6DF-AD31-8738D33976FB}"/>
              </a:ext>
            </a:extLst>
          </p:cNvPr>
          <p:cNvSpPr txBox="1"/>
          <p:nvPr/>
        </p:nvSpPr>
        <p:spPr>
          <a:xfrm>
            <a:off x="756453" y="750727"/>
            <a:ext cx="732805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Intención Post-Técnico: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 dos anteriores (Estudiar y Trabajar): 61.9% (26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Continuar estudiando: 23.8% (10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No sabe / No contesta: 9.5% (4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Empezar a trabajar: 4.8% (2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.). </a:t>
            </a:r>
            <a:r>
              <a:rPr lang="es-CO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(Total con intención de estudio: 85.7%)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396CD562-42B2-A29D-5DBC-53C87B4019DD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r>
              <a:rPr lang="en-US" sz="27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</a:t>
            </a:r>
            <a:r>
              <a:rPr lang="en-U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graphicFrame>
        <p:nvGraphicFramePr>
          <p:cNvPr id="4" name="Gráfico 3" descr="Tipo de gráfico: Anillo. Presencial representa la mayoría de &quot;¿Preferiría estudiar este programa en que modalidad ?&quot;.&#10;&#10;Descripción generada automáticamente">
            <a:extLst>
              <a:ext uri="{FF2B5EF4-FFF2-40B4-BE49-F238E27FC236}">
                <a16:creationId xmlns:a16="http://schemas.microsoft.com/office/drawing/2014/main" id="{AA0F1489-1EA7-6F80-05A3-96D5CE596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625937"/>
              </p:ext>
            </p:extLst>
          </p:nvPr>
        </p:nvGraphicFramePr>
        <p:xfrm>
          <a:off x="2052472" y="1713024"/>
          <a:ext cx="46139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25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F413F46-255D-3FD8-63C5-3A37C058B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E168AC0A-DDF4-B92C-0637-7BD980F243C0}"/>
              </a:ext>
            </a:extLst>
          </p:cNvPr>
          <p:cNvSpPr txBox="1"/>
          <p:nvPr/>
        </p:nvSpPr>
        <p:spPr>
          <a:xfrm>
            <a:off x="756453" y="750727"/>
            <a:ext cx="732805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 de Programa Deseado (si continúa estudiando):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Tecnológico: 61.9% (26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Profesional: 16.7% (7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No sabe / No contesta: 14.3% (6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Técnico: 7.1% (3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EC77FE2F-C76E-45B7-0409-49648F615B50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r>
              <a:rPr lang="en-US" sz="27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técnicos</a:t>
            </a:r>
            <a:r>
              <a:rPr lang="en-U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graphicFrame>
        <p:nvGraphicFramePr>
          <p:cNvPr id="2" name="Gráfico 1" descr="Tipo de gráfico: Anillo. Las dos anteriores representa la mayoría de &quot;¿Tu intención, una vez obtengas el título de técnico, es?&quot;.&#10;&#10;Descripción generada automáticamente">
            <a:extLst>
              <a:ext uri="{FF2B5EF4-FFF2-40B4-BE49-F238E27FC236}">
                <a16:creationId xmlns:a16="http://schemas.microsoft.com/office/drawing/2014/main" id="{D45D65A1-8EDD-FBDC-5DBC-8B4EF236E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296113"/>
              </p:ext>
            </p:extLst>
          </p:nvPr>
        </p:nvGraphicFramePr>
        <p:xfrm>
          <a:off x="2123052" y="1751482"/>
          <a:ext cx="4594860" cy="304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8490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1398</Words>
  <Application>Microsoft Office PowerPoint</Application>
  <PresentationFormat>Presentación en pantalla (16:9)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Roboto</vt:lpstr>
      <vt:lpstr>Arial</vt:lpstr>
      <vt:lpstr>Calibri</vt:lpstr>
      <vt:lpstr>Times New Roman</vt:lpstr>
      <vt:lpstr>Roboto Black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Fernández E.</dc:creator>
  <cp:lastModifiedBy>Daniel vick</cp:lastModifiedBy>
  <cp:revision>12</cp:revision>
  <dcterms:modified xsi:type="dcterms:W3CDTF">2025-04-10T01:56:38Z</dcterms:modified>
</cp:coreProperties>
</file>