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28" r:id="rId4"/>
    <p:sldId id="335" r:id="rId5"/>
    <p:sldId id="337" r:id="rId6"/>
    <p:sldId id="338" r:id="rId7"/>
    <p:sldId id="339" r:id="rId8"/>
    <p:sldId id="336" r:id="rId9"/>
    <p:sldId id="340" r:id="rId10"/>
    <p:sldId id="324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lack" panose="02000000000000000000" pitchFamily="2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45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UGN6ISbZiW8JYuXcbmvE2862U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7681B-256A-4304-AFB2-B3D1981C573F}">
  <a:tblStyle styleId="{5767681B-256A-4304-AFB2-B3D1981C57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78" y="50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8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es-CO" sz="1100"/>
              <a:t>Del siguiente listado de programas técnicos profesionales, ¿cuál(es) de ellos desearías estudiar?, (Marque, se permiten múltiples respuestas).</a:t>
            </a:r>
          </a:p>
          <a:p>
            <a:pPr>
              <a:defRPr sz="1100"/>
            </a:pPr>
            <a:r>
              <a:rPr lang="es-CO" sz="1100"/>
              <a:t>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Hoja1!$A$1:$A$5</c:f>
              <c:strCache>
                <c:ptCount val="5"/>
                <c:pt idx="0">
                  <c:v>Instalación de redes eléctricas de baja y media tensión</c:v>
                </c:pt>
                <c:pt idx="1">
                  <c:v>Instalación de sistemas de energías renovables</c:v>
                </c:pt>
                <c:pt idx="2">
                  <c:v>Procesamiento y reporte Analítioco de datos </c:v>
                </c:pt>
                <c:pt idx="3">
                  <c:v>Energías renovables</c:v>
                </c:pt>
                <c:pt idx="4">
                  <c:v>otros</c:v>
                </c:pt>
              </c:strCache>
            </c:strRef>
          </c:cat>
          <c:val>
            <c:numRef>
              <c:f>Hoja1!$B$1:$B$5</c:f>
              <c:numCache>
                <c:formatCode>General</c:formatCode>
                <c:ptCount val="5"/>
                <c:pt idx="0">
                  <c:v>122</c:v>
                </c:pt>
                <c:pt idx="1">
                  <c:v>151</c:v>
                </c:pt>
                <c:pt idx="2">
                  <c:v>199</c:v>
                </c:pt>
                <c:pt idx="3">
                  <c:v>155</c:v>
                </c:pt>
                <c:pt idx="4">
                  <c:v>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A-4288-AE74-52CC29D25D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5303232"/>
        <c:axId val="1215303712"/>
      </c:barChart>
      <c:catAx>
        <c:axId val="121530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712"/>
        <c:crosses val="autoZero"/>
        <c:auto val="1"/>
        <c:lblAlgn val="ctr"/>
        <c:lblOffset val="100"/>
        <c:noMultiLvlLbl val="0"/>
      </c:catAx>
      <c:valAx>
        <c:axId val="121530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s-CO"/>
          </a:p>
        </c:txPr>
        <c:crossAx val="121530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36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00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86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98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71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4"/>
          <p:cNvPicPr preferRelativeResize="0"/>
          <p:nvPr/>
        </p:nvPicPr>
        <p:blipFill rotWithShape="1">
          <a:blip r:embed="rId4">
            <a:alphaModFix/>
          </a:blip>
          <a:srcRect t="15371" b="51797"/>
          <a:stretch/>
        </p:blipFill>
        <p:spPr>
          <a:xfrm>
            <a:off x="0" y="0"/>
            <a:ext cx="9144003" cy="20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2865" y="-8164"/>
            <a:ext cx="801249" cy="8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4"/>
          <p:cNvSpPr/>
          <p:nvPr/>
        </p:nvSpPr>
        <p:spPr>
          <a:xfrm>
            <a:off x="1133899" y="2376332"/>
            <a:ext cx="66095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1" i="0" u="none" strike="noStrike" cap="none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</a:t>
            </a:r>
            <a:endParaRPr sz="1400" b="0" i="0" u="none" strike="noStrike" cap="none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2" name="Google Shape;65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524250"/>
            <a:ext cx="8353913" cy="10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09D1497B-0F81-C14E-2523-DD30934E62FE}"/>
              </a:ext>
            </a:extLst>
          </p:cNvPr>
          <p:cNvSpPr txBox="1"/>
          <p:nvPr/>
        </p:nvSpPr>
        <p:spPr>
          <a:xfrm>
            <a:off x="1226249" y="522351"/>
            <a:ext cx="66915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Propuesta programa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TECNOLOGÍA ELÉCTRICA EN GENERACIÓN Y GESTIÓN EFICIENTE DE ENERGÍAS RENOVABLES</a:t>
            </a: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E55CF09-6D7A-3110-1CAC-70EDF5F0D0CA}"/>
              </a:ext>
            </a:extLst>
          </p:cNvPr>
          <p:cNvSpPr txBox="1"/>
          <p:nvPr/>
        </p:nvSpPr>
        <p:spPr>
          <a:xfrm>
            <a:off x="2918173" y="2245869"/>
            <a:ext cx="3307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Decreto 1330 de 2019 MEN.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 002265 de 2023 MEN.</a:t>
            </a:r>
            <a:endParaRPr sz="13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30FDD865-9671-D871-F741-4953D38578AA}"/>
              </a:ext>
            </a:extLst>
          </p:cNvPr>
          <p:cNvSpPr txBox="1"/>
          <p:nvPr/>
        </p:nvSpPr>
        <p:spPr>
          <a:xfrm>
            <a:off x="2286748" y="3451449"/>
            <a:ext cx="457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FACULTAD DE CIENCIAS EXACTAS Y NATURALES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Noviembre</a:t>
            </a: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2023</a:t>
            </a:r>
            <a:endParaRPr sz="18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6E411115-0391-E3BF-B4B9-4C55E81C9A77}"/>
              </a:ext>
            </a:extLst>
          </p:cNvPr>
          <p:cNvSpPr txBox="1"/>
          <p:nvPr/>
        </p:nvSpPr>
        <p:spPr>
          <a:xfrm>
            <a:off x="459836" y="295793"/>
            <a:ext cx="518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1. DENOMINACIÓN: Información básica del programa</a:t>
            </a:r>
            <a:endParaRPr dirty="0"/>
          </a:p>
        </p:txBody>
      </p:sp>
      <p:graphicFrame>
        <p:nvGraphicFramePr>
          <p:cNvPr id="4" name="Google Shape;69;p3">
            <a:extLst>
              <a:ext uri="{FF2B5EF4-FFF2-40B4-BE49-F238E27FC236}">
                <a16:creationId xmlns:a16="http://schemas.microsoft.com/office/drawing/2014/main" id="{581B0662-B178-2B69-37CF-A0A9FBEEC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924983"/>
              </p:ext>
            </p:extLst>
          </p:nvPr>
        </p:nvGraphicFramePr>
        <p:xfrm>
          <a:off x="303306" y="621274"/>
          <a:ext cx="4463850" cy="4104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 de Caldas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Institución acreditada: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Resolución de acreditación:  17202 Fecha: 24-Oct-2018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TECNOLOGÍA ELÉCTRICA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Título a otorgar: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TECNOLOGO ELÉCTRICO EN GENERACIÓN Y GESTIÓN EFICIENTE DE ENERGÍAS RENOVABLES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Objeto de estudio: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Adquirir conocimientos detallados sobre fuentes de energía renovable. El programa abarca el diseño de sistemas renovables, su integración a la red eléctrica, estrategias de eficiencia energética, normativas legales y prácticas profesionales. El objetivo es formar profesionales capaces de contribuir a la transición hacia una matriz energética sostenible, con habilidades prácticas y conocimientos sólidos para enfrentar los desafíos actuales y futuros en el campo de las energías renovables.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Manizales, Caldas, Colombia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Ampliación: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dorada, Anserma, rio sucio y aguadas. 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Tecnológico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Modalidades: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Metodología: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amplio: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Ingeniería, Electricidad, y Afines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detallado: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Electricidad y energía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oogle Shape;70;p3">
            <a:extLst>
              <a:ext uri="{FF2B5EF4-FFF2-40B4-BE49-F238E27FC236}">
                <a16:creationId xmlns:a16="http://schemas.microsoft.com/office/drawing/2014/main" id="{A814199D-19C1-DCB1-FB1F-CB3AA7CA9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853132"/>
              </p:ext>
            </p:extLst>
          </p:nvPr>
        </p:nvGraphicFramePr>
        <p:xfrm>
          <a:off x="4767148" y="621274"/>
          <a:ext cx="3928750" cy="3787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 estimada del programa (semestres):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créditos académicos: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estudiantes en el primer semestre: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</a:t>
                      </a:r>
                      <a:r>
                        <a:rPr lang="es-E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de equilibrio)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Periodicidad de la admisión: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Semestral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Jornada de trabajo: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mixta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Dedicación al programa: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semestres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Instancia que expide la norma de aprobación: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Consejo Superior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y fecha del Acuerdo: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 8781500  ext. 12420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Fax: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aéreo: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 la matricula: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</a:t>
                      </a: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smmlv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a la que está adscrito: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de Ciencias Exactas y Naturales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Desarrollado por convenio (S/N):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calificado anterior (si aplica)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4" name="Google Shape;232;g2e2d50abbc1_0_1">
            <a:extLst>
              <a:ext uri="{FF2B5EF4-FFF2-40B4-BE49-F238E27FC236}">
                <a16:creationId xmlns:a16="http://schemas.microsoft.com/office/drawing/2014/main" id="{59022A15-3236-A512-1EA2-C104D5FA9F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40" y="742279"/>
            <a:ext cx="8760025" cy="424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0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11</a:t>
            </a:r>
            <a:endParaRPr dirty="0"/>
          </a:p>
        </p:txBody>
      </p:sp>
      <p:pic>
        <p:nvPicPr>
          <p:cNvPr id="5" name="Google Shape;238;p19">
            <a:extLst>
              <a:ext uri="{FF2B5EF4-FFF2-40B4-BE49-F238E27FC236}">
                <a16:creationId xmlns:a16="http://schemas.microsoft.com/office/drawing/2014/main" id="{231FDC3E-C9AA-AE88-C342-376DB499A0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875" y="790935"/>
            <a:ext cx="8519925" cy="417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8/9</a:t>
            </a:r>
            <a:endParaRPr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B05C365-9729-9565-E5F8-D539DEAF1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60531"/>
              </p:ext>
            </p:extLst>
          </p:nvPr>
        </p:nvGraphicFramePr>
        <p:xfrm>
          <a:off x="235857" y="1200149"/>
          <a:ext cx="8418285" cy="3444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sp>
        <p:nvSpPr>
          <p:cNvPr id="3" name="Google Shape;182;p13">
            <a:extLst>
              <a:ext uri="{FF2B5EF4-FFF2-40B4-BE49-F238E27FC236}">
                <a16:creationId xmlns:a16="http://schemas.microsoft.com/office/drawing/2014/main" id="{FA8C72A6-1898-16D4-3337-D6704780D5E5}"/>
              </a:ext>
            </a:extLst>
          </p:cNvPr>
          <p:cNvSpPr txBox="1"/>
          <p:nvPr/>
        </p:nvSpPr>
        <p:spPr>
          <a:xfrm>
            <a:off x="886" y="2319063"/>
            <a:ext cx="2538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PROGRAMAS SIMILARES</a:t>
            </a: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Google Shape;178;p13">
            <a:extLst>
              <a:ext uri="{FF2B5EF4-FFF2-40B4-BE49-F238E27FC236}">
                <a16:creationId xmlns:a16="http://schemas.microsoft.com/office/drawing/2014/main" id="{0CF89E60-B634-544D-EADD-D68A2AAE975E}"/>
              </a:ext>
            </a:extLst>
          </p:cNvPr>
          <p:cNvSpPr txBox="1"/>
          <p:nvPr/>
        </p:nvSpPr>
        <p:spPr>
          <a:xfrm>
            <a:off x="2538886" y="700845"/>
            <a:ext cx="5798869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Se observa un crecimiento significativo de la oferta educativa en Energías Renovables a nivel mundial y en Colombia. Sin embargo, es importante destacar que la mayoría de los programas existentes se enfocan en el nivel de educación superior, dejando una brecha en la formación técnica y tecnológica especializada. Esto representa una oportunidad para el programa tecnológico de la Universidad de Caldas, ya que llenaría este vacío y proporciona una formación práctica y aplicada a nivel técnico. Solo existen 3 programas de pregrado a nivel nacional: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TECNOLOGÍA ELÉCTRICA EN GENERACIÓN Y GESTIÓN EFICIENTE DE ENERGÍAS RENOVABLES de la CORPORACIÓN INTERNACIONAL PARA EL DESARROLLO EDUCATIVO -CIDE-(Bogotá)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TÉCNICA PROFESIONAL EN INSTALACIONES ELÉCTRICAS PARA SISTEMAS RENOVABLES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de la CORPORACION INTERNACIONAL PARA EL DESARROLLO EDUCATIVO -CIDE- (Bogotá) que se encuentra activa y cuenta con registro calificado.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INGENIERÍA EN ENERGÍAS RENOVABLES de la CORPORACIÓN UNIVERSITARIA DEL HUILA-CORHUILA, que se encuentra activa y cuenta con registro calificado. ENTRE OTRAS.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Cabe recalcar que la universidad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autónoma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de Manizales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saco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00" b="0" i="0" u="none" strike="noStrike" cap="none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Especialización en Energías Renovables y Eficiencia Energética.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1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1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6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90;p39">
            <a:extLst>
              <a:ext uri="{FF2B5EF4-FFF2-40B4-BE49-F238E27FC236}">
                <a16:creationId xmlns:a16="http://schemas.microsoft.com/office/drawing/2014/main" id="{BFAB5737-BFFF-F20B-598A-FA1A68C5B84D}"/>
              </a:ext>
            </a:extLst>
          </p:cNvPr>
          <p:cNvSpPr/>
          <p:nvPr/>
        </p:nvSpPr>
        <p:spPr>
          <a:xfrm>
            <a:off x="5920340" y="960950"/>
            <a:ext cx="303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Técnico (53 Créditos ≈ 85%)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390;p39">
            <a:extLst>
              <a:ext uri="{FF2B5EF4-FFF2-40B4-BE49-F238E27FC236}">
                <a16:creationId xmlns:a16="http://schemas.microsoft.com/office/drawing/2014/main" id="{E6D94F23-571A-315B-38BE-F379716490A9}"/>
              </a:ext>
            </a:extLst>
          </p:cNvPr>
          <p:cNvSpPr/>
          <p:nvPr/>
        </p:nvSpPr>
        <p:spPr>
          <a:xfrm>
            <a:off x="5920340" y="2018216"/>
            <a:ext cx="31982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de Formación: profesional (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Créditos ≈ </a:t>
            </a:r>
            <a:r>
              <a:rPr lang="es" sz="18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r>
              <a:rPr lang="es" sz="1800" b="0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E61F42-72EF-EAF1-D836-2D44C6AE5908}"/>
              </a:ext>
            </a:extLst>
          </p:cNvPr>
          <p:cNvSpPr txBox="1"/>
          <p:nvPr/>
        </p:nvSpPr>
        <p:spPr>
          <a:xfrm>
            <a:off x="167379" y="56364"/>
            <a:ext cx="790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 cap="none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Articulación</a:t>
            </a:r>
            <a:r>
              <a:rPr lang="es-MX" sz="1800" b="1" dirty="0">
                <a:solidFill>
                  <a:srgbClr val="003B7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Programa Técnico, tecnólogo y profesional</a:t>
            </a:r>
            <a:endParaRPr lang="es-MX" sz="1800" b="1" i="0" u="none" strike="noStrike" cap="none" dirty="0">
              <a:solidFill>
                <a:srgbClr val="003B7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s-CO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846F7B-DA45-04EB-4475-80BE2B4C3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52" y="465946"/>
            <a:ext cx="5642988" cy="45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241;g1ec2c1abeba_0_6">
            <a:extLst>
              <a:ext uri="{FF2B5EF4-FFF2-40B4-BE49-F238E27FC236}">
                <a16:creationId xmlns:a16="http://schemas.microsoft.com/office/drawing/2014/main" id="{7BFA078C-E32B-23EA-B27C-F3A0FF853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569867"/>
              </p:ext>
            </p:extLst>
          </p:nvPr>
        </p:nvGraphicFramePr>
        <p:xfrm>
          <a:off x="298437" y="1259285"/>
          <a:ext cx="8547125" cy="3689223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854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600">
                <a:tc>
                  <a:txBody>
                    <a:bodyPr/>
                    <a:lstStyle/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Resultados de Aprendizaje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Estructura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(Acción, Contenido y Contexto)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50">
                <a:tc>
                  <a:txBody>
                    <a:bodyPr/>
                    <a:lstStyle/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RA1. Diseñar sistemas de generación de energía renovable, demostrando habilidades en el cálculo de capacidades, selección de tecnologías y consideraciones ambientales.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RA2. Capacidades para integrar sistemas de energías renovables a la red eléctrica, cumpliendo con los estándares y normativas correspondientes, y gestionando eficientemente la conexión. 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RA3. Demostrar la capacidad de gestionar eficientemente la energía generada por sistemas renovables, aplicando estrategias para optimizar el rendimiento y minimizar pérdidas.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RA4. Aplicar los principios de seguridad eléctrica y normativas para garantizar prácticas seguras en proyectos de energías renovables.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RA5. Evaluar la eficiencia energética en sistemas eléctricos, implementando prácticas que reduzcan el consumo y promuevan la sostenibilidad.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RA6. Desarrollar habilidades de gestión de proyectos, desde la planificación hasta la implementación, considerando aspectos técnicos, económicos y medioambientales.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239;g1ec2c1abeba_0_6">
            <a:extLst>
              <a:ext uri="{FF2B5EF4-FFF2-40B4-BE49-F238E27FC236}">
                <a16:creationId xmlns:a16="http://schemas.microsoft.com/office/drawing/2014/main" id="{DFD55304-9ED4-D1A5-8DA7-88D786404EDF}"/>
              </a:ext>
            </a:extLst>
          </p:cNvPr>
          <p:cNvSpPr txBox="1"/>
          <p:nvPr/>
        </p:nvSpPr>
        <p:spPr>
          <a:xfrm>
            <a:off x="329475" y="308429"/>
            <a:ext cx="441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Resultados de aprendizaje 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95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770</Words>
  <Application>Microsoft Office PowerPoint</Application>
  <PresentationFormat>Presentación en pantalla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Calibri</vt:lpstr>
      <vt:lpstr>Roboto Black</vt:lpstr>
      <vt:lpstr>Roboto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Fernández E.</dc:creator>
  <cp:lastModifiedBy>Daniel vick</cp:lastModifiedBy>
  <cp:revision>10</cp:revision>
  <dcterms:modified xsi:type="dcterms:W3CDTF">2025-03-04T22:07:51Z</dcterms:modified>
</cp:coreProperties>
</file>