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3" r:id="rId2"/>
    <p:sldId id="309" r:id="rId3"/>
    <p:sldId id="310" r:id="rId4"/>
    <p:sldId id="311" r:id="rId5"/>
    <p:sldId id="312"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3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BC53DC-E633-4F28-9832-73038E88463F}" type="datetimeFigureOut">
              <a:rPr lang="zh-CN" altLang="en-US" smtClean="0"/>
              <a:t>2022/6/30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F1148-6D07-4279-9711-9CF538E7426C}" type="slidenum">
              <a:rPr lang="zh-CN" altLang="en-US" smtClean="0"/>
              <a:t>‹#›</a:t>
            </a:fld>
            <a:endParaRPr lang="zh-CN" altLang="en-US"/>
          </a:p>
        </p:txBody>
      </p:sp>
    </p:spTree>
    <p:extLst>
      <p:ext uri="{BB962C8B-B14F-4D97-AF65-F5344CB8AC3E}">
        <p14:creationId xmlns:p14="http://schemas.microsoft.com/office/powerpoint/2010/main" val="3356343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1665931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352815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284194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4254153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862787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EB4D2-F8B9-41B3-AB13-BF2F893478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A6773C-C865-41E7-91A6-6C2A074172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D3AB1DF-96C6-412D-9183-2F5EF831B39C}"/>
              </a:ext>
            </a:extLst>
          </p:cNvPr>
          <p:cNvSpPr>
            <a:spLocks noGrp="1"/>
          </p:cNvSpPr>
          <p:nvPr>
            <p:ph type="dt" sz="half" idx="10"/>
          </p:nvPr>
        </p:nvSpPr>
        <p:spPr/>
        <p:txBody>
          <a:bodyPr/>
          <a:lstStyle/>
          <a:p>
            <a:fld id="{3C8B068D-8C7D-4DA9-8BB9-63B81B68CFE5}" type="datetimeFigureOut">
              <a:rPr lang="zh-CN" altLang="en-US" smtClean="0"/>
              <a:t>2022/6/30</a:t>
            </a:fld>
            <a:endParaRPr lang="zh-CN" altLang="en-US"/>
          </a:p>
        </p:txBody>
      </p:sp>
      <p:sp>
        <p:nvSpPr>
          <p:cNvPr id="5" name="页脚占位符 4">
            <a:extLst>
              <a:ext uri="{FF2B5EF4-FFF2-40B4-BE49-F238E27FC236}">
                <a16:creationId xmlns:a16="http://schemas.microsoft.com/office/drawing/2014/main" id="{F5C4FADE-CC25-4AC6-8AB7-CF3B204131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912A49-CB36-40DC-BFCE-86990E5CEA58}"/>
              </a:ext>
            </a:extLst>
          </p:cNvPr>
          <p:cNvSpPr>
            <a:spLocks noGrp="1"/>
          </p:cNvSpPr>
          <p:nvPr>
            <p:ph type="sldNum" sz="quarter" idx="12"/>
          </p:nvPr>
        </p:nvSpPr>
        <p:spPr/>
        <p:txBody>
          <a:bodyPr/>
          <a:lstStyle/>
          <a:p>
            <a:fld id="{B26AD4EC-5859-4958-9AC8-5E3330948E7F}" type="slidenum">
              <a:rPr lang="zh-CN" altLang="en-US" smtClean="0"/>
              <a:t>‹#›</a:t>
            </a:fld>
            <a:endParaRPr lang="zh-CN" altLang="en-US"/>
          </a:p>
        </p:txBody>
      </p:sp>
    </p:spTree>
    <p:extLst>
      <p:ext uri="{BB962C8B-B14F-4D97-AF65-F5344CB8AC3E}">
        <p14:creationId xmlns:p14="http://schemas.microsoft.com/office/powerpoint/2010/main" val="41353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BAA57B-A714-4FF0-9A8D-1CB6D72F542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00385BA-4DED-4257-898C-ED97971C5F1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6A951F8-1387-454D-8A1F-32A168D515A9}"/>
              </a:ext>
            </a:extLst>
          </p:cNvPr>
          <p:cNvSpPr>
            <a:spLocks noGrp="1"/>
          </p:cNvSpPr>
          <p:nvPr>
            <p:ph type="dt" sz="half" idx="10"/>
          </p:nvPr>
        </p:nvSpPr>
        <p:spPr/>
        <p:txBody>
          <a:bodyPr/>
          <a:lstStyle/>
          <a:p>
            <a:fld id="{3C8B068D-8C7D-4DA9-8BB9-63B81B68CFE5}" type="datetimeFigureOut">
              <a:rPr lang="zh-CN" altLang="en-US" smtClean="0"/>
              <a:t>2022/6/30</a:t>
            </a:fld>
            <a:endParaRPr lang="zh-CN" altLang="en-US"/>
          </a:p>
        </p:txBody>
      </p:sp>
      <p:sp>
        <p:nvSpPr>
          <p:cNvPr id="5" name="页脚占位符 4">
            <a:extLst>
              <a:ext uri="{FF2B5EF4-FFF2-40B4-BE49-F238E27FC236}">
                <a16:creationId xmlns:a16="http://schemas.microsoft.com/office/drawing/2014/main" id="{83F648B5-136A-4AE4-95F3-AB49A277E1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92E31B-3F38-4E3C-AFEA-2AABC13D1488}"/>
              </a:ext>
            </a:extLst>
          </p:cNvPr>
          <p:cNvSpPr>
            <a:spLocks noGrp="1"/>
          </p:cNvSpPr>
          <p:nvPr>
            <p:ph type="sldNum" sz="quarter" idx="12"/>
          </p:nvPr>
        </p:nvSpPr>
        <p:spPr/>
        <p:txBody>
          <a:bodyPr/>
          <a:lstStyle/>
          <a:p>
            <a:fld id="{B26AD4EC-5859-4958-9AC8-5E3330948E7F}" type="slidenum">
              <a:rPr lang="zh-CN" altLang="en-US" smtClean="0"/>
              <a:t>‹#›</a:t>
            </a:fld>
            <a:endParaRPr lang="zh-CN" altLang="en-US"/>
          </a:p>
        </p:txBody>
      </p:sp>
    </p:spTree>
    <p:extLst>
      <p:ext uri="{BB962C8B-B14F-4D97-AF65-F5344CB8AC3E}">
        <p14:creationId xmlns:p14="http://schemas.microsoft.com/office/powerpoint/2010/main" val="4139597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3A40019-4CCB-4A45-8EAF-CBBD399E0F3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01C6A26-6F98-436B-905D-F87A0444BCB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B231D53-F396-4700-8AD0-F022B9E133F7}"/>
              </a:ext>
            </a:extLst>
          </p:cNvPr>
          <p:cNvSpPr>
            <a:spLocks noGrp="1"/>
          </p:cNvSpPr>
          <p:nvPr>
            <p:ph type="dt" sz="half" idx="10"/>
          </p:nvPr>
        </p:nvSpPr>
        <p:spPr/>
        <p:txBody>
          <a:bodyPr/>
          <a:lstStyle/>
          <a:p>
            <a:fld id="{3C8B068D-8C7D-4DA9-8BB9-63B81B68CFE5}" type="datetimeFigureOut">
              <a:rPr lang="zh-CN" altLang="en-US" smtClean="0"/>
              <a:t>2022/6/30</a:t>
            </a:fld>
            <a:endParaRPr lang="zh-CN" altLang="en-US"/>
          </a:p>
        </p:txBody>
      </p:sp>
      <p:sp>
        <p:nvSpPr>
          <p:cNvPr id="5" name="页脚占位符 4">
            <a:extLst>
              <a:ext uri="{FF2B5EF4-FFF2-40B4-BE49-F238E27FC236}">
                <a16:creationId xmlns:a16="http://schemas.microsoft.com/office/drawing/2014/main" id="{CC260AE5-5D8C-4086-8D71-DCD7258D4D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939621-6BC1-4336-B796-47AA5F7B872E}"/>
              </a:ext>
            </a:extLst>
          </p:cNvPr>
          <p:cNvSpPr>
            <a:spLocks noGrp="1"/>
          </p:cNvSpPr>
          <p:nvPr>
            <p:ph type="sldNum" sz="quarter" idx="12"/>
          </p:nvPr>
        </p:nvSpPr>
        <p:spPr/>
        <p:txBody>
          <a:bodyPr/>
          <a:lstStyle/>
          <a:p>
            <a:fld id="{B26AD4EC-5859-4958-9AC8-5E3330948E7F}" type="slidenum">
              <a:rPr lang="zh-CN" altLang="en-US" smtClean="0"/>
              <a:t>‹#›</a:t>
            </a:fld>
            <a:endParaRPr lang="zh-CN" altLang="en-US"/>
          </a:p>
        </p:txBody>
      </p:sp>
    </p:spTree>
    <p:extLst>
      <p:ext uri="{BB962C8B-B14F-4D97-AF65-F5344CB8AC3E}">
        <p14:creationId xmlns:p14="http://schemas.microsoft.com/office/powerpoint/2010/main" val="513016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1954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DC107-8D80-4D0A-B8F5-A2AB2AC3C6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1484B7-C87A-4158-B7BC-2840F68F857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4FB9C13-FF38-4234-8BF2-E5F77E2D190E}"/>
              </a:ext>
            </a:extLst>
          </p:cNvPr>
          <p:cNvSpPr>
            <a:spLocks noGrp="1"/>
          </p:cNvSpPr>
          <p:nvPr>
            <p:ph type="dt" sz="half" idx="10"/>
          </p:nvPr>
        </p:nvSpPr>
        <p:spPr/>
        <p:txBody>
          <a:bodyPr/>
          <a:lstStyle/>
          <a:p>
            <a:fld id="{3C8B068D-8C7D-4DA9-8BB9-63B81B68CFE5}" type="datetimeFigureOut">
              <a:rPr lang="zh-CN" altLang="en-US" smtClean="0"/>
              <a:t>2022/6/30</a:t>
            </a:fld>
            <a:endParaRPr lang="zh-CN" altLang="en-US"/>
          </a:p>
        </p:txBody>
      </p:sp>
      <p:sp>
        <p:nvSpPr>
          <p:cNvPr id="5" name="页脚占位符 4">
            <a:extLst>
              <a:ext uri="{FF2B5EF4-FFF2-40B4-BE49-F238E27FC236}">
                <a16:creationId xmlns:a16="http://schemas.microsoft.com/office/drawing/2014/main" id="{E3DB0467-80BA-4A26-AC68-DCEF4EB437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EBCA37-55CF-47D0-983E-3EE5B8A4EC15}"/>
              </a:ext>
            </a:extLst>
          </p:cNvPr>
          <p:cNvSpPr>
            <a:spLocks noGrp="1"/>
          </p:cNvSpPr>
          <p:nvPr>
            <p:ph type="sldNum" sz="quarter" idx="12"/>
          </p:nvPr>
        </p:nvSpPr>
        <p:spPr/>
        <p:txBody>
          <a:bodyPr/>
          <a:lstStyle/>
          <a:p>
            <a:fld id="{B26AD4EC-5859-4958-9AC8-5E3330948E7F}" type="slidenum">
              <a:rPr lang="zh-CN" altLang="en-US" smtClean="0"/>
              <a:t>‹#›</a:t>
            </a:fld>
            <a:endParaRPr lang="zh-CN" altLang="en-US"/>
          </a:p>
        </p:txBody>
      </p:sp>
    </p:spTree>
    <p:extLst>
      <p:ext uri="{BB962C8B-B14F-4D97-AF65-F5344CB8AC3E}">
        <p14:creationId xmlns:p14="http://schemas.microsoft.com/office/powerpoint/2010/main" val="1509098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DC6B3-B845-4C26-902C-8074195331B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351FDD4-1156-449C-B00A-9727762495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EF89291-FD8C-45A0-9F15-DBEF06903678}"/>
              </a:ext>
            </a:extLst>
          </p:cNvPr>
          <p:cNvSpPr>
            <a:spLocks noGrp="1"/>
          </p:cNvSpPr>
          <p:nvPr>
            <p:ph type="dt" sz="half" idx="10"/>
          </p:nvPr>
        </p:nvSpPr>
        <p:spPr/>
        <p:txBody>
          <a:bodyPr/>
          <a:lstStyle/>
          <a:p>
            <a:fld id="{3C8B068D-8C7D-4DA9-8BB9-63B81B68CFE5}" type="datetimeFigureOut">
              <a:rPr lang="zh-CN" altLang="en-US" smtClean="0"/>
              <a:t>2022/6/30</a:t>
            </a:fld>
            <a:endParaRPr lang="zh-CN" altLang="en-US"/>
          </a:p>
        </p:txBody>
      </p:sp>
      <p:sp>
        <p:nvSpPr>
          <p:cNvPr id="5" name="页脚占位符 4">
            <a:extLst>
              <a:ext uri="{FF2B5EF4-FFF2-40B4-BE49-F238E27FC236}">
                <a16:creationId xmlns:a16="http://schemas.microsoft.com/office/drawing/2014/main" id="{273CD699-38EA-49D9-A436-D4181ED7A5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3D0A1C-2A75-4187-A9D6-32274BB14C67}"/>
              </a:ext>
            </a:extLst>
          </p:cNvPr>
          <p:cNvSpPr>
            <a:spLocks noGrp="1"/>
          </p:cNvSpPr>
          <p:nvPr>
            <p:ph type="sldNum" sz="quarter" idx="12"/>
          </p:nvPr>
        </p:nvSpPr>
        <p:spPr/>
        <p:txBody>
          <a:bodyPr/>
          <a:lstStyle/>
          <a:p>
            <a:fld id="{B26AD4EC-5859-4958-9AC8-5E3330948E7F}" type="slidenum">
              <a:rPr lang="zh-CN" altLang="en-US" smtClean="0"/>
              <a:t>‹#›</a:t>
            </a:fld>
            <a:endParaRPr lang="zh-CN" altLang="en-US"/>
          </a:p>
        </p:txBody>
      </p:sp>
    </p:spTree>
    <p:extLst>
      <p:ext uri="{BB962C8B-B14F-4D97-AF65-F5344CB8AC3E}">
        <p14:creationId xmlns:p14="http://schemas.microsoft.com/office/powerpoint/2010/main" val="283878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F06AC2-0114-40DA-86B6-D09C9BC96C4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F179B5-2183-41CC-8A1B-DA3BA547FCA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5FD7524-CE78-40F8-BE4A-0EF38241BA3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1A6BADC-8862-478E-B942-9BB4B7CE463E}"/>
              </a:ext>
            </a:extLst>
          </p:cNvPr>
          <p:cNvSpPr>
            <a:spLocks noGrp="1"/>
          </p:cNvSpPr>
          <p:nvPr>
            <p:ph type="dt" sz="half" idx="10"/>
          </p:nvPr>
        </p:nvSpPr>
        <p:spPr/>
        <p:txBody>
          <a:bodyPr/>
          <a:lstStyle/>
          <a:p>
            <a:fld id="{3C8B068D-8C7D-4DA9-8BB9-63B81B68CFE5}" type="datetimeFigureOut">
              <a:rPr lang="zh-CN" altLang="en-US" smtClean="0"/>
              <a:t>2022/6/30</a:t>
            </a:fld>
            <a:endParaRPr lang="zh-CN" altLang="en-US"/>
          </a:p>
        </p:txBody>
      </p:sp>
      <p:sp>
        <p:nvSpPr>
          <p:cNvPr id="6" name="页脚占位符 5">
            <a:extLst>
              <a:ext uri="{FF2B5EF4-FFF2-40B4-BE49-F238E27FC236}">
                <a16:creationId xmlns:a16="http://schemas.microsoft.com/office/drawing/2014/main" id="{3539BF93-CC1D-4D62-ADB0-1DB76A3745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AF8267-06BA-43C0-8D7F-AF5E2F590B10}"/>
              </a:ext>
            </a:extLst>
          </p:cNvPr>
          <p:cNvSpPr>
            <a:spLocks noGrp="1"/>
          </p:cNvSpPr>
          <p:nvPr>
            <p:ph type="sldNum" sz="quarter" idx="12"/>
          </p:nvPr>
        </p:nvSpPr>
        <p:spPr/>
        <p:txBody>
          <a:bodyPr/>
          <a:lstStyle/>
          <a:p>
            <a:fld id="{B26AD4EC-5859-4958-9AC8-5E3330948E7F}" type="slidenum">
              <a:rPr lang="zh-CN" altLang="en-US" smtClean="0"/>
              <a:t>‹#›</a:t>
            </a:fld>
            <a:endParaRPr lang="zh-CN" altLang="en-US"/>
          </a:p>
        </p:txBody>
      </p:sp>
    </p:spTree>
    <p:extLst>
      <p:ext uri="{BB962C8B-B14F-4D97-AF65-F5344CB8AC3E}">
        <p14:creationId xmlns:p14="http://schemas.microsoft.com/office/powerpoint/2010/main" val="3059354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1C13C-AB91-421D-A9E0-A654A778D1D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AE479E1-A5E8-466C-AB5B-9853479794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7B75C36-4048-4F6E-B50E-DF07F9C3BCA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A7F1517-8304-43A0-BE81-DCDCF7E19C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9FCA465-1A31-49BF-9C3D-CE4287C18A4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D972D57-B8A3-43E4-812C-9C557E36CEA9}"/>
              </a:ext>
            </a:extLst>
          </p:cNvPr>
          <p:cNvSpPr>
            <a:spLocks noGrp="1"/>
          </p:cNvSpPr>
          <p:nvPr>
            <p:ph type="dt" sz="half" idx="10"/>
          </p:nvPr>
        </p:nvSpPr>
        <p:spPr/>
        <p:txBody>
          <a:bodyPr/>
          <a:lstStyle/>
          <a:p>
            <a:fld id="{3C8B068D-8C7D-4DA9-8BB9-63B81B68CFE5}" type="datetimeFigureOut">
              <a:rPr lang="zh-CN" altLang="en-US" smtClean="0"/>
              <a:t>2022/6/30</a:t>
            </a:fld>
            <a:endParaRPr lang="zh-CN" altLang="en-US"/>
          </a:p>
        </p:txBody>
      </p:sp>
      <p:sp>
        <p:nvSpPr>
          <p:cNvPr id="8" name="页脚占位符 7">
            <a:extLst>
              <a:ext uri="{FF2B5EF4-FFF2-40B4-BE49-F238E27FC236}">
                <a16:creationId xmlns:a16="http://schemas.microsoft.com/office/drawing/2014/main" id="{7B230BD3-A5F8-47B9-9A47-B7D7A2C96D1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48100A0-32FB-44E5-A655-957C123894D3}"/>
              </a:ext>
            </a:extLst>
          </p:cNvPr>
          <p:cNvSpPr>
            <a:spLocks noGrp="1"/>
          </p:cNvSpPr>
          <p:nvPr>
            <p:ph type="sldNum" sz="quarter" idx="12"/>
          </p:nvPr>
        </p:nvSpPr>
        <p:spPr/>
        <p:txBody>
          <a:bodyPr/>
          <a:lstStyle/>
          <a:p>
            <a:fld id="{B26AD4EC-5859-4958-9AC8-5E3330948E7F}" type="slidenum">
              <a:rPr lang="zh-CN" altLang="en-US" smtClean="0"/>
              <a:t>‹#›</a:t>
            </a:fld>
            <a:endParaRPr lang="zh-CN" altLang="en-US"/>
          </a:p>
        </p:txBody>
      </p:sp>
    </p:spTree>
    <p:extLst>
      <p:ext uri="{BB962C8B-B14F-4D97-AF65-F5344CB8AC3E}">
        <p14:creationId xmlns:p14="http://schemas.microsoft.com/office/powerpoint/2010/main" val="1792044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C74A1-E951-4294-9E02-2F904819BFF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A4B2117-ECBE-4B1A-B55D-989EFC07D370}"/>
              </a:ext>
            </a:extLst>
          </p:cNvPr>
          <p:cNvSpPr>
            <a:spLocks noGrp="1"/>
          </p:cNvSpPr>
          <p:nvPr>
            <p:ph type="dt" sz="half" idx="10"/>
          </p:nvPr>
        </p:nvSpPr>
        <p:spPr/>
        <p:txBody>
          <a:bodyPr/>
          <a:lstStyle/>
          <a:p>
            <a:fld id="{3C8B068D-8C7D-4DA9-8BB9-63B81B68CFE5}" type="datetimeFigureOut">
              <a:rPr lang="zh-CN" altLang="en-US" smtClean="0"/>
              <a:t>2022/6/30</a:t>
            </a:fld>
            <a:endParaRPr lang="zh-CN" altLang="en-US"/>
          </a:p>
        </p:txBody>
      </p:sp>
      <p:sp>
        <p:nvSpPr>
          <p:cNvPr id="4" name="页脚占位符 3">
            <a:extLst>
              <a:ext uri="{FF2B5EF4-FFF2-40B4-BE49-F238E27FC236}">
                <a16:creationId xmlns:a16="http://schemas.microsoft.com/office/drawing/2014/main" id="{130B7D65-00C9-4EAD-996A-26021E9317B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CADFC4B-D103-4622-8FB6-18AF0A170995}"/>
              </a:ext>
            </a:extLst>
          </p:cNvPr>
          <p:cNvSpPr>
            <a:spLocks noGrp="1"/>
          </p:cNvSpPr>
          <p:nvPr>
            <p:ph type="sldNum" sz="quarter" idx="12"/>
          </p:nvPr>
        </p:nvSpPr>
        <p:spPr/>
        <p:txBody>
          <a:bodyPr/>
          <a:lstStyle/>
          <a:p>
            <a:fld id="{B26AD4EC-5859-4958-9AC8-5E3330948E7F}" type="slidenum">
              <a:rPr lang="zh-CN" altLang="en-US" smtClean="0"/>
              <a:t>‹#›</a:t>
            </a:fld>
            <a:endParaRPr lang="zh-CN" altLang="en-US"/>
          </a:p>
        </p:txBody>
      </p:sp>
    </p:spTree>
    <p:extLst>
      <p:ext uri="{BB962C8B-B14F-4D97-AF65-F5344CB8AC3E}">
        <p14:creationId xmlns:p14="http://schemas.microsoft.com/office/powerpoint/2010/main" val="4128108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BA30D9F-D3BD-4183-8EC5-E1BB9D63C9C8}"/>
              </a:ext>
            </a:extLst>
          </p:cNvPr>
          <p:cNvSpPr>
            <a:spLocks noGrp="1"/>
          </p:cNvSpPr>
          <p:nvPr>
            <p:ph type="dt" sz="half" idx="10"/>
          </p:nvPr>
        </p:nvSpPr>
        <p:spPr/>
        <p:txBody>
          <a:bodyPr/>
          <a:lstStyle/>
          <a:p>
            <a:fld id="{3C8B068D-8C7D-4DA9-8BB9-63B81B68CFE5}" type="datetimeFigureOut">
              <a:rPr lang="zh-CN" altLang="en-US" smtClean="0"/>
              <a:t>2022/6/30</a:t>
            </a:fld>
            <a:endParaRPr lang="zh-CN" altLang="en-US"/>
          </a:p>
        </p:txBody>
      </p:sp>
      <p:sp>
        <p:nvSpPr>
          <p:cNvPr id="3" name="页脚占位符 2">
            <a:extLst>
              <a:ext uri="{FF2B5EF4-FFF2-40B4-BE49-F238E27FC236}">
                <a16:creationId xmlns:a16="http://schemas.microsoft.com/office/drawing/2014/main" id="{3C4E7445-CAB7-4495-AC7D-F6D4C34F45D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5595D57-EAD3-4DF2-9D61-3993F771EDD7}"/>
              </a:ext>
            </a:extLst>
          </p:cNvPr>
          <p:cNvSpPr>
            <a:spLocks noGrp="1"/>
          </p:cNvSpPr>
          <p:nvPr>
            <p:ph type="sldNum" sz="quarter" idx="12"/>
          </p:nvPr>
        </p:nvSpPr>
        <p:spPr/>
        <p:txBody>
          <a:bodyPr/>
          <a:lstStyle/>
          <a:p>
            <a:fld id="{B26AD4EC-5859-4958-9AC8-5E3330948E7F}" type="slidenum">
              <a:rPr lang="zh-CN" altLang="en-US" smtClean="0"/>
              <a:t>‹#›</a:t>
            </a:fld>
            <a:endParaRPr lang="zh-CN" altLang="en-US"/>
          </a:p>
        </p:txBody>
      </p:sp>
    </p:spTree>
    <p:extLst>
      <p:ext uri="{BB962C8B-B14F-4D97-AF65-F5344CB8AC3E}">
        <p14:creationId xmlns:p14="http://schemas.microsoft.com/office/powerpoint/2010/main" val="85546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A740F1-BE0E-4CFD-94FE-170FC2D74CA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69A5747-4B36-4B5E-92FC-304739B8C2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8CCB218-DDB4-4758-A095-96FCCB9D37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20AF874-4A24-43B8-83E0-604967237944}"/>
              </a:ext>
            </a:extLst>
          </p:cNvPr>
          <p:cNvSpPr>
            <a:spLocks noGrp="1"/>
          </p:cNvSpPr>
          <p:nvPr>
            <p:ph type="dt" sz="half" idx="10"/>
          </p:nvPr>
        </p:nvSpPr>
        <p:spPr/>
        <p:txBody>
          <a:bodyPr/>
          <a:lstStyle/>
          <a:p>
            <a:fld id="{3C8B068D-8C7D-4DA9-8BB9-63B81B68CFE5}" type="datetimeFigureOut">
              <a:rPr lang="zh-CN" altLang="en-US" smtClean="0"/>
              <a:t>2022/6/30</a:t>
            </a:fld>
            <a:endParaRPr lang="zh-CN" altLang="en-US"/>
          </a:p>
        </p:txBody>
      </p:sp>
      <p:sp>
        <p:nvSpPr>
          <p:cNvPr id="6" name="页脚占位符 5">
            <a:extLst>
              <a:ext uri="{FF2B5EF4-FFF2-40B4-BE49-F238E27FC236}">
                <a16:creationId xmlns:a16="http://schemas.microsoft.com/office/drawing/2014/main" id="{9B3EC7DE-7AEA-4EF6-B7FB-6B3823D0EB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E2AAD5-5E65-4EFB-8DB0-E94281A937CE}"/>
              </a:ext>
            </a:extLst>
          </p:cNvPr>
          <p:cNvSpPr>
            <a:spLocks noGrp="1"/>
          </p:cNvSpPr>
          <p:nvPr>
            <p:ph type="sldNum" sz="quarter" idx="12"/>
          </p:nvPr>
        </p:nvSpPr>
        <p:spPr/>
        <p:txBody>
          <a:bodyPr/>
          <a:lstStyle/>
          <a:p>
            <a:fld id="{B26AD4EC-5859-4958-9AC8-5E3330948E7F}" type="slidenum">
              <a:rPr lang="zh-CN" altLang="en-US" smtClean="0"/>
              <a:t>‹#›</a:t>
            </a:fld>
            <a:endParaRPr lang="zh-CN" altLang="en-US"/>
          </a:p>
        </p:txBody>
      </p:sp>
    </p:spTree>
    <p:extLst>
      <p:ext uri="{BB962C8B-B14F-4D97-AF65-F5344CB8AC3E}">
        <p14:creationId xmlns:p14="http://schemas.microsoft.com/office/powerpoint/2010/main" val="370420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4728C-F485-42F4-B8C6-29E70EC09F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5C7F07-C7A7-40BA-8A93-0A117027DB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3240A6-9745-42E4-AC3B-A730D6457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26CF0C6-7162-41AD-882F-5DA0242ED0DB}"/>
              </a:ext>
            </a:extLst>
          </p:cNvPr>
          <p:cNvSpPr>
            <a:spLocks noGrp="1"/>
          </p:cNvSpPr>
          <p:nvPr>
            <p:ph type="dt" sz="half" idx="10"/>
          </p:nvPr>
        </p:nvSpPr>
        <p:spPr/>
        <p:txBody>
          <a:bodyPr/>
          <a:lstStyle/>
          <a:p>
            <a:fld id="{3C8B068D-8C7D-4DA9-8BB9-63B81B68CFE5}" type="datetimeFigureOut">
              <a:rPr lang="zh-CN" altLang="en-US" smtClean="0"/>
              <a:t>2022/6/30</a:t>
            </a:fld>
            <a:endParaRPr lang="zh-CN" altLang="en-US"/>
          </a:p>
        </p:txBody>
      </p:sp>
      <p:sp>
        <p:nvSpPr>
          <p:cNvPr id="6" name="页脚占位符 5">
            <a:extLst>
              <a:ext uri="{FF2B5EF4-FFF2-40B4-BE49-F238E27FC236}">
                <a16:creationId xmlns:a16="http://schemas.microsoft.com/office/drawing/2014/main" id="{DA4FB947-D9A1-4A91-AD80-82BEFAC583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B575E2-4121-4328-A34C-B61F8FAD07F5}"/>
              </a:ext>
            </a:extLst>
          </p:cNvPr>
          <p:cNvSpPr>
            <a:spLocks noGrp="1"/>
          </p:cNvSpPr>
          <p:nvPr>
            <p:ph type="sldNum" sz="quarter" idx="12"/>
          </p:nvPr>
        </p:nvSpPr>
        <p:spPr/>
        <p:txBody>
          <a:bodyPr/>
          <a:lstStyle/>
          <a:p>
            <a:fld id="{B26AD4EC-5859-4958-9AC8-5E3330948E7F}" type="slidenum">
              <a:rPr lang="zh-CN" altLang="en-US" smtClean="0"/>
              <a:t>‹#›</a:t>
            </a:fld>
            <a:endParaRPr lang="zh-CN" altLang="en-US"/>
          </a:p>
        </p:txBody>
      </p:sp>
    </p:spTree>
    <p:extLst>
      <p:ext uri="{BB962C8B-B14F-4D97-AF65-F5344CB8AC3E}">
        <p14:creationId xmlns:p14="http://schemas.microsoft.com/office/powerpoint/2010/main" val="46807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C83CAFA-9EB0-40D8-9F97-4A84FC9F8F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6BF778C-E437-479D-B4F7-12055BB781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5C20ED9-78EA-41A6-992D-B89F4AAC8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8B068D-8C7D-4DA9-8BB9-63B81B68CFE5}" type="datetimeFigureOut">
              <a:rPr lang="zh-CN" altLang="en-US" smtClean="0"/>
              <a:t>2022/6/30</a:t>
            </a:fld>
            <a:endParaRPr lang="zh-CN" altLang="en-US"/>
          </a:p>
        </p:txBody>
      </p:sp>
      <p:sp>
        <p:nvSpPr>
          <p:cNvPr id="5" name="页脚占位符 4">
            <a:extLst>
              <a:ext uri="{FF2B5EF4-FFF2-40B4-BE49-F238E27FC236}">
                <a16:creationId xmlns:a16="http://schemas.microsoft.com/office/drawing/2014/main" id="{922CA1BF-605B-48FD-B6C1-8B98BA4D3A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152832-5997-4814-81B1-05E4D84F86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AD4EC-5859-4958-9AC8-5E3330948E7F}" type="slidenum">
              <a:rPr lang="zh-CN" altLang="en-US" smtClean="0"/>
              <a:t>‹#›</a:t>
            </a:fld>
            <a:endParaRPr lang="zh-CN" altLang="en-US"/>
          </a:p>
        </p:txBody>
      </p:sp>
    </p:spTree>
    <p:extLst>
      <p:ext uri="{BB962C8B-B14F-4D97-AF65-F5344CB8AC3E}">
        <p14:creationId xmlns:p14="http://schemas.microsoft.com/office/powerpoint/2010/main" val="868189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6630346" y="1378255"/>
            <a:ext cx="5561655" cy="5044335"/>
          </a:xfrm>
          <a:prstGeom prst="rect">
            <a:avLst/>
          </a:prstGeom>
          <a:solidFill>
            <a:srgbClr val="1B4367"/>
          </a:solidFill>
          <a:ln w="9525">
            <a:noFill/>
            <a:bevel/>
          </a:ln>
        </p:spPr>
        <p:txBody>
          <a:bodyPr lIns="91440" tIns="45720" rIns="91440" bIns="45720"/>
          <a:lstStyle/>
          <a:p>
            <a:pPr eaLnBrk="1" hangingPunct="1"/>
            <a:endParaRPr lang="zh-CN" altLang="en-US" sz="2400">
              <a:cs typeface="+mn-ea"/>
              <a:sym typeface="+mn-lt"/>
            </a:endParaRPr>
          </a:p>
        </p:txBody>
      </p:sp>
      <p:sp>
        <p:nvSpPr>
          <p:cNvPr id="25" name="TextBox 1210"/>
          <p:cNvSpPr/>
          <p:nvPr/>
        </p:nvSpPr>
        <p:spPr>
          <a:xfrm>
            <a:off x="6844738" y="1860561"/>
            <a:ext cx="5314275" cy="120032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91440" tIns="45720" rIns="91440" bIns="45720">
            <a:spAutoFit/>
          </a:bodyPr>
          <a:lstStyle/>
          <a:p>
            <a:r>
              <a:rPr lang="zh-CN" altLang="en-US" sz="2400" b="1" dirty="0">
                <a:solidFill>
                  <a:schemeClr val="bg1"/>
                </a:solidFill>
                <a:latin typeface="Arial" panose="020B0604020202020204" pitchFamily="34" charset="0"/>
                <a:ea typeface="宋体" panose="02010600030101010101" pitchFamily="2" charset="-122"/>
              </a:rPr>
              <a:t>「偏好驱动」模型</a:t>
            </a:r>
            <a:endParaRPr lang="en-US" altLang="zh-CN" sz="2400" b="1" dirty="0">
              <a:solidFill>
                <a:schemeClr val="bg1"/>
              </a:solidFill>
              <a:latin typeface="Arial" panose="020B0604020202020204" pitchFamily="34" charset="0"/>
              <a:ea typeface="宋体" panose="02010600030101010101" pitchFamily="2" charset="-122"/>
            </a:endParaRPr>
          </a:p>
          <a:p>
            <a:r>
              <a:rPr lang="en-US" altLang="zh-CN" sz="2400" b="1" dirty="0">
                <a:solidFill>
                  <a:schemeClr val="bg1"/>
                </a:solidFill>
                <a:latin typeface="Arial" panose="020B0604020202020204" pitchFamily="34" charset="0"/>
                <a:ea typeface="宋体" panose="02010600030101010101" pitchFamily="2" charset="-122"/>
              </a:rPr>
              <a:t>                        ——</a:t>
            </a:r>
            <a:r>
              <a:rPr lang="zh-CN" altLang="en-US" sz="2400" b="1" dirty="0">
                <a:solidFill>
                  <a:schemeClr val="bg1"/>
                </a:solidFill>
                <a:latin typeface="Arial" panose="020B0604020202020204" pitchFamily="34" charset="0"/>
                <a:ea typeface="宋体" panose="02010600030101010101" pitchFamily="2" charset="-122"/>
              </a:rPr>
              <a:t>革新触觉感知算法</a:t>
            </a:r>
          </a:p>
          <a:p>
            <a:pPr lvl="0" algn="l"/>
            <a:endParaRPr lang="zh-CN" altLang="en-US" sz="2400" b="1" dirty="0">
              <a:solidFill>
                <a:schemeClr val="bg1"/>
              </a:solidFill>
              <a:cs typeface="+mn-ea"/>
              <a:sym typeface="+mn-lt"/>
            </a:endParaRPr>
          </a:p>
        </p:txBody>
      </p:sp>
      <p:sp>
        <p:nvSpPr>
          <p:cNvPr id="12" name="文本框 11"/>
          <p:cNvSpPr txBox="1"/>
          <p:nvPr/>
        </p:nvSpPr>
        <p:spPr>
          <a:xfrm>
            <a:off x="7057972" y="3171422"/>
            <a:ext cx="4706401" cy="2308324"/>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91440" tIns="45720" rIns="91440" bIns="45720" rtlCol="0">
            <a:spAutoFit/>
          </a:bodyPr>
          <a:lstStyle/>
          <a:p>
            <a:pPr indent="677316">
              <a:extLst>
                <a:ext uri="{35155182-B16C-46BC-9424-99874614C6A1}">
                  <wpsdc:indentchars xmlns="" xmlns:wpsdc="http://www.wps.cn/officeDocument/2017/drawingmlCustomData" xmlns:lc="http://schemas.openxmlformats.org/drawingml/2006/lockedCanvas" val="200" checksum="282533468"/>
                </a:ext>
              </a:extLst>
            </a:pPr>
            <a:r>
              <a:rPr lang="zh-CN" altLang="en-US" sz="2400" dirty="0">
                <a:solidFill>
                  <a:schemeClr val="bg1"/>
                </a:solidFill>
                <a:effectLst>
                  <a:outerShdw blurRad="38100" dist="19050" dir="2700000" algn="tl" rotWithShape="0">
                    <a:schemeClr val="dk1">
                      <a:alpha val="40000"/>
                    </a:schemeClr>
                  </a:outerShdw>
                </a:effectLst>
              </a:rPr>
              <a:t>人类对于触觉的感知相当敏感，不同的人对于相同物体的感觉也不同。该模型框架利用人类分辨纹理细节的能力对生成的虚拟感知进行调整，最终达到相当逼真的触觉感知。</a:t>
            </a:r>
          </a:p>
        </p:txBody>
      </p:sp>
      <p:sp>
        <p:nvSpPr>
          <p:cNvPr id="16" name="文本框 15"/>
          <p:cNvSpPr txBox="1"/>
          <p:nvPr/>
        </p:nvSpPr>
        <p:spPr>
          <a:xfrm>
            <a:off x="660541" y="435409"/>
            <a:ext cx="4901116" cy="584775"/>
          </a:xfrm>
          <a:prstGeom prst="rect">
            <a:avLst/>
          </a:prstGeom>
          <a:noFill/>
        </p:spPr>
        <p:txBody>
          <a:bodyPr wrap="square" lIns="91440" tIns="45720" rIns="91440" bIns="45720" rtlCol="0">
            <a:spAutoFit/>
          </a:bodyPr>
          <a:lstStyle/>
          <a:p>
            <a:r>
              <a:rPr lang="zh-CN" altLang="en-US" sz="3200" b="1" dirty="0">
                <a:latin typeface="Arial" panose="020B0604020202020204" pitchFamily="34" charset="0"/>
                <a:ea typeface="宋体" panose="02010600030101010101" pitchFamily="2" charset="-122"/>
              </a:rPr>
              <a:t>「偏好驱动」模型</a:t>
            </a:r>
            <a:endParaRPr lang="zh-CN" altLang="en-US" sz="2667" b="1" dirty="0">
              <a:solidFill>
                <a:srgbClr val="1B4367"/>
              </a:solidFill>
              <a:cs typeface="+mn-ea"/>
              <a:sym typeface="+mn-lt"/>
            </a:endParaRPr>
          </a:p>
        </p:txBody>
      </p:sp>
      <p:cxnSp>
        <p:nvCxnSpPr>
          <p:cNvPr id="3" name="直接连接符 2"/>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42" y="5922227"/>
            <a:ext cx="935772" cy="935772"/>
          </a:xfrm>
          <a:prstGeom prst="rect">
            <a:avLst/>
          </a:prstGeom>
        </p:spPr>
      </p:pic>
      <p:pic>
        <p:nvPicPr>
          <p:cNvPr id="20" name="图片 19">
            <a:extLst>
              <a:ext uri="{FF2B5EF4-FFF2-40B4-BE49-F238E27FC236}">
                <a16:creationId xmlns:a16="http://schemas.microsoft.com/office/drawing/2014/main" id="{2B070716-F60C-4B8D-9BE6-C421B987C2AC}"/>
              </a:ext>
            </a:extLst>
          </p:cNvPr>
          <p:cNvPicPr>
            <a:picLocks noChangeAspect="1"/>
          </p:cNvPicPr>
          <p:nvPr/>
        </p:nvPicPr>
        <p:blipFill>
          <a:blip r:embed="rId4"/>
          <a:stretch>
            <a:fillRect/>
          </a:stretch>
        </p:blipFill>
        <p:spPr>
          <a:xfrm>
            <a:off x="1127567" y="1611769"/>
            <a:ext cx="5263071" cy="4810823"/>
          </a:xfrm>
          <a:prstGeom prst="rect">
            <a:avLst/>
          </a:prstGeom>
        </p:spPr>
      </p:pic>
      <p:sp>
        <p:nvSpPr>
          <p:cNvPr id="9" name="文本框 8">
            <a:extLst>
              <a:ext uri="{FF2B5EF4-FFF2-40B4-BE49-F238E27FC236}">
                <a16:creationId xmlns:a16="http://schemas.microsoft.com/office/drawing/2014/main" id="{A47E1323-24B7-4804-9F49-E8B06469DEBA}"/>
              </a:ext>
            </a:extLst>
          </p:cNvPr>
          <p:cNvSpPr txBox="1"/>
          <p:nvPr/>
        </p:nvSpPr>
        <p:spPr>
          <a:xfrm>
            <a:off x="10071948" y="340360"/>
            <a:ext cx="2777913" cy="297454"/>
          </a:xfrm>
          <a:prstGeom prst="rect">
            <a:avLst/>
          </a:prstGeom>
          <a:noFill/>
        </p:spPr>
        <p:txBody>
          <a:bodyPr wrap="square" rtlCol="0">
            <a:spAutoFit/>
          </a:bodyPr>
          <a:lstStyle/>
          <a:p>
            <a:r>
              <a:rPr lang="zh-CN" altLang="en-US" sz="1333" dirty="0">
                <a:solidFill>
                  <a:schemeClr val="accent5">
                    <a:lumMod val="75000"/>
                  </a:schemeClr>
                </a:solidFill>
              </a:rPr>
              <a:t>该部分负责人：</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8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par>
                                <p:cTn id="16" presetID="2" presetClass="entr" presetSubtype="2"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1+#ppt_w/2"/>
                                          </p:val>
                                        </p:tav>
                                        <p:tav tm="100000">
                                          <p:val>
                                            <p:strVal val="#ppt_x"/>
                                          </p:val>
                                        </p:tav>
                                      </p:tavLst>
                                    </p:anim>
                                    <p:anim calcmode="lin" valueType="num">
                                      <p:cBhvr additive="base">
                                        <p:cTn id="19" dur="500" fill="hold"/>
                                        <p:tgtEl>
                                          <p:spTgt spid="23"/>
                                        </p:tgtEl>
                                        <p:attrNameLst>
                                          <p:attrName>ppt_y</p:attrName>
                                        </p:attrNameLst>
                                      </p:cBhvr>
                                      <p:tavLst>
                                        <p:tav tm="0">
                                          <p:val>
                                            <p:strVal val="#ppt_y"/>
                                          </p:val>
                                        </p:tav>
                                        <p:tav tm="100000">
                                          <p:val>
                                            <p:strVal val="#ppt_y"/>
                                          </p:val>
                                        </p:tav>
                                      </p:tavLst>
                                    </p:anim>
                                  </p:childTnLst>
                                </p:cTn>
                              </p:par>
                            </p:childTnLst>
                          </p:cTn>
                        </p:par>
                        <p:par>
                          <p:cTn id="20" fill="hold">
                            <p:stCondLst>
                              <p:cond delay="1350"/>
                            </p:stCondLst>
                            <p:childTnLst>
                              <p:par>
                                <p:cTn id="21" presetID="12" presetClass="entr" presetSubtype="1"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p:tgtEl>
                                          <p:spTgt spid="25"/>
                                        </p:tgtEl>
                                        <p:attrNameLst>
                                          <p:attrName>ppt_y</p:attrName>
                                        </p:attrNameLst>
                                      </p:cBhvr>
                                      <p:tavLst>
                                        <p:tav tm="0">
                                          <p:val>
                                            <p:strVal val="#ppt_y-#ppt_h*1.125000"/>
                                          </p:val>
                                        </p:tav>
                                        <p:tav tm="100000">
                                          <p:val>
                                            <p:strVal val="#ppt_y"/>
                                          </p:val>
                                        </p:tav>
                                      </p:tavLst>
                                    </p:anim>
                                    <p:animEffect transition="in" filter="wipe(down)">
                                      <p:cBhvr>
                                        <p:cTn id="24" dur="500"/>
                                        <p:tgtEl>
                                          <p:spTgt spid="25"/>
                                        </p:tgtEl>
                                      </p:cBhvr>
                                    </p:animEffect>
                                  </p:childTnLst>
                                </p:cTn>
                              </p:par>
                            </p:childTnLst>
                          </p:cTn>
                        </p:par>
                        <p:par>
                          <p:cTn id="25" fill="hold">
                            <p:stCondLst>
                              <p:cond delay="1850"/>
                            </p:stCondLst>
                            <p:childTnLst>
                              <p:par>
                                <p:cTn id="26" presetID="2" presetClass="entr" presetSubtype="2"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1+#ppt_w/2"/>
                                          </p:val>
                                        </p:tav>
                                        <p:tav tm="100000">
                                          <p:val>
                                            <p:strVal val="#ppt_x"/>
                                          </p:val>
                                        </p:tav>
                                      </p:tavLst>
                                    </p:anim>
                                    <p:anim calcmode="lin" valueType="num">
                                      <p:cBhvr additive="base">
                                        <p:cTn id="29" dur="500" fill="hold"/>
                                        <p:tgtEl>
                                          <p:spTgt spid="12"/>
                                        </p:tgtEl>
                                        <p:attrNameLst>
                                          <p:attrName>ppt_y</p:attrName>
                                        </p:attrNameLst>
                                      </p:cBhvr>
                                      <p:tavLst>
                                        <p:tav tm="0">
                                          <p:val>
                                            <p:strVal val="#ppt_y"/>
                                          </p:val>
                                        </p:tav>
                                        <p:tav tm="100000">
                                          <p:val>
                                            <p:strVal val="#ppt_y"/>
                                          </p:val>
                                        </p:tav>
                                      </p:tavLst>
                                    </p:anim>
                                  </p:childTnLst>
                                </p:cTn>
                              </p:par>
                              <p:par>
                                <p:cTn id="30" presetID="1"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25" grpId="0"/>
      <p:bldP spid="12"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42" y="5922227"/>
            <a:ext cx="935772" cy="935772"/>
          </a:xfrm>
          <a:prstGeom prst="rect">
            <a:avLst/>
          </a:prstGeom>
        </p:spPr>
      </p:pic>
      <p:sp>
        <p:nvSpPr>
          <p:cNvPr id="8" name="文本框 7"/>
          <p:cNvSpPr txBox="1"/>
          <p:nvPr/>
        </p:nvSpPr>
        <p:spPr>
          <a:xfrm>
            <a:off x="10071948" y="340360"/>
            <a:ext cx="2777913" cy="297454"/>
          </a:xfrm>
          <a:prstGeom prst="rect">
            <a:avLst/>
          </a:prstGeom>
          <a:noFill/>
        </p:spPr>
        <p:txBody>
          <a:bodyPr wrap="square" rtlCol="0">
            <a:spAutoFit/>
          </a:bodyPr>
          <a:lstStyle/>
          <a:p>
            <a:r>
              <a:rPr lang="zh-CN" altLang="en-US" sz="1333" dirty="0">
                <a:solidFill>
                  <a:schemeClr val="accent5">
                    <a:lumMod val="75000"/>
                  </a:schemeClr>
                </a:solidFill>
              </a:rPr>
              <a:t>该部分负责人：</a:t>
            </a:r>
          </a:p>
        </p:txBody>
      </p:sp>
      <p:sp>
        <p:nvSpPr>
          <p:cNvPr id="5" name="文本框 4"/>
          <p:cNvSpPr txBox="1"/>
          <p:nvPr/>
        </p:nvSpPr>
        <p:spPr>
          <a:xfrm>
            <a:off x="522422" y="2256628"/>
            <a:ext cx="4807373" cy="461665"/>
          </a:xfrm>
          <a:prstGeom prst="rect">
            <a:avLst/>
          </a:prstGeom>
          <a:noFill/>
        </p:spPr>
        <p:txBody>
          <a:bodyPr wrap="square" rtlCol="0">
            <a:spAutoFit/>
          </a:bodyPr>
          <a:lstStyle/>
          <a:p>
            <a:r>
              <a:rPr lang="en-US" sz="2400">
                <a:latin typeface="宋体" panose="02010600030101010101" pitchFamily="2" charset="-122"/>
                <a:ea typeface="宋体" panose="02010600030101010101" pitchFamily="2" charset="-122"/>
                <a:cs typeface="宋体" panose="02010600030101010101" pitchFamily="2" charset="-122"/>
                <a:sym typeface="+mn-ea"/>
              </a:rPr>
              <a:t>    </a:t>
            </a:r>
            <a:endParaRPr sz="24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文本框 2"/>
          <p:cNvSpPr txBox="1"/>
          <p:nvPr/>
        </p:nvSpPr>
        <p:spPr>
          <a:xfrm>
            <a:off x="723054" y="413274"/>
            <a:ext cx="8759613" cy="1200329"/>
          </a:xfrm>
          <a:prstGeom prst="rect">
            <a:avLst/>
          </a:prstGeom>
          <a:noFill/>
        </p:spPr>
        <p:txBody>
          <a:bodyPr wrap="square" rtlCol="0">
            <a:spAutoFit/>
          </a:bodyPr>
          <a:lstStyle/>
          <a:p>
            <a:r>
              <a:rPr lang="zh-CN" altLang="en-US" sz="2400" dirty="0">
                <a:effectLst>
                  <a:outerShdw blurRad="38100" dist="19050" dir="2700000" algn="tl" rotWithShape="0">
                    <a:schemeClr val="dk1">
                      <a:alpha val="40000"/>
                    </a:schemeClr>
                  </a:outerShdw>
                </a:effectLst>
                <a:sym typeface="+mn-ea"/>
              </a:rPr>
              <a:t>整个系统由两个模块组成，深度卷积生成对抗网络（DCGAN）和协方差矩阵适应进化策略（CMA-ES）</a:t>
            </a:r>
            <a:endParaRPr lang="zh-CN" altLang="en-US" sz="2400" dirty="0">
              <a:effectLst>
                <a:outerShdw blurRad="38100" dist="19050" dir="2700000" algn="tl" rotWithShape="0">
                  <a:schemeClr val="dk1">
                    <a:alpha val="40000"/>
                  </a:schemeClr>
                </a:outerShdw>
              </a:effectLst>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文本框 8"/>
          <p:cNvSpPr txBox="1"/>
          <p:nvPr/>
        </p:nvSpPr>
        <p:spPr>
          <a:xfrm>
            <a:off x="531643" y="1675050"/>
            <a:ext cx="3802380" cy="4483215"/>
          </a:xfrm>
          <a:prstGeom prst="rect">
            <a:avLst/>
          </a:prstGeom>
          <a:noFill/>
        </p:spPr>
        <p:txBody>
          <a:bodyPr wrap="square" rtlCol="0">
            <a:spAutoFit/>
          </a:bodyPr>
          <a:lstStyle/>
          <a:p>
            <a:pPr>
              <a:extLst>
                <a:ext uri="{35155182-B16C-46BC-9424-99874614C6A1}">
                  <wpsdc:indentchars xmlns="" xmlns:wpsdc="http://www.wps.cn/officeDocument/2017/drawingmlCustomData" xmlns:lc="http://schemas.openxmlformats.org/drawingml/2006/lockedCanvas" val="200" checksum="282533468"/>
                </a:ext>
              </a:extLst>
            </a:pPr>
            <a:r>
              <a:rPr lang="zh-CN" altLang="en-US" sz="2400" dirty="0">
                <a:effectLst>
                  <a:outerShdw blurRad="38100" dist="19050" dir="2700000" algn="tl" rotWithShape="0">
                    <a:schemeClr val="dk1">
                      <a:alpha val="40000"/>
                    </a:schemeClr>
                  </a:outerShdw>
                </a:effectLst>
                <a:sym typeface="+mn-ea"/>
              </a:rPr>
              <a:t>输入输出：偏好驱动的模型首先会给用户一个真实的触摸纹理，然后模型会使用几十个变量随机生成三个虚拟纹理，用户可以从中选择摸起来与真实物体最相似的一个纹理。随着不断地试错和反馈，模型会通过搜索不断优化变量的分布，输出更接近用户的偏好的虚拟纹理。</a:t>
            </a:r>
            <a:endParaRPr sz="2400" dirty="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133" dirty="0"/>
          </a:p>
        </p:txBody>
      </p:sp>
      <p:sp>
        <p:nvSpPr>
          <p:cNvPr id="10" name="文本框 9"/>
          <p:cNvSpPr txBox="1"/>
          <p:nvPr/>
        </p:nvSpPr>
        <p:spPr>
          <a:xfrm>
            <a:off x="1276774" y="6149341"/>
            <a:ext cx="6643793" cy="338554"/>
          </a:xfrm>
          <a:prstGeom prst="rect">
            <a:avLst/>
          </a:prstGeom>
          <a:noFill/>
        </p:spPr>
        <p:txBody>
          <a:bodyPr wrap="square" rtlCol="0">
            <a:spAutoFit/>
          </a:bodyPr>
          <a:lstStyle/>
          <a:p>
            <a:r>
              <a:rPr lang="zh-CN" altLang="en-US" sz="1600" dirty="0">
                <a:solidFill>
                  <a:schemeClr val="accent3">
                    <a:lumMod val="50000"/>
                  </a:schemeClr>
                </a:solidFill>
              </a:rPr>
              <a:t>论文链接：https://ieeexplore.ieee.org/document/9772285</a:t>
            </a:r>
          </a:p>
        </p:txBody>
      </p:sp>
      <p:pic>
        <p:nvPicPr>
          <p:cNvPr id="12" name="图片 11">
            <a:extLst>
              <a:ext uri="{FF2B5EF4-FFF2-40B4-BE49-F238E27FC236}">
                <a16:creationId xmlns:a16="http://schemas.microsoft.com/office/drawing/2014/main" id="{6380E368-8549-4785-B91B-F5EDFE8C36CD}"/>
              </a:ext>
            </a:extLst>
          </p:cNvPr>
          <p:cNvPicPr>
            <a:picLocks noChangeAspect="1"/>
          </p:cNvPicPr>
          <p:nvPr/>
        </p:nvPicPr>
        <p:blipFill>
          <a:blip r:embed="rId4"/>
          <a:stretch>
            <a:fillRect/>
          </a:stretch>
        </p:blipFill>
        <p:spPr>
          <a:xfrm>
            <a:off x="4334023" y="1389063"/>
            <a:ext cx="7620000" cy="4284133"/>
          </a:xfrm>
          <a:prstGeom prst="rect">
            <a:avLst/>
          </a:prstGeom>
        </p:spPr>
      </p:pic>
    </p:spTree>
    <p:extLst>
      <p:ext uri="{BB962C8B-B14F-4D97-AF65-F5344CB8AC3E}">
        <p14:creationId xmlns:p14="http://schemas.microsoft.com/office/powerpoint/2010/main" val="2593881325"/>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1088813" y="340361"/>
            <a:ext cx="9223587" cy="1159420"/>
          </a:xfrm>
          <a:prstGeom prst="rect">
            <a:avLst/>
          </a:prstGeom>
          <a:noFill/>
        </p:spPr>
        <p:txBody>
          <a:bodyPr wrap="square" lIns="91440" tIns="45720" rIns="91440" bIns="45720" rtlCol="0">
            <a:spAutoFit/>
          </a:bodyPr>
          <a:lstStyle/>
          <a:p>
            <a:r>
              <a:rPr lang="zh-CN" altLang="en-US" sz="2400" dirty="0">
                <a:latin typeface="Arial" panose="020B0604020202020204" pitchFamily="34" charset="0"/>
                <a:ea typeface="宋体" panose="02010600030101010101" pitchFamily="2" charset="-122"/>
              </a:rPr>
              <a:t>中山大学：基于奇异谱变换的恶意软件检测技术</a:t>
            </a:r>
          </a:p>
          <a:p>
            <a:br>
              <a:rPr lang="zh-CN" altLang="zh-CN" sz="2267" dirty="0">
                <a:solidFill>
                  <a:schemeClr val="accent5">
                    <a:lumMod val="50000"/>
                  </a:schemeClr>
                </a:solidFill>
                <a:latin typeface="+mj-lt"/>
                <a:ea typeface="+mj-ea"/>
                <a:cs typeface="+mj-cs"/>
                <a:sym typeface="+mn-ea"/>
              </a:rPr>
            </a:br>
            <a:endParaRPr lang="zh-CN" altLang="zh-CN" sz="2267" b="1" dirty="0">
              <a:solidFill>
                <a:schemeClr val="accent5">
                  <a:lumMod val="50000"/>
                </a:schemeClr>
              </a:solidFill>
              <a:latin typeface="+mj-lt"/>
              <a:ea typeface="+mj-ea"/>
              <a:cs typeface="+mj-cs"/>
              <a:sym typeface="+mn-ea"/>
            </a:endParaRPr>
          </a:p>
        </p:txBody>
      </p:sp>
      <p:cxnSp>
        <p:nvCxnSpPr>
          <p:cNvPr id="26" name="直接连接符 25"/>
          <p:cNvCxnSpPr/>
          <p:nvPr/>
        </p:nvCxnSpPr>
        <p:spPr>
          <a:xfrm>
            <a:off x="1180805" y="850309"/>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42" y="5922227"/>
            <a:ext cx="935772" cy="935772"/>
          </a:xfrm>
          <a:prstGeom prst="rect">
            <a:avLst/>
          </a:prstGeom>
        </p:spPr>
      </p:pic>
      <p:sp>
        <p:nvSpPr>
          <p:cNvPr id="8" name="文本框 7"/>
          <p:cNvSpPr txBox="1"/>
          <p:nvPr/>
        </p:nvSpPr>
        <p:spPr>
          <a:xfrm>
            <a:off x="10071948" y="340360"/>
            <a:ext cx="2777913" cy="297454"/>
          </a:xfrm>
          <a:prstGeom prst="rect">
            <a:avLst/>
          </a:prstGeom>
          <a:noFill/>
        </p:spPr>
        <p:txBody>
          <a:bodyPr wrap="square" rtlCol="0">
            <a:spAutoFit/>
          </a:bodyPr>
          <a:lstStyle/>
          <a:p>
            <a:r>
              <a:rPr lang="zh-CN" altLang="en-US" sz="1333" dirty="0">
                <a:solidFill>
                  <a:schemeClr val="accent5">
                    <a:lumMod val="75000"/>
                  </a:schemeClr>
                </a:solidFill>
              </a:rPr>
              <a:t>该部分负责人：</a:t>
            </a:r>
          </a:p>
        </p:txBody>
      </p:sp>
      <p:sp>
        <p:nvSpPr>
          <p:cNvPr id="5" name="文本框 4"/>
          <p:cNvSpPr txBox="1"/>
          <p:nvPr/>
        </p:nvSpPr>
        <p:spPr>
          <a:xfrm>
            <a:off x="418254" y="1569782"/>
            <a:ext cx="4807373" cy="789896"/>
          </a:xfrm>
          <a:prstGeom prst="rect">
            <a:avLst/>
          </a:prstGeom>
          <a:noFill/>
        </p:spPr>
        <p:txBody>
          <a:bodyPr wrap="square" rtlCol="0">
            <a:spAutoFit/>
          </a:bodyPr>
          <a:lstStyle/>
          <a:p>
            <a:pPr>
              <a:extLst>
                <a:ext uri="{35155182-B16C-46BC-9424-99874614C6A1}">
                  <wpsdc:indentchars xmlns="" xmlns:wpsdc="http://www.wps.cn/officeDocument/2017/drawingmlCustomData" xmlns:lc="http://schemas.openxmlformats.org/drawingml/2006/lockedCanvas" val="200" checksum="59296752"/>
                </a:ext>
              </a:extLst>
            </a:pPr>
            <a:r>
              <a:rPr lang="zh-CN" altLang="en-US" sz="2133" dirty="0"/>
              <a:t>恶意软件检测和分类框架如下图：</a:t>
            </a:r>
          </a:p>
          <a:p>
            <a:endParaRPr sz="2400"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文本框 2"/>
          <p:cNvSpPr txBox="1"/>
          <p:nvPr/>
        </p:nvSpPr>
        <p:spPr>
          <a:xfrm>
            <a:off x="2075115" y="837091"/>
            <a:ext cx="8759613" cy="830997"/>
          </a:xfrm>
          <a:prstGeom prst="rect">
            <a:avLst/>
          </a:prstGeom>
          <a:noFill/>
        </p:spPr>
        <p:txBody>
          <a:bodyPr wrap="square" rtlCol="0">
            <a:spAutoFit/>
          </a:bodyPr>
          <a:lstStyle/>
          <a:p>
            <a:r>
              <a:rPr lang="zh-CN" altLang="en-US" sz="2400" dirty="0"/>
              <a:t>该技术获取恶意软件，利用机器学习分类算法对恶意软件奇异谱进行检测，将恶意软件分类精度提高到99%以上。</a:t>
            </a:r>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11" name="图片 10">
            <a:extLst>
              <a:ext uri="{FF2B5EF4-FFF2-40B4-BE49-F238E27FC236}">
                <a16:creationId xmlns:a16="http://schemas.microsoft.com/office/drawing/2014/main" id="{C83E8FF3-5AB7-42C2-9AD3-73916A8A2319}"/>
              </a:ext>
            </a:extLst>
          </p:cNvPr>
          <p:cNvPicPr>
            <a:picLocks noChangeAspect="1"/>
          </p:cNvPicPr>
          <p:nvPr/>
        </p:nvPicPr>
        <p:blipFill>
          <a:blip r:embed="rId4"/>
          <a:stretch>
            <a:fillRect/>
          </a:stretch>
        </p:blipFill>
        <p:spPr>
          <a:xfrm>
            <a:off x="804757" y="2132033"/>
            <a:ext cx="10582487" cy="3243580"/>
          </a:xfrm>
          <a:prstGeom prst="rect">
            <a:avLst/>
          </a:prstGeom>
        </p:spPr>
      </p:pic>
      <p:sp>
        <p:nvSpPr>
          <p:cNvPr id="2" name="矩形 1">
            <a:extLst>
              <a:ext uri="{FF2B5EF4-FFF2-40B4-BE49-F238E27FC236}">
                <a16:creationId xmlns:a16="http://schemas.microsoft.com/office/drawing/2014/main" id="{EC9F5B2C-32E3-440B-80B9-83C6FCE1B650}"/>
              </a:ext>
            </a:extLst>
          </p:cNvPr>
          <p:cNvSpPr/>
          <p:nvPr/>
        </p:nvSpPr>
        <p:spPr>
          <a:xfrm>
            <a:off x="912849" y="5532755"/>
            <a:ext cx="11455614" cy="1200329"/>
          </a:xfrm>
          <a:prstGeom prst="rect">
            <a:avLst/>
          </a:prstGeom>
        </p:spPr>
        <p:txBody>
          <a:bodyPr wrap="square">
            <a:spAutoFit/>
          </a:bodyPr>
          <a:lstStyle/>
          <a:p>
            <a:r>
              <a:rPr lang="zh-CN" altLang="en-US" sz="2400" dirty="0">
                <a:solidFill>
                  <a:schemeClr val="accent3">
                    <a:lumMod val="50000"/>
                  </a:schemeClr>
                </a:solidFill>
              </a:rPr>
              <a:t>上述成果发表于本领域国际权威期刊J. Yu, Y. He, Q. Yan, X. Kang*, "SpecView: Malware Spectrum Visualization Framework With Singular Spectrum Transformation," IEEE Transactions on Information Forensic and Security, vol. 16, pp. 5093-5107, 2021.</a:t>
            </a:r>
          </a:p>
        </p:txBody>
      </p:sp>
    </p:spTree>
    <p:extLst>
      <p:ext uri="{BB962C8B-B14F-4D97-AF65-F5344CB8AC3E}">
        <p14:creationId xmlns:p14="http://schemas.microsoft.com/office/powerpoint/2010/main" val="1201141065"/>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42" y="5922227"/>
            <a:ext cx="935772" cy="935772"/>
          </a:xfrm>
          <a:prstGeom prst="rect">
            <a:avLst/>
          </a:prstGeom>
        </p:spPr>
      </p:pic>
      <p:sp>
        <p:nvSpPr>
          <p:cNvPr id="8" name="文本框 7"/>
          <p:cNvSpPr txBox="1"/>
          <p:nvPr/>
        </p:nvSpPr>
        <p:spPr>
          <a:xfrm>
            <a:off x="10071948" y="340360"/>
            <a:ext cx="2777913" cy="297454"/>
          </a:xfrm>
          <a:prstGeom prst="rect">
            <a:avLst/>
          </a:prstGeom>
          <a:noFill/>
        </p:spPr>
        <p:txBody>
          <a:bodyPr wrap="square" rtlCol="0">
            <a:spAutoFit/>
          </a:bodyPr>
          <a:lstStyle/>
          <a:p>
            <a:r>
              <a:rPr lang="zh-CN" altLang="en-US" sz="1333" dirty="0">
                <a:solidFill>
                  <a:schemeClr val="accent5">
                    <a:lumMod val="75000"/>
                  </a:schemeClr>
                </a:solidFill>
              </a:rPr>
              <a:t>该部分负责人：</a:t>
            </a:r>
          </a:p>
        </p:txBody>
      </p:sp>
      <p:sp>
        <p:nvSpPr>
          <p:cNvPr id="10" name="文本框 9">
            <a:extLst>
              <a:ext uri="{FF2B5EF4-FFF2-40B4-BE49-F238E27FC236}">
                <a16:creationId xmlns:a16="http://schemas.microsoft.com/office/drawing/2014/main" id="{6933B569-F4B5-4032-BFB8-FD6FFD62EE35}"/>
              </a:ext>
            </a:extLst>
          </p:cNvPr>
          <p:cNvSpPr txBox="1"/>
          <p:nvPr/>
        </p:nvSpPr>
        <p:spPr>
          <a:xfrm>
            <a:off x="226061" y="1552789"/>
            <a:ext cx="9969500" cy="830997"/>
          </a:xfrm>
          <a:prstGeom prst="rect">
            <a:avLst/>
          </a:prstGeom>
          <a:noFill/>
        </p:spPr>
        <p:txBody>
          <a:bodyPr wrap="square" rtlCol="0">
            <a:spAutoFit/>
          </a:bodyPr>
          <a:lstStyle/>
          <a:p>
            <a:pPr indent="609585">
              <a:extLst>
                <a:ext uri="{35155182-B16C-46BC-9424-99874614C6A1}">
                  <wpsdc:indentchars xmlns:wpsdc="http://www.wps.cn/officeDocument/2017/drawingmlCustomData" xmlns="" val="200" checksum="59296752"/>
                </a:ext>
              </a:extLst>
            </a:pPr>
            <a:r>
              <a:rPr sz="2400" dirty="0">
                <a:sym typeface="+mn-ea"/>
              </a:rPr>
              <a:t>Swin Transformer UNet</a:t>
            </a:r>
            <a:r>
              <a:rPr lang="zh-CN" altLang="en-US" sz="2400" dirty="0">
                <a:sym typeface="+mn-ea"/>
              </a:rPr>
              <a:t>是</a:t>
            </a:r>
            <a:r>
              <a:rPr lang="zh-CN" altLang="en-US" sz="2400" dirty="0"/>
              <a:t>一种基于Swin Transformer与CNN相结合的Swin UNet图像恢复模型，输入为待恢复的图像，输出为去噪后的图像。</a:t>
            </a:r>
          </a:p>
        </p:txBody>
      </p:sp>
      <p:sp>
        <p:nvSpPr>
          <p:cNvPr id="12" name="文本框 11">
            <a:extLst>
              <a:ext uri="{FF2B5EF4-FFF2-40B4-BE49-F238E27FC236}">
                <a16:creationId xmlns:a16="http://schemas.microsoft.com/office/drawing/2014/main" id="{7816010A-F561-415E-BF2A-5A454E694375}"/>
              </a:ext>
            </a:extLst>
          </p:cNvPr>
          <p:cNvSpPr txBox="1"/>
          <p:nvPr/>
        </p:nvSpPr>
        <p:spPr>
          <a:xfrm>
            <a:off x="1402144" y="6375190"/>
            <a:ext cx="8407400" cy="338554"/>
          </a:xfrm>
          <a:prstGeom prst="rect">
            <a:avLst/>
          </a:prstGeom>
          <a:noFill/>
        </p:spPr>
        <p:txBody>
          <a:bodyPr wrap="square" rtlCol="0">
            <a:spAutoFit/>
          </a:bodyPr>
          <a:lstStyle/>
          <a:p>
            <a:pPr>
              <a:buClrTx/>
              <a:buSzTx/>
              <a:buFontTx/>
            </a:pPr>
            <a:r>
              <a:rPr lang="zh-CN" altLang="en-US" sz="1600" dirty="0">
                <a:solidFill>
                  <a:schemeClr val="accent3">
                    <a:lumMod val="50000"/>
                  </a:schemeClr>
                </a:solidFill>
              </a:rPr>
              <a:t>论文链接：https://arxiv.org/abs/2202.14009</a:t>
            </a:r>
          </a:p>
        </p:txBody>
      </p:sp>
      <p:sp>
        <p:nvSpPr>
          <p:cNvPr id="13" name="标题 2049">
            <a:extLst>
              <a:ext uri="{FF2B5EF4-FFF2-40B4-BE49-F238E27FC236}">
                <a16:creationId xmlns:a16="http://schemas.microsoft.com/office/drawing/2014/main" id="{533C175D-2B5D-4690-AD9A-52C00164A03D}"/>
              </a:ext>
            </a:extLst>
          </p:cNvPr>
          <p:cNvSpPr>
            <a:spLocks noGrp="1"/>
          </p:cNvSpPr>
          <p:nvPr/>
        </p:nvSpPr>
        <p:spPr>
          <a:xfrm>
            <a:off x="109220" y="10160"/>
            <a:ext cx="11482493" cy="2055707"/>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pPr defTabSz="1219170"/>
            <a:r>
              <a:rPr lang="zh-CN" altLang="en-US" sz="3733" dirty="0">
                <a:latin typeface="Arial" panose="020B0604020202020204" pitchFamily="34" charset="0"/>
                <a:ea typeface="宋体" panose="02010600030101010101" pitchFamily="2" charset="-122"/>
              </a:rPr>
              <a:t>台湾中兴大学：</a:t>
            </a:r>
            <a:r>
              <a:rPr sz="3733" dirty="0">
                <a:latin typeface="Arial" panose="020B0604020202020204" pitchFamily="34" charset="0"/>
                <a:ea typeface="宋体" panose="02010600030101010101" pitchFamily="2" charset="-122"/>
              </a:rPr>
              <a:t>Swin Transformer UNet</a:t>
            </a:r>
            <a:r>
              <a:rPr lang="en-US" sz="3733" dirty="0">
                <a:latin typeface="Arial" panose="020B0604020202020204" pitchFamily="34" charset="0"/>
                <a:ea typeface="宋体" panose="02010600030101010101" pitchFamily="2" charset="-122"/>
              </a:rPr>
              <a:t>——</a:t>
            </a:r>
            <a:r>
              <a:rPr sz="3733" dirty="0">
                <a:latin typeface="Arial" panose="020B0604020202020204" pitchFamily="34" charset="0"/>
                <a:ea typeface="宋体" panose="02010600030101010101" pitchFamily="2" charset="-122"/>
              </a:rPr>
              <a:t>图像去噪</a:t>
            </a:r>
          </a:p>
        </p:txBody>
      </p:sp>
      <p:sp>
        <p:nvSpPr>
          <p:cNvPr id="14" name="文本框 13">
            <a:extLst>
              <a:ext uri="{FF2B5EF4-FFF2-40B4-BE49-F238E27FC236}">
                <a16:creationId xmlns:a16="http://schemas.microsoft.com/office/drawing/2014/main" id="{B7D4D613-5E90-45D7-9822-89BFEF4708D7}"/>
              </a:ext>
            </a:extLst>
          </p:cNvPr>
          <p:cNvSpPr txBox="1"/>
          <p:nvPr/>
        </p:nvSpPr>
        <p:spPr>
          <a:xfrm>
            <a:off x="375791" y="2391835"/>
            <a:ext cx="8057727" cy="502766"/>
          </a:xfrm>
          <a:prstGeom prst="rect">
            <a:avLst/>
          </a:prstGeom>
          <a:noFill/>
        </p:spPr>
        <p:txBody>
          <a:bodyPr wrap="square" rtlCol="0">
            <a:spAutoFit/>
          </a:bodyPr>
          <a:lstStyle/>
          <a:p>
            <a:pPr indent="609585">
              <a:extLst>
                <a:ext uri="{35155182-B16C-46BC-9424-99874614C6A1}">
                  <wpsdc:indentchars xmlns:wpsdc="http://www.wps.cn/officeDocument/2017/drawingmlCustomData" xmlns="" val="200" checksum="59296752"/>
                </a:ext>
              </a:extLst>
            </a:pPr>
            <a:r>
              <a:rPr lang="zh-CN" altLang="en-US" sz="2400" dirty="0">
                <a:effectLst>
                  <a:outerShdw blurRad="38100" dist="19050" dir="2700000" algn="tl" rotWithShape="0">
                    <a:schemeClr val="dk1">
                      <a:alpha val="40000"/>
                    </a:schemeClr>
                  </a:outerShdw>
                </a:effectLst>
              </a:rPr>
              <a:t>下图为图像去噪案例</a:t>
            </a:r>
            <a:r>
              <a:rPr lang="zh-CN" altLang="en-US" sz="2667" dirty="0">
                <a:effectLst>
                  <a:outerShdw blurRad="38100" dist="19050" dir="2700000" algn="tl" rotWithShape="0">
                    <a:schemeClr val="dk1">
                      <a:alpha val="40000"/>
                    </a:schemeClr>
                  </a:outerShdw>
                </a:effectLst>
              </a:rPr>
              <a:t>：</a:t>
            </a:r>
          </a:p>
        </p:txBody>
      </p:sp>
      <p:pic>
        <p:nvPicPr>
          <p:cNvPr id="15" name="图片 14">
            <a:extLst>
              <a:ext uri="{FF2B5EF4-FFF2-40B4-BE49-F238E27FC236}">
                <a16:creationId xmlns:a16="http://schemas.microsoft.com/office/drawing/2014/main" id="{6B62C048-4B9F-42DB-B6FD-42223DD7E226}"/>
              </a:ext>
            </a:extLst>
          </p:cNvPr>
          <p:cNvPicPr>
            <a:picLocks noChangeAspect="1"/>
          </p:cNvPicPr>
          <p:nvPr/>
        </p:nvPicPr>
        <p:blipFill>
          <a:blip r:embed="rId4"/>
          <a:stretch>
            <a:fillRect/>
          </a:stretch>
        </p:blipFill>
        <p:spPr>
          <a:xfrm>
            <a:off x="954814" y="2929786"/>
            <a:ext cx="10729807" cy="3460327"/>
          </a:xfrm>
          <a:prstGeom prst="rect">
            <a:avLst/>
          </a:prstGeom>
        </p:spPr>
      </p:pic>
    </p:spTree>
    <p:extLst>
      <p:ext uri="{BB962C8B-B14F-4D97-AF65-F5344CB8AC3E}">
        <p14:creationId xmlns:p14="http://schemas.microsoft.com/office/powerpoint/2010/main" val="3740343204"/>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42" y="5922227"/>
            <a:ext cx="935772" cy="935772"/>
          </a:xfrm>
          <a:prstGeom prst="rect">
            <a:avLst/>
          </a:prstGeom>
        </p:spPr>
      </p:pic>
      <p:sp>
        <p:nvSpPr>
          <p:cNvPr id="8" name="文本框 7"/>
          <p:cNvSpPr txBox="1"/>
          <p:nvPr/>
        </p:nvSpPr>
        <p:spPr>
          <a:xfrm>
            <a:off x="10071948" y="340360"/>
            <a:ext cx="2777913" cy="297454"/>
          </a:xfrm>
          <a:prstGeom prst="rect">
            <a:avLst/>
          </a:prstGeom>
          <a:noFill/>
        </p:spPr>
        <p:txBody>
          <a:bodyPr wrap="square" rtlCol="0">
            <a:spAutoFit/>
          </a:bodyPr>
          <a:lstStyle/>
          <a:p>
            <a:r>
              <a:rPr lang="zh-CN" altLang="en-US" sz="1333" dirty="0">
                <a:solidFill>
                  <a:schemeClr val="accent5">
                    <a:lumMod val="75000"/>
                  </a:schemeClr>
                </a:solidFill>
              </a:rPr>
              <a:t>该部分</a:t>
            </a:r>
            <a:r>
              <a:rPr lang="zh-CN" altLang="en-US" sz="1333">
                <a:solidFill>
                  <a:schemeClr val="accent5">
                    <a:lumMod val="75000"/>
                  </a:schemeClr>
                </a:solidFill>
              </a:rPr>
              <a:t>负责人：</a:t>
            </a:r>
            <a:endParaRPr lang="zh-CN" altLang="en-US" sz="1333" dirty="0">
              <a:solidFill>
                <a:schemeClr val="accent5">
                  <a:lumMod val="75000"/>
                </a:schemeClr>
              </a:solidFill>
            </a:endParaRPr>
          </a:p>
        </p:txBody>
      </p:sp>
      <p:sp>
        <p:nvSpPr>
          <p:cNvPr id="10" name="标题 2049">
            <a:extLst>
              <a:ext uri="{FF2B5EF4-FFF2-40B4-BE49-F238E27FC236}">
                <a16:creationId xmlns:a16="http://schemas.microsoft.com/office/drawing/2014/main" id="{D5131897-3FEF-4065-A4D1-A0713F7436ED}"/>
              </a:ext>
            </a:extLst>
          </p:cNvPr>
          <p:cNvSpPr>
            <a:spLocks noGrp="1"/>
          </p:cNvSpPr>
          <p:nvPr/>
        </p:nvSpPr>
        <p:spPr>
          <a:xfrm>
            <a:off x="228600" y="0"/>
            <a:ext cx="11482493" cy="2055707"/>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pPr defTabSz="1219170"/>
            <a:r>
              <a:rPr lang="zh-CN" altLang="en-US" sz="3733" dirty="0">
                <a:latin typeface="Arial" panose="020B0604020202020204" pitchFamily="34" charset="0"/>
                <a:ea typeface="宋体" panose="02010600030101010101" pitchFamily="2" charset="-122"/>
              </a:rPr>
              <a:t>台湾中兴大学：</a:t>
            </a:r>
            <a:r>
              <a:rPr sz="3733" dirty="0">
                <a:latin typeface="Arial" panose="020B0604020202020204" pitchFamily="34" charset="0"/>
                <a:ea typeface="宋体" panose="02010600030101010101" pitchFamily="2" charset="-122"/>
              </a:rPr>
              <a:t>Swin Transformer UNet</a:t>
            </a:r>
            <a:r>
              <a:rPr lang="en-US" sz="3733" dirty="0">
                <a:latin typeface="Arial" panose="020B0604020202020204" pitchFamily="34" charset="0"/>
                <a:ea typeface="宋体" panose="02010600030101010101" pitchFamily="2" charset="-122"/>
              </a:rPr>
              <a:t>——</a:t>
            </a:r>
            <a:r>
              <a:rPr sz="3733" dirty="0">
                <a:latin typeface="Arial" panose="020B0604020202020204" pitchFamily="34" charset="0"/>
                <a:ea typeface="宋体" panose="02010600030101010101" pitchFamily="2" charset="-122"/>
              </a:rPr>
              <a:t>图像去噪</a:t>
            </a:r>
          </a:p>
        </p:txBody>
      </p:sp>
      <p:sp>
        <p:nvSpPr>
          <p:cNvPr id="12" name="文本框 11">
            <a:extLst>
              <a:ext uri="{FF2B5EF4-FFF2-40B4-BE49-F238E27FC236}">
                <a16:creationId xmlns:a16="http://schemas.microsoft.com/office/drawing/2014/main" id="{981E4DE3-B784-4026-ACD5-26312DCCE5FF}"/>
              </a:ext>
            </a:extLst>
          </p:cNvPr>
          <p:cNvSpPr txBox="1"/>
          <p:nvPr/>
        </p:nvSpPr>
        <p:spPr>
          <a:xfrm>
            <a:off x="650696" y="1581151"/>
            <a:ext cx="10046547" cy="2924262"/>
          </a:xfrm>
          <a:prstGeom prst="rect">
            <a:avLst/>
          </a:prstGeom>
          <a:noFill/>
        </p:spPr>
        <p:txBody>
          <a:bodyPr wrap="square" rtlCol="0">
            <a:spAutoFit/>
          </a:bodyPr>
          <a:lstStyle/>
          <a:p>
            <a:r>
              <a:rPr lang="zh-CN" altLang="en-US" sz="2667" dirty="0"/>
              <a:t>Transformer相比传统神经网络相比的优势主要为:</a:t>
            </a:r>
          </a:p>
          <a:p>
            <a:endParaRPr lang="zh-CN" altLang="en-US" sz="2667" dirty="0"/>
          </a:p>
          <a:p>
            <a:r>
              <a:rPr lang="zh-CN" altLang="en-US" sz="2667" dirty="0"/>
              <a:t>1. </a:t>
            </a:r>
            <a:r>
              <a:rPr lang="zh-CN" altLang="en-US" sz="2667" dirty="0">
                <a:sym typeface="+mn-ea"/>
              </a:rPr>
              <a:t>通用的建模能力（多模态融合能力）</a:t>
            </a:r>
            <a:endParaRPr lang="zh-CN" altLang="en-US" sz="2667" dirty="0"/>
          </a:p>
          <a:p>
            <a:r>
              <a:rPr lang="zh-CN" altLang="en-US" sz="2667" dirty="0"/>
              <a:t>2.</a:t>
            </a:r>
            <a:r>
              <a:rPr lang="zh-CN" altLang="en-US" sz="2667" dirty="0">
                <a:sym typeface="+mn-ea"/>
              </a:rPr>
              <a:t> 多任务处理能力。Transformer可以轻松运用到许多不同的视觉领域。</a:t>
            </a:r>
            <a:endParaRPr lang="zh-CN" altLang="en-US" sz="2667" dirty="0"/>
          </a:p>
          <a:p>
            <a:r>
              <a:rPr lang="zh-CN" altLang="en-US" sz="2667" dirty="0"/>
              <a:t>3.</a:t>
            </a:r>
            <a:r>
              <a:rPr lang="zh-CN" altLang="en-US" sz="2667" dirty="0">
                <a:sym typeface="+mn-ea"/>
              </a:rPr>
              <a:t>更强的动态计算能力，带来的就是更加强大的建模和表示能力。</a:t>
            </a:r>
            <a:endParaRPr lang="zh-CN" altLang="en-US" sz="2667" dirty="0"/>
          </a:p>
          <a:p>
            <a:endParaRPr lang="zh-CN" altLang="en-US" sz="2400" dirty="0"/>
          </a:p>
        </p:txBody>
      </p:sp>
      <p:sp>
        <p:nvSpPr>
          <p:cNvPr id="13" name="标题 2049">
            <a:extLst>
              <a:ext uri="{FF2B5EF4-FFF2-40B4-BE49-F238E27FC236}">
                <a16:creationId xmlns:a16="http://schemas.microsoft.com/office/drawing/2014/main" id="{DD33FCEB-FE20-4FE9-BC6C-6147D3C9EDDF}"/>
              </a:ext>
            </a:extLst>
          </p:cNvPr>
          <p:cNvSpPr>
            <a:spLocks noGrp="1"/>
          </p:cNvSpPr>
          <p:nvPr/>
        </p:nvSpPr>
        <p:spPr>
          <a:xfrm>
            <a:off x="1817370" y="4311546"/>
            <a:ext cx="8557260" cy="2078567"/>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pPr defTabSz="1219170"/>
            <a:r>
              <a:rPr sz="2667" dirty="0">
                <a:latin typeface="Arial" panose="020B0604020202020204" pitchFamily="34" charset="0"/>
                <a:ea typeface="宋体" panose="02010600030101010101" pitchFamily="2" charset="-122"/>
              </a:rPr>
              <a:t>实验表明，该方法在经典高清数据集上做去噪测试的效果非常良好，且在不需要大量</a:t>
            </a:r>
            <a:r>
              <a:rPr lang="zh-CN" altLang="en-US" sz="2667" dirty="0">
                <a:latin typeface="Arial" panose="020B0604020202020204" pitchFamily="34" charset="0"/>
                <a:ea typeface="宋体" panose="02010600030101010101" pitchFamily="2" charset="-122"/>
              </a:rPr>
              <a:t>的</a:t>
            </a:r>
            <a:r>
              <a:rPr sz="2667" dirty="0">
                <a:latin typeface="Arial" panose="020B0604020202020204" pitchFamily="34" charset="0"/>
                <a:ea typeface="宋体" panose="02010600030101010101" pitchFamily="2" charset="-122"/>
              </a:rPr>
              <a:t>训练样本。</a:t>
            </a:r>
          </a:p>
        </p:txBody>
      </p:sp>
      <p:sp>
        <p:nvSpPr>
          <p:cNvPr id="14" name="文本框 13">
            <a:extLst>
              <a:ext uri="{FF2B5EF4-FFF2-40B4-BE49-F238E27FC236}">
                <a16:creationId xmlns:a16="http://schemas.microsoft.com/office/drawing/2014/main" id="{82FFFE25-6113-4052-B3A0-D60D788BED88}"/>
              </a:ext>
            </a:extLst>
          </p:cNvPr>
          <p:cNvSpPr txBox="1"/>
          <p:nvPr/>
        </p:nvSpPr>
        <p:spPr>
          <a:xfrm>
            <a:off x="1470269" y="6390112"/>
            <a:ext cx="8407400" cy="338554"/>
          </a:xfrm>
          <a:prstGeom prst="rect">
            <a:avLst/>
          </a:prstGeom>
          <a:noFill/>
        </p:spPr>
        <p:txBody>
          <a:bodyPr wrap="square" rtlCol="0">
            <a:spAutoFit/>
          </a:bodyPr>
          <a:lstStyle/>
          <a:p>
            <a:pPr algn="l">
              <a:buClrTx/>
              <a:buSzTx/>
              <a:buFontTx/>
            </a:pPr>
            <a:r>
              <a:rPr lang="zh-CN" altLang="en-US" sz="1600" dirty="0">
                <a:solidFill>
                  <a:schemeClr val="accent3">
                    <a:lumMod val="50000"/>
                  </a:schemeClr>
                </a:solidFill>
              </a:rPr>
              <a:t>论文链接：https://arxiv.org/abs/2202.14009</a:t>
            </a:r>
          </a:p>
        </p:txBody>
      </p:sp>
    </p:spTree>
    <p:extLst>
      <p:ext uri="{BB962C8B-B14F-4D97-AF65-F5344CB8AC3E}">
        <p14:creationId xmlns:p14="http://schemas.microsoft.com/office/powerpoint/2010/main" val="1057733680"/>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461</Words>
  <Application>Microsoft Office PowerPoint</Application>
  <PresentationFormat>宽屏</PresentationFormat>
  <Paragraphs>35</Paragraphs>
  <Slides>5</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等线</vt:lpstr>
      <vt:lpstr>等线 Light</vt:lpstr>
      <vt:lpstr>宋体</vt:lpstr>
      <vt:lpstr>Arial</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Daniel</dc:creator>
  <cp:lastModifiedBy>Daniel</cp:lastModifiedBy>
  <cp:revision>4</cp:revision>
  <dcterms:created xsi:type="dcterms:W3CDTF">2022-06-04T09:16:18Z</dcterms:created>
  <dcterms:modified xsi:type="dcterms:W3CDTF">2022-06-30T06:24:39Z</dcterms:modified>
</cp:coreProperties>
</file>