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11"/>
  </p:notesMasterIdLst>
  <p:sldIdLst>
    <p:sldId id="272" r:id="rId3"/>
    <p:sldId id="292" r:id="rId4"/>
    <p:sldId id="294" r:id="rId5"/>
    <p:sldId id="285" r:id="rId6"/>
    <p:sldId id="275" r:id="rId7"/>
    <p:sldId id="277" r:id="rId8"/>
    <p:sldId id="276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132-7BEA-BC45-925C-C4AEE0E4FC9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181B8-3BD7-1F49-A86D-082E3516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(5/28/13 11:04) -----</a:t>
            </a:r>
          </a:p>
          <a:p>
            <a:r>
              <a:rPr lang="en-US"/>
              <a:t>- Worried about chatter access</a:t>
            </a:r>
          </a:p>
          <a:p>
            <a:r>
              <a:rPr lang="en-US"/>
              <a:t>- more HTML5 at this point </a:t>
            </a:r>
          </a:p>
          <a:p>
            <a:r>
              <a:rPr lang="en-US"/>
              <a:t>- Not too worried about token revocation </a:t>
            </a:r>
          </a:p>
          <a:p>
            <a:r>
              <a:rPr lang="en-US"/>
              <a:t>- Reverse proxy: want to get rid of site minder. Universal workspace. Citrix based front ended with site minder from CA. </a:t>
            </a:r>
          </a:p>
          <a:p>
            <a:r>
              <a:rPr lang="en-US"/>
              <a:t>- They may not wrap these apps into native interfaces. Okta mobile might be enough.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A9B41-5BCA-420C-916C-86E685CF0F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38600"/>
            <a:ext cx="9144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632" y="4267200"/>
            <a:ext cx="5888736" cy="838200"/>
          </a:xfrm>
          <a:noFill/>
        </p:spPr>
        <p:txBody>
          <a:bodyPr tIns="0" bIns="0" anchor="b">
            <a:no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632" y="5181600"/>
            <a:ext cx="5888736" cy="762000"/>
          </a:xfrm>
        </p:spPr>
        <p:txBody>
          <a:bodyPr anchor="t"/>
          <a:lstStyle>
            <a:lvl1pPr marL="0" indent="0" algn="ctr">
              <a:buNone/>
              <a:defRPr sz="2000" b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5947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defTabSz="914400"/>
            <a:fld id="{30A10F34-B035-4C0B-9399-57CAECB29D24}" type="datetime1">
              <a:rPr lang="en-US" smtClean="0">
                <a:solidFill>
                  <a:prstClr val="white">
                    <a:alpha val="99000"/>
                  </a:prstClr>
                </a:solidFill>
                <a:latin typeface="Arial"/>
              </a:rPr>
              <a:pPr defTabSz="914400"/>
              <a:t>1/21/14</a:t>
            </a:fld>
            <a:endParaRPr lang="en-US" dirty="0">
              <a:solidFill>
                <a:prstClr val="white">
                  <a:alpha val="99000"/>
                </a:prstClr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038600"/>
            <a:ext cx="9144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13757"/>
            <a:ext cx="4648200" cy="347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17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362200" y="4419600"/>
            <a:ext cx="4419600" cy="838200"/>
          </a:xfrm>
          <a:noFill/>
        </p:spPr>
        <p:txBody>
          <a:bodyPr>
            <a:noAutofit/>
          </a:bodyPr>
          <a:lstStyle>
            <a:lvl1pPr algn="ctr">
              <a:defRPr sz="3200"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62200" y="5486400"/>
            <a:ext cx="4419600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>
                <a:solidFill>
                  <a:schemeClr val="tx1">
                    <a:alpha val="99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92875"/>
            <a:ext cx="2133600" cy="365125"/>
          </a:xfrm>
        </p:spPr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pic>
        <p:nvPicPr>
          <p:cNvPr id="10" name="Picture 9" descr="bug-wate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6537" y="381000"/>
            <a:ext cx="3590925" cy="334327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flipV="1"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bug-water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76537" y="381000"/>
            <a:ext cx="3590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74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8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63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20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90" y="1676400"/>
            <a:ext cx="4960620" cy="370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50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7200"/>
            <a:ext cx="381000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066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6324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427039" y="1493836"/>
            <a:ext cx="2133602" cy="365125"/>
          </a:xfrm>
        </p:spPr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 dirty="0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82561" y="3322637"/>
            <a:ext cx="914401" cy="365125"/>
          </a:xfrm>
        </p:spPr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57200"/>
            <a:ext cx="76200" cy="586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Picture 9" descr="scale-bu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05968" y="5571743"/>
            <a:ext cx="704089" cy="64922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457200"/>
            <a:ext cx="381000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457200"/>
            <a:ext cx="76200" cy="586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scale-bu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505968" y="5571743"/>
            <a:ext cx="704089" cy="6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362200" y="4419600"/>
            <a:ext cx="4419600" cy="838200"/>
          </a:xfrm>
          <a:noFill/>
        </p:spPr>
        <p:txBody>
          <a:bodyPr>
            <a:noAutofit/>
          </a:bodyPr>
          <a:lstStyle>
            <a:lvl1pPr algn="ctr">
              <a:defRPr sz="3200"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62200" y="5486400"/>
            <a:ext cx="4419600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 b="0">
                <a:solidFill>
                  <a:schemeClr val="tx1">
                    <a:alpha val="99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92875"/>
            <a:ext cx="2133600" cy="365125"/>
          </a:xfrm>
        </p:spPr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pic>
        <p:nvPicPr>
          <p:cNvPr id="10" name="Picture 9" descr="bug-wate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6537" y="381000"/>
            <a:ext cx="3590925" cy="334327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flipV="1"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bug-water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76537" y="381000"/>
            <a:ext cx="3590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6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6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81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25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4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90" y="1676400"/>
            <a:ext cx="4960620" cy="370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1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7200"/>
            <a:ext cx="381000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066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6324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427039" y="1493836"/>
            <a:ext cx="2133602" cy="365125"/>
          </a:xfrm>
        </p:spPr>
        <p:txBody>
          <a:bodyPr/>
          <a:lstStyle/>
          <a:p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 dirty="0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82561" y="3322637"/>
            <a:ext cx="914401" cy="365125"/>
          </a:xfrm>
        </p:spPr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57200"/>
            <a:ext cx="76200" cy="586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Picture 9" descr="scale-bu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05968" y="5571743"/>
            <a:ext cx="704089" cy="64922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457200"/>
            <a:ext cx="381000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457200"/>
            <a:ext cx="76200" cy="586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scale-bu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505968" y="5571743"/>
            <a:ext cx="704089" cy="6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4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038600"/>
            <a:ext cx="9144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632" y="4267200"/>
            <a:ext cx="5888736" cy="838200"/>
          </a:xfrm>
          <a:noFill/>
        </p:spPr>
        <p:txBody>
          <a:bodyPr tIns="0" bIns="0" anchor="b">
            <a:no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632" y="5181600"/>
            <a:ext cx="5888736" cy="762000"/>
          </a:xfrm>
        </p:spPr>
        <p:txBody>
          <a:bodyPr anchor="t"/>
          <a:lstStyle>
            <a:lvl1pPr marL="0" indent="0" algn="ctr">
              <a:buNone/>
              <a:defRPr sz="2000" b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5947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defTabSz="914400"/>
            <a:fld id="{30A10F34-B035-4C0B-9399-57CAECB29D24}" type="datetime1">
              <a:rPr lang="en-US" smtClean="0">
                <a:solidFill>
                  <a:prstClr val="white">
                    <a:alpha val="99000"/>
                  </a:prstClr>
                </a:solidFill>
                <a:latin typeface="Arial"/>
              </a:rPr>
              <a:pPr defTabSz="914400"/>
              <a:t>1/21/14</a:t>
            </a:fld>
            <a:endParaRPr lang="en-US" dirty="0">
              <a:solidFill>
                <a:prstClr val="white">
                  <a:alpha val="99000"/>
                </a:prstClr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038600"/>
            <a:ext cx="9144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13757"/>
            <a:ext cx="4648200" cy="347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7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txBody>
          <a:bodyPr vert="horz" lIns="274320" tIns="137160" rIns="274320" bIns="1371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914400"/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 defTabSz="914400"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8" name="Picture 7" descr="scale-bu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05800" y="6132575"/>
            <a:ext cx="704089" cy="64922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scale-bug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305800" y="6132575"/>
            <a:ext cx="704089" cy="6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>
              <a:alpha val="99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­"/>
        <a:defRPr sz="2800" kern="1200">
          <a:solidFill>
            <a:srgbClr val="404040">
              <a:alpha val="99000"/>
            </a:srgb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­"/>
        <a:defRPr sz="2000" b="1" kern="1200">
          <a:solidFill>
            <a:schemeClr val="accent1">
              <a:alpha val="99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­"/>
        <a:defRPr sz="2000" kern="1200">
          <a:solidFill>
            <a:schemeClr val="accent2">
              <a:alpha val="99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­"/>
        <a:defRPr sz="1400" kern="1200">
          <a:solidFill>
            <a:schemeClr val="accent6">
              <a:alpha val="99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­"/>
        <a:defRPr sz="1200" kern="1200">
          <a:solidFill>
            <a:schemeClr val="tx1">
              <a:alpha val="99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txBody>
          <a:bodyPr vert="horz" lIns="274320" tIns="137160" rIns="274320" bIns="1371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t>okta confidential</a:t>
            </a:r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914400"/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 defTabSz="914400"/>
              <a:t>‹#›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8" name="Picture 7" descr="scale-bu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05800" y="6132575"/>
            <a:ext cx="704089" cy="64922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scale-bug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305800" y="6132575"/>
            <a:ext cx="704089" cy="6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>
              <a:alpha val="99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­"/>
        <a:defRPr sz="2800" kern="1200">
          <a:solidFill>
            <a:srgbClr val="404040">
              <a:alpha val="99000"/>
            </a:srgb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­"/>
        <a:defRPr sz="2000" b="1" kern="1200">
          <a:solidFill>
            <a:schemeClr val="accent1">
              <a:alpha val="99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­"/>
        <a:defRPr sz="2000" kern="1200">
          <a:solidFill>
            <a:schemeClr val="accent2">
              <a:alpha val="99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­"/>
        <a:defRPr sz="1400" kern="1200">
          <a:solidFill>
            <a:schemeClr val="accent6">
              <a:alpha val="99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­"/>
        <a:defRPr sz="1200" kern="1200">
          <a:solidFill>
            <a:schemeClr val="tx1">
              <a:alpha val="99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814610" y="5217471"/>
            <a:ext cx="5550027" cy="8382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Okta Mobile </a:t>
            </a:r>
            <a:r>
              <a:rPr lang="en-US" sz="3100" dirty="0" smtClean="0"/>
              <a:t>Connect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Hassen Karaa</a:t>
            </a:r>
            <a:br>
              <a:rPr lang="en-US" sz="2200" dirty="0" smtClean="0"/>
            </a:br>
            <a:r>
              <a:rPr lang="en-US" sz="2200" dirty="0" smtClean="0"/>
              <a:t>Sr. Product Manager, Okta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3"/>
          <p:cNvSpPr txBox="1">
            <a:spLocks/>
          </p:cNvSpPr>
          <p:nvPr/>
        </p:nvSpPr>
        <p:spPr>
          <a:xfrm>
            <a:off x="3081204" y="6492875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22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Okta Mobile </a:t>
            </a:r>
            <a:r>
              <a:rPr lang="en-US" dirty="0" smtClean="0"/>
              <a:t>Connect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SSO experience, ease of use and security to native mobile apps</a:t>
            </a:r>
          </a:p>
          <a:p>
            <a:r>
              <a:rPr lang="en-US" dirty="0" smtClean="0"/>
              <a:t>Cover ISV, and in house built apps</a:t>
            </a:r>
          </a:p>
          <a:p>
            <a:r>
              <a:rPr lang="en-US" dirty="0" smtClean="0"/>
              <a:t>Support for multiple platforms, configurations, authentication protocols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  <a:latin typeface="Arial"/>
              </a:rPr>
              <a:t>Okta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2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2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822" y="1046480"/>
            <a:ext cx="385997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Okta Mobile </a:t>
            </a:r>
            <a:r>
              <a:rPr lang="en-US" dirty="0" smtClean="0"/>
              <a:t>Connect- </a:t>
            </a:r>
            <a:r>
              <a:rPr lang="en-US" dirty="0" smtClean="0"/>
              <a:t>User Experience 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4800" y="1219202"/>
            <a:ext cx="4419600" cy="4906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Okta Mobile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Okta Mobile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client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switch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app launches</a:t>
            </a:r>
            <a:r>
              <a:rPr lang="en-US" dirty="0"/>
              <a:t> </a:t>
            </a:r>
            <a:r>
              <a:rPr lang="en-US" dirty="0" smtClean="0"/>
              <a:t>and user is logged in</a:t>
            </a:r>
          </a:p>
        </p:txBody>
      </p:sp>
      <p:pic>
        <p:nvPicPr>
          <p:cNvPr id="29" name="Picture 28" descr="Person.png"/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478"/>
                    </a14:imgEffect>
                    <a14:imgEffect>
                      <a14:saturation sat="200000"/>
                    </a14:imgEffect>
                    <a14:imgEffect>
                      <a14:brightnessContrast bright="100000" contras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1603" y="2349328"/>
            <a:ext cx="466625" cy="75446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5527017" y="2143396"/>
            <a:ext cx="966576" cy="1417434"/>
          </a:xfrm>
          <a:prstGeom prst="rect">
            <a:avLst/>
          </a:prstGeom>
          <a:noFill/>
          <a:ln w="76200" cap="rnd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667145" y="2878910"/>
            <a:ext cx="1009522" cy="1823759"/>
            <a:chOff x="4273420" y="3051630"/>
            <a:chExt cx="1186591" cy="1977570"/>
          </a:xfrm>
        </p:grpSpPr>
        <p:grpSp>
          <p:nvGrpSpPr>
            <p:cNvPr id="50" name="Group 49"/>
            <p:cNvGrpSpPr/>
            <p:nvPr/>
          </p:nvGrpSpPr>
          <p:grpSpPr>
            <a:xfrm>
              <a:off x="4708495" y="3051630"/>
              <a:ext cx="484584" cy="1977570"/>
              <a:chOff x="6435694" y="3124200"/>
              <a:chExt cx="484584" cy="1703448"/>
            </a:xfrm>
          </p:grpSpPr>
          <p:cxnSp>
            <p:nvCxnSpPr>
              <p:cNvPr id="33" name="Elbow Connector 32"/>
              <p:cNvCxnSpPr/>
              <p:nvPr/>
            </p:nvCxnSpPr>
            <p:spPr>
              <a:xfrm rot="5400000" flipH="1" flipV="1">
                <a:off x="5834735" y="3742105"/>
                <a:ext cx="1703448" cy="467638"/>
              </a:xfrm>
              <a:prstGeom prst="bentConnector3">
                <a:avLst>
                  <a:gd name="adj1" fmla="val 100294"/>
                </a:avLst>
              </a:prstGeom>
              <a:ln w="76200" cmpd="sng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35694" y="4791453"/>
                <a:ext cx="467638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4273420" y="3537857"/>
              <a:ext cx="1186591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?</a:t>
              </a:r>
              <a:endParaRPr lang="en-US" sz="10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35961" y="2810855"/>
            <a:ext cx="658047" cy="1806212"/>
            <a:chOff x="6198454" y="3070656"/>
            <a:chExt cx="773468" cy="1958543"/>
          </a:xfrm>
        </p:grpSpPr>
        <p:grpSp>
          <p:nvGrpSpPr>
            <p:cNvPr id="51" name="Group 50"/>
            <p:cNvGrpSpPr/>
            <p:nvPr/>
          </p:nvGrpSpPr>
          <p:grpSpPr>
            <a:xfrm flipH="1" flipV="1">
              <a:off x="6198454" y="3070656"/>
              <a:ext cx="467638" cy="1958543"/>
              <a:chOff x="6628405" y="3124200"/>
              <a:chExt cx="467638" cy="1703448"/>
            </a:xfrm>
          </p:grpSpPr>
          <p:cxnSp>
            <p:nvCxnSpPr>
              <p:cNvPr id="52" name="Elbow Connector 51"/>
              <p:cNvCxnSpPr/>
              <p:nvPr/>
            </p:nvCxnSpPr>
            <p:spPr>
              <a:xfrm rot="5400000" flipH="1" flipV="1">
                <a:off x="6010500" y="3742105"/>
                <a:ext cx="1703448" cy="467638"/>
              </a:xfrm>
              <a:prstGeom prst="bentConnector3">
                <a:avLst>
                  <a:gd name="adj1" fmla="val 100294"/>
                </a:avLst>
              </a:prstGeom>
              <a:ln w="76200" cmpd="sng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28405" y="4791453"/>
                <a:ext cx="467638" cy="0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Person.png"/>
            <p:cNvPicPr>
              <a:picLocks noChangeAspect="1"/>
            </p:cNvPicPr>
            <p:nvPr/>
          </p:nvPicPr>
          <p:blipFill>
            <a:blip r:embed="rId4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478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-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24067" y="3786710"/>
              <a:ext cx="647855" cy="7990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4290216"/>
            <a:ext cx="717603" cy="9726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694" y="5375438"/>
            <a:ext cx="273194" cy="1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70" y="1098141"/>
            <a:ext cx="2343856" cy="3030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Okta Mobile Connect- User Experience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4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43871" y="1391785"/>
            <a:ext cx="1883779" cy="2445949"/>
            <a:chOff x="482153" y="2614412"/>
            <a:chExt cx="2973374" cy="3325238"/>
          </a:xfrm>
        </p:grpSpPr>
        <p:sp>
          <p:nvSpPr>
            <p:cNvPr id="10" name="Rounded Rectangle 9"/>
            <p:cNvSpPr/>
            <p:nvPr/>
          </p:nvSpPr>
          <p:spPr>
            <a:xfrm>
              <a:off x="482153" y="2614412"/>
              <a:ext cx="2973374" cy="3325238"/>
            </a:xfrm>
            <a:prstGeom prst="roundRect">
              <a:avLst>
                <a:gd name="adj" fmla="val 120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914400"/>
              <a:endParaRPr lang="en-US" sz="1000" b="1" i="1" dirty="0">
                <a:solidFill>
                  <a:srgbClr val="0069AA"/>
                </a:solidFill>
                <a:latin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59611" y="3146163"/>
              <a:ext cx="623655" cy="619345"/>
            </a:xfrm>
            <a:prstGeom prst="roundRect">
              <a:avLst>
                <a:gd name="adj" fmla="val 2696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4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32900" y="3157452"/>
              <a:ext cx="623655" cy="619345"/>
            </a:xfrm>
            <a:prstGeom prst="roundRect">
              <a:avLst>
                <a:gd name="adj" fmla="val 2696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9557" y="3190685"/>
              <a:ext cx="794745" cy="4801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dirty="0" smtClean="0">
                  <a:solidFill>
                    <a:prstClr val="white"/>
                  </a:solidFill>
                  <a:latin typeface="Arial"/>
                </a:rPr>
                <a:t>App</a:t>
              </a:r>
              <a:endParaRPr lang="en-US" sz="105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2265" y="3190685"/>
              <a:ext cx="794745" cy="4801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dirty="0">
                  <a:solidFill>
                    <a:prstClr val="white"/>
                  </a:solidFill>
                  <a:latin typeface="Arial"/>
                </a:rPr>
                <a:t>App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94900" y="3171564"/>
              <a:ext cx="623655" cy="619345"/>
            </a:xfrm>
            <a:prstGeom prst="roundRect">
              <a:avLst>
                <a:gd name="adj" fmla="val 26960"/>
              </a:avLst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4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0307" y="3190685"/>
              <a:ext cx="794745" cy="4801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dirty="0">
                  <a:solidFill>
                    <a:prstClr val="white"/>
                  </a:solidFill>
                  <a:latin typeface="Arial"/>
                </a:rPr>
                <a:t>App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91948" y="5018868"/>
              <a:ext cx="1879227" cy="716831"/>
            </a:xfrm>
            <a:prstGeom prst="roundRect">
              <a:avLst>
                <a:gd name="adj" fmla="val 2696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4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9038" y="5192958"/>
              <a:ext cx="1981063" cy="335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100" dirty="0">
                  <a:solidFill>
                    <a:prstClr val="white"/>
                  </a:solidFill>
                  <a:latin typeface="Arial"/>
                </a:rPr>
                <a:t>Okta </a:t>
              </a:r>
              <a:r>
                <a:rPr lang="en-US" sz="1100" dirty="0" smtClean="0">
                  <a:solidFill>
                    <a:prstClr val="white"/>
                  </a:solidFill>
                  <a:latin typeface="Arial"/>
                </a:rPr>
                <a:t>Mobile App</a:t>
              </a:r>
              <a:endParaRPr lang="en-US" sz="110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9195" y="1815675"/>
            <a:ext cx="1641140" cy="986098"/>
            <a:chOff x="-5090443" y="4517930"/>
            <a:chExt cx="1564338" cy="884446"/>
          </a:xfrm>
        </p:grpSpPr>
        <p:pic>
          <p:nvPicPr>
            <p:cNvPr id="27" name="Picture 26" descr="Cloud_Icon_C0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-5090443" y="4517930"/>
              <a:ext cx="1564338" cy="884446"/>
            </a:xfrm>
            <a:prstGeom prst="rect">
              <a:avLst/>
            </a:prstGeom>
            <a:effectLst>
              <a:outerShdw blurRad="76200" dist="76200" dir="5400000" algn="t" rotWithShape="0">
                <a:prstClr val="black">
                  <a:alpha val="12000"/>
                </a:prstClr>
              </a:outerShdw>
            </a:effectLst>
          </p:spPr>
        </p:pic>
        <p:pic>
          <p:nvPicPr>
            <p:cNvPr id="28" name="Picture 2" descr="C:\Users\eberg\Work Pictures\Okta\Okta_logo_md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-4928957" y="4798589"/>
              <a:ext cx="1195583" cy="319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Left Arrow 55"/>
          <p:cNvSpPr/>
          <p:nvPr/>
        </p:nvSpPr>
        <p:spPr>
          <a:xfrm rot="19767230" flipH="1">
            <a:off x="3309445" y="2881470"/>
            <a:ext cx="1138500" cy="181285"/>
          </a:xfrm>
          <a:prstGeom prst="leftArrow">
            <a:avLst>
              <a:gd name="adj1" fmla="val 99999"/>
              <a:gd name="adj2" fmla="val 55555"/>
            </a:avLst>
          </a:prstGeom>
          <a:gradFill flip="none" rotWithShape="1">
            <a:gsLst>
              <a:gs pos="59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Arial"/>
              </a:rPr>
              <a:t> </a:t>
            </a:r>
            <a:r>
              <a:rPr lang="en-US" sz="1200" dirty="0" smtClean="0">
                <a:solidFill>
                  <a:prstClr val="white"/>
                </a:solidFill>
                <a:latin typeface="Arial"/>
              </a:rPr>
              <a:t>2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7" name="Left Arrow 56"/>
          <p:cNvSpPr/>
          <p:nvPr/>
        </p:nvSpPr>
        <p:spPr>
          <a:xfrm rot="16200000" flipH="1">
            <a:off x="1675491" y="2688910"/>
            <a:ext cx="714516" cy="159576"/>
          </a:xfrm>
          <a:prstGeom prst="leftArrow">
            <a:avLst>
              <a:gd name="adj1" fmla="val 99999"/>
              <a:gd name="adj2" fmla="val 55555"/>
            </a:avLst>
          </a:prstGeom>
          <a:gradFill flip="none" rotWithShape="1">
            <a:gsLst>
              <a:gs pos="59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Arial"/>
              </a:rPr>
              <a:t> </a:t>
            </a:r>
            <a:r>
              <a:rPr lang="en-US" sz="1200" dirty="0" smtClean="0">
                <a:solidFill>
                  <a:prstClr val="white"/>
                </a:solidFill>
                <a:latin typeface="Arial"/>
              </a:rPr>
              <a:t>4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Left Arrow 36"/>
          <p:cNvSpPr/>
          <p:nvPr/>
        </p:nvSpPr>
        <p:spPr>
          <a:xfrm rot="5400000" flipH="1" flipV="1">
            <a:off x="2109313" y="2689606"/>
            <a:ext cx="714516" cy="168601"/>
          </a:xfrm>
          <a:prstGeom prst="leftArrow">
            <a:avLst>
              <a:gd name="adj1" fmla="val 99999"/>
              <a:gd name="adj2" fmla="val 55555"/>
            </a:avLst>
          </a:prstGeom>
          <a:gradFill flip="none" rotWithShape="1">
            <a:gsLst>
              <a:gs pos="59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Arial"/>
              </a:rPr>
              <a:t> </a:t>
            </a:r>
            <a:r>
              <a:rPr lang="en-US" sz="1200" dirty="0" smtClean="0">
                <a:solidFill>
                  <a:prstClr val="white"/>
                </a:solidFill>
                <a:latin typeface="Arial"/>
              </a:rPr>
              <a:t>1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66197" y="4311153"/>
            <a:ext cx="8502404" cy="1765906"/>
          </a:xfrm>
          <a:prstGeom prst="roundRect">
            <a:avLst>
              <a:gd name="adj" fmla="val 48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3000">
                <a:schemeClr val="bg1"/>
              </a:gs>
            </a:gsLst>
            <a:lin ang="5400000" scaled="0"/>
            <a:tileRect/>
          </a:gra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9883" y="4327014"/>
            <a:ext cx="8094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rgbClr val="231F20">
                    <a:alpha val="99000"/>
                  </a:srgbClr>
                </a:solidFill>
                <a:latin typeface="Arial"/>
              </a:rPr>
              <a:t>App makes </a:t>
            </a:r>
            <a:r>
              <a:rPr lang="en-US" sz="1600" dirty="0" smtClean="0">
                <a:solidFill>
                  <a:srgbClr val="231F20">
                    <a:alpha val="99000"/>
                  </a:srgbClr>
                </a:solidFill>
                <a:latin typeface="Arial"/>
              </a:rPr>
              <a:t>an authentication </a:t>
            </a:r>
            <a:r>
              <a:rPr lang="en-US" sz="1600" dirty="0">
                <a:solidFill>
                  <a:srgbClr val="231F20">
                    <a:alpha val="99000"/>
                  </a:srgbClr>
                </a:solidFill>
                <a:latin typeface="Arial"/>
              </a:rPr>
              <a:t>request to Okta Mobile </a:t>
            </a:r>
            <a:r>
              <a:rPr lang="en-US" sz="1600" dirty="0" smtClean="0">
                <a:solidFill>
                  <a:srgbClr val="231F20">
                    <a:alpha val="99000"/>
                  </a:srgbClr>
                </a:solidFill>
                <a:latin typeface="Arial"/>
              </a:rPr>
              <a:t>using the SSO APIs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solidFill>
                  <a:srgbClr val="231F20">
                    <a:alpha val="99000"/>
                  </a:srgbClr>
                </a:solidFill>
              </a:rPr>
              <a:t>Okta Mobile checks authorization for the user against the Okta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solidFill>
                  <a:srgbClr val="231F20">
                    <a:alpha val="99000"/>
                  </a:srgbClr>
                </a:solidFill>
              </a:rPr>
              <a:t>Okta Mobile requests SSO token for the user/app from app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>
                <a:solidFill>
                  <a:srgbClr val="231F20">
                    <a:alpha val="99000"/>
                  </a:srgbClr>
                </a:solidFill>
              </a:rPr>
              <a:t>Okta Mobile passes the SSO token that it receives to the app</a:t>
            </a:r>
          </a:p>
          <a:p>
            <a:endParaRPr lang="en-US" sz="1600" dirty="0">
              <a:solidFill>
                <a:srgbClr val="231F20">
                  <a:alpha val="99000"/>
                </a:srgbClr>
              </a:solidFill>
            </a:endParaRPr>
          </a:p>
          <a:p>
            <a:endParaRPr lang="en-US" sz="1600" dirty="0">
              <a:solidFill>
                <a:srgbClr val="231F20">
                  <a:alpha val="99000"/>
                </a:srgbClr>
              </a:solidFill>
              <a:latin typeface="Arial"/>
            </a:endParaRPr>
          </a:p>
        </p:txBody>
      </p:sp>
      <p:pic>
        <p:nvPicPr>
          <p:cNvPr id="54" name="Picture 53" descr="Cloud_Icon_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348445" y="3021282"/>
            <a:ext cx="1711236" cy="1028216"/>
          </a:xfrm>
          <a:prstGeom prst="rect">
            <a:avLst/>
          </a:prstGeom>
          <a:effectLst>
            <a:outerShdw blurRad="76200" dist="76200" dir="5400000" algn="t" rotWithShape="0">
              <a:prstClr val="black">
                <a:alpha val="12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96872" y="3339487"/>
            <a:ext cx="135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 flipH="1">
            <a:off x="3425986" y="3505159"/>
            <a:ext cx="2922457" cy="203660"/>
          </a:xfrm>
          <a:prstGeom prst="leftArrow">
            <a:avLst>
              <a:gd name="adj1" fmla="val 99999"/>
              <a:gd name="adj2" fmla="val 55555"/>
            </a:avLst>
          </a:prstGeom>
          <a:gradFill flip="none" rotWithShape="1">
            <a:gsLst>
              <a:gs pos="59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Arial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/>
              </a:rPr>
              <a:t>3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65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Protocols Support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 </a:t>
            </a:r>
            <a:r>
              <a:rPr lang="en-US" dirty="0" smtClean="0"/>
              <a:t>(supported)</a:t>
            </a:r>
            <a:endParaRPr lang="en-US" dirty="0" smtClean="0"/>
          </a:p>
          <a:p>
            <a:r>
              <a:rPr lang="en-US" dirty="0" smtClean="0"/>
              <a:t>OAuth1.0 (coming soon)</a:t>
            </a:r>
            <a:endParaRPr lang="en-US" dirty="0" smtClean="0"/>
          </a:p>
          <a:p>
            <a:r>
              <a:rPr lang="en-US" dirty="0" smtClean="0"/>
              <a:t>Cookies </a:t>
            </a:r>
            <a:r>
              <a:rPr lang="en-US" dirty="0" smtClean="0"/>
              <a:t>based </a:t>
            </a:r>
            <a:r>
              <a:rPr lang="en-US" dirty="0" err="1" smtClean="0"/>
              <a:t>auth</a:t>
            </a:r>
            <a:r>
              <a:rPr lang="en-US" dirty="0"/>
              <a:t> (coming soon)</a:t>
            </a:r>
            <a:endParaRPr lang="en-US" dirty="0" smtClean="0"/>
          </a:p>
          <a:p>
            <a:r>
              <a:rPr lang="en-US" dirty="0" smtClean="0"/>
              <a:t>REST based </a:t>
            </a:r>
            <a:r>
              <a:rPr lang="en-US" dirty="0" err="1" smtClean="0"/>
              <a:t>auth</a:t>
            </a:r>
            <a:r>
              <a:rPr lang="en-US" dirty="0"/>
              <a:t> (coming soon)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5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06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app </a:t>
            </a:r>
            <a:r>
              <a:rPr lang="en-US" dirty="0"/>
              <a:t>will need to add the the following support: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b="0" dirty="0">
                <a:solidFill>
                  <a:schemeClr val="tx1">
                    <a:alpha val="99000"/>
                  </a:schemeClr>
                </a:solidFill>
              </a:rPr>
              <a:t>Add the Okta URL callback scheme to the supported URL </a:t>
            </a:r>
            <a:r>
              <a:rPr lang="en-US" sz="2200" b="0" dirty="0" smtClean="0">
                <a:solidFill>
                  <a:schemeClr val="tx1">
                    <a:alpha val="99000"/>
                  </a:schemeClr>
                </a:solidFill>
              </a:rPr>
              <a:t>schemes so that the app can communicate with Okta Mobile</a:t>
            </a:r>
            <a:endParaRPr lang="en-US" sz="2200" b="0" dirty="0">
              <a:solidFill>
                <a:schemeClr val="tx1">
                  <a:alpha val="99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200" b="0" dirty="0">
                <a:solidFill>
                  <a:schemeClr val="tx1">
                    <a:alpha val="99000"/>
                  </a:schemeClr>
                </a:solidFill>
              </a:rPr>
              <a:t>Use the Okta SSO client </a:t>
            </a:r>
            <a:r>
              <a:rPr lang="en-US" sz="2200" b="0" dirty="0" smtClean="0">
                <a:solidFill>
                  <a:schemeClr val="tx1">
                    <a:alpha val="99000"/>
                  </a:schemeClr>
                </a:solidFill>
              </a:rPr>
              <a:t>APIs to </a:t>
            </a:r>
            <a:r>
              <a:rPr lang="en-US" sz="2200" b="0" dirty="0">
                <a:solidFill>
                  <a:schemeClr val="tx1">
                    <a:alpha val="99000"/>
                  </a:schemeClr>
                </a:solidFill>
              </a:rPr>
              <a:t>request and parse the </a:t>
            </a:r>
            <a:r>
              <a:rPr lang="en-US" sz="2200" b="0" dirty="0" smtClean="0">
                <a:solidFill>
                  <a:schemeClr val="tx1">
                    <a:alpha val="99000"/>
                  </a:schemeClr>
                </a:solidFill>
              </a:rPr>
              <a:t>responses</a:t>
            </a:r>
            <a:endParaRPr lang="en-US" sz="2200" b="0" dirty="0">
              <a:solidFill>
                <a:schemeClr val="tx1">
                  <a:alpha val="99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200" b="0" dirty="0" smtClean="0">
                <a:solidFill>
                  <a:schemeClr val="tx1">
                    <a:alpha val="99000"/>
                  </a:schemeClr>
                </a:solidFill>
              </a:rPr>
              <a:t>At app launch</a:t>
            </a:r>
            <a:r>
              <a:rPr lang="en-US" sz="2200" b="0" dirty="0">
                <a:solidFill>
                  <a:schemeClr val="tx1">
                    <a:alpha val="99000"/>
                  </a:schemeClr>
                </a:solidFill>
              </a:rPr>
              <a:t>, check if Okta mobile is installed. If so, show the “Login with SSO” button or automatically initiate </a:t>
            </a:r>
            <a:r>
              <a:rPr lang="en-US" sz="2200" b="0" dirty="0" smtClean="0">
                <a:solidFill>
                  <a:schemeClr val="tx1">
                    <a:alpha val="99000"/>
                  </a:schemeClr>
                </a:solidFill>
              </a:rPr>
              <a:t>SSO</a:t>
            </a:r>
            <a:endParaRPr lang="en-US" sz="2200" b="0" dirty="0">
              <a:solidFill>
                <a:schemeClr val="tx1">
                  <a:alpha val="99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200" b="0" dirty="0">
                <a:solidFill>
                  <a:schemeClr val="tx1">
                    <a:alpha val="99000"/>
                  </a:schemeClr>
                </a:solidFill>
              </a:rPr>
              <a:t>Send an SSO request to Okta Mobile using the URL callback scheme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b="0" dirty="0">
                <a:solidFill>
                  <a:schemeClr val="tx1">
                    <a:alpha val="99000"/>
                  </a:schemeClr>
                </a:solidFill>
              </a:rPr>
              <a:t>Receive the SSO token back from Okta </a:t>
            </a:r>
            <a:r>
              <a:rPr lang="en-US" sz="2200" b="0" dirty="0" smtClean="0">
                <a:solidFill>
                  <a:schemeClr val="tx1">
                    <a:alpha val="99000"/>
                  </a:schemeClr>
                </a:solidFill>
              </a:rPr>
              <a:t>Mobile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6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80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Experience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To onboard an App for mobile SSO, Okta needs the following information: </a:t>
            </a:r>
            <a:endParaRPr lang="en-US" dirty="0"/>
          </a:p>
          <a:p>
            <a:r>
              <a:rPr lang="en-US" dirty="0"/>
              <a:t>General Information</a:t>
            </a:r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Name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, description </a:t>
            </a:r>
            <a:endParaRPr lang="en-US" b="0" dirty="0" smtClean="0">
              <a:solidFill>
                <a:srgbClr val="231F20">
                  <a:alpha val="99000"/>
                </a:srgbClr>
              </a:solidFill>
            </a:endParaRPr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Bundle 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id </a:t>
            </a:r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Services for 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which </a:t>
            </a: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app needs 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SSO </a:t>
            </a: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(if logging into multiple services)</a:t>
            </a:r>
            <a:endParaRPr lang="en-US" b="0" dirty="0">
              <a:solidFill>
                <a:srgbClr val="231F20">
                  <a:alpha val="99000"/>
                </a:srgbClr>
              </a:solidFill>
            </a:endParaRPr>
          </a:p>
          <a:p>
            <a:r>
              <a:rPr lang="en-US" dirty="0" smtClean="0"/>
              <a:t>For Oauth based authentication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 </a:t>
            </a: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Client id and client 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secret</a:t>
            </a:r>
          </a:p>
          <a:p>
            <a:pPr lvl="1">
              <a:buFont typeface="Arial"/>
              <a:buChar char="•"/>
            </a:pP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 </a:t>
            </a: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Supported OAuth 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version </a:t>
            </a:r>
            <a:endParaRPr lang="en-US" b="0" dirty="0" smtClean="0">
              <a:solidFill>
                <a:srgbClr val="231F20">
                  <a:alpha val="99000"/>
                </a:srgbClr>
              </a:solidFill>
            </a:endParaRPr>
          </a:p>
          <a:p>
            <a:pPr lvl="1">
              <a:buFont typeface="Arial"/>
              <a:buChar char="•"/>
            </a:pP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 </a:t>
            </a: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OAuth endpoint</a:t>
            </a:r>
          </a:p>
          <a:p>
            <a:r>
              <a:rPr lang="en-US" dirty="0" smtClean="0"/>
              <a:t>For cookies based </a:t>
            </a:r>
            <a:r>
              <a:rPr lang="en-US" dirty="0"/>
              <a:t>authentication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URLs for which cookies are needed</a:t>
            </a:r>
          </a:p>
          <a:p>
            <a:r>
              <a:rPr lang="en-US" dirty="0" smtClean="0"/>
              <a:t>For REST based </a:t>
            </a:r>
            <a:r>
              <a:rPr lang="en-US" dirty="0"/>
              <a:t>authentication</a:t>
            </a:r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REST endpoint address</a:t>
            </a:r>
            <a:endParaRPr lang="en-US" b="0" dirty="0">
              <a:solidFill>
                <a:srgbClr val="231F20">
                  <a:alpha val="99000"/>
                </a:srgbClr>
              </a:solidFill>
            </a:endParaRPr>
          </a:p>
          <a:p>
            <a:pPr lvl="1">
              <a:buFont typeface="Arial"/>
              <a:buChar char="•"/>
            </a:pPr>
            <a:r>
              <a:rPr lang="en-US" b="0" dirty="0" smtClean="0">
                <a:solidFill>
                  <a:srgbClr val="231F20">
                    <a:alpha val="99000"/>
                  </a:srgbClr>
                </a:solidFill>
              </a:rPr>
              <a:t>https 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parameters (</a:t>
            </a:r>
            <a:r>
              <a:rPr lang="en-US" b="0" dirty="0" err="1">
                <a:solidFill>
                  <a:srgbClr val="231F20">
                    <a:alpha val="99000"/>
                  </a:srgbClr>
                </a:solidFill>
              </a:rPr>
              <a:t>url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 </a:t>
            </a:r>
            <a:r>
              <a:rPr lang="en-US" b="0" dirty="0" err="1">
                <a:solidFill>
                  <a:srgbClr val="231F20">
                    <a:alpha val="99000"/>
                  </a:srgbClr>
                </a:solidFill>
              </a:rPr>
              <a:t>params</a:t>
            </a:r>
            <a:r>
              <a:rPr lang="en-US" b="0" dirty="0">
                <a:solidFill>
                  <a:srgbClr val="231F20">
                    <a:alpha val="99000"/>
                  </a:srgbClr>
                </a:solidFill>
              </a:rPr>
              <a:t>, http headers, authorization type, related info)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B4B8-0A5B-4CF1-8B41-E30D9E9C29CF}" type="slidenum">
              <a:rPr lang="en-US" smtClean="0">
                <a:solidFill>
                  <a:srgbClr val="7E8082">
                    <a:lumMod val="20000"/>
                    <a:lumOff val="80000"/>
                  </a:srgbClr>
                </a:solidFill>
                <a:latin typeface="Arial"/>
              </a:rPr>
              <a:pPr/>
              <a:t>7</a:t>
            </a:fld>
            <a:endParaRPr lang="en-US">
              <a:solidFill>
                <a:srgbClr val="7E8082">
                  <a:lumMod val="20000"/>
                  <a:lumOff val="8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50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97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kta New Template">
  <a:themeElements>
    <a:clrScheme name="Okta_New_Template">
      <a:dk1>
        <a:srgbClr val="231F20"/>
      </a:dk1>
      <a:lt1>
        <a:sysClr val="window" lastClr="FFFFFF"/>
      </a:lt1>
      <a:dk2>
        <a:srgbClr val="7E8082"/>
      </a:dk2>
      <a:lt2>
        <a:srgbClr val="FFFFFF"/>
      </a:lt2>
      <a:accent1>
        <a:srgbClr val="0069AA"/>
      </a:accent1>
      <a:accent2>
        <a:srgbClr val="78A22F"/>
      </a:accent2>
      <a:accent3>
        <a:srgbClr val="D9541E"/>
      </a:accent3>
      <a:accent4>
        <a:srgbClr val="19398A"/>
      </a:accent4>
      <a:accent5>
        <a:srgbClr val="763A8E"/>
      </a:accent5>
      <a:accent6>
        <a:srgbClr val="F09030"/>
      </a:accent6>
      <a:hlink>
        <a:srgbClr val="78A22F"/>
      </a:hlink>
      <a:folHlink>
        <a:srgbClr val="D9541E"/>
      </a:folHlink>
    </a:clrScheme>
    <a:fontScheme name="ok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kta New Template">
  <a:themeElements>
    <a:clrScheme name="Okta_New_Template">
      <a:dk1>
        <a:srgbClr val="231F20"/>
      </a:dk1>
      <a:lt1>
        <a:sysClr val="window" lastClr="FFFFFF"/>
      </a:lt1>
      <a:dk2>
        <a:srgbClr val="7E8082"/>
      </a:dk2>
      <a:lt2>
        <a:srgbClr val="FFFFFF"/>
      </a:lt2>
      <a:accent1>
        <a:srgbClr val="0069AA"/>
      </a:accent1>
      <a:accent2>
        <a:srgbClr val="78A22F"/>
      </a:accent2>
      <a:accent3>
        <a:srgbClr val="D9541E"/>
      </a:accent3>
      <a:accent4>
        <a:srgbClr val="19398A"/>
      </a:accent4>
      <a:accent5>
        <a:srgbClr val="763A8E"/>
      </a:accent5>
      <a:accent6>
        <a:srgbClr val="F09030"/>
      </a:accent6>
      <a:hlink>
        <a:srgbClr val="78A22F"/>
      </a:hlink>
      <a:folHlink>
        <a:srgbClr val="D9541E"/>
      </a:folHlink>
    </a:clrScheme>
    <a:fontScheme name="ok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</TotalTime>
  <Words>370</Words>
  <Application>Microsoft Macintosh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Okta New Template</vt:lpstr>
      <vt:lpstr>1_Okta New Template</vt:lpstr>
      <vt:lpstr>Okta Mobile Connect Overview  Hassen Karaa Sr. Product Manager, Okta Inc.</vt:lpstr>
      <vt:lpstr>Okta Mobile Connect Goal</vt:lpstr>
      <vt:lpstr>Okta Mobile Connect- User Experience </vt:lpstr>
      <vt:lpstr>Okta Mobile Connect- User Experience </vt:lpstr>
      <vt:lpstr>Authentication Protocols Support plan</vt:lpstr>
      <vt:lpstr>Developer Experience</vt:lpstr>
      <vt:lpstr>Developer Experience Cont’d</vt:lpstr>
      <vt:lpstr>PowerPoint Presentation</vt:lpstr>
    </vt:vector>
  </TitlesOfParts>
  <Company>Okta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Hassen Karaa</dc:creator>
  <cp:lastModifiedBy>H Karaa</cp:lastModifiedBy>
  <cp:revision>71</cp:revision>
  <dcterms:created xsi:type="dcterms:W3CDTF">2013-05-03T23:56:18Z</dcterms:created>
  <dcterms:modified xsi:type="dcterms:W3CDTF">2014-01-21T18:47:38Z</dcterms:modified>
</cp:coreProperties>
</file>