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0"/>
  </p:notesMasterIdLst>
  <p:handoutMasterIdLst>
    <p:handoutMasterId r:id="rId11"/>
  </p:handoutMasterIdLst>
  <p:sldIdLst>
    <p:sldId id="257" r:id="rId5"/>
    <p:sldId id="384" r:id="rId6"/>
    <p:sldId id="279" r:id="rId7"/>
    <p:sldId id="317" r:id="rId8"/>
    <p:sldId id="39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3725" autoAdjust="0"/>
  </p:normalViewPr>
  <p:slideViewPr>
    <p:cSldViewPr snapToGrid="0">
      <p:cViewPr varScale="1">
        <p:scale>
          <a:sx n="86" d="100"/>
          <a:sy n="86" d="100"/>
        </p:scale>
        <p:origin x="738" y="7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2022-11-03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2022-11-03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fif"/></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8212410" y="1694985"/>
            <a:ext cx="3459025" cy="1206205"/>
          </a:xfrm>
        </p:spPr>
        <p:txBody>
          <a:bodyPr anchor="b" anchorCtr="0">
            <a:normAutofit/>
          </a:bodyPr>
          <a:lstStyle/>
          <a:p>
            <a:r>
              <a:rPr lang="en-US" sz="8000" b="1" dirty="0"/>
              <a:t>CI/CD</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8105911" y="3090829"/>
            <a:ext cx="3565524" cy="1731963"/>
          </a:xfrm>
        </p:spPr>
        <p:txBody>
          <a:bodyPr>
            <a:normAutofit/>
          </a:bodyPr>
          <a:lstStyle/>
          <a:p>
            <a:r>
              <a:rPr lang="en-US" sz="2800" dirty="0"/>
              <a:t>Keep Business Running</a:t>
            </a:r>
          </a:p>
        </p:txBody>
      </p:sp>
      <p:pic>
        <p:nvPicPr>
          <p:cNvPr id="7" name="Picture 6">
            <a:extLst>
              <a:ext uri="{FF2B5EF4-FFF2-40B4-BE49-F238E27FC236}">
                <a16:creationId xmlns:a16="http://schemas.microsoft.com/office/drawing/2014/main" id="{2CC5D7EE-FBFD-40EB-BE9D-564638061FD7}"/>
              </a:ext>
            </a:extLst>
          </p:cNvPr>
          <p:cNvPicPr>
            <a:picLocks noChangeAspect="1"/>
          </p:cNvPicPr>
          <p:nvPr/>
        </p:nvPicPr>
        <p:blipFill rotWithShape="1">
          <a:blip r:embed="rId4"/>
          <a:srcRect l="18972" t="3831"/>
          <a:stretch/>
        </p:blipFill>
        <p:spPr>
          <a:xfrm flipH="1">
            <a:off x="-1070528" y="0"/>
            <a:ext cx="8551960" cy="6858000"/>
          </a:xfrm>
          <a:prstGeom prst="rect">
            <a:avLst/>
          </a:prstGeom>
        </p:spPr>
      </p:pic>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pPr algn="ctr"/>
            <a:r>
              <a:rPr lang="en-US" dirty="0"/>
              <a:t>Continuous Integration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fontScale="85000" lnSpcReduction="20000"/>
          </a:bodyPr>
          <a:lstStyle/>
          <a:p>
            <a:r>
              <a:rPr lang="en-US" sz="2200" dirty="0"/>
              <a:t>Is a software development strategy that increases the speed of development while ensuring the quality of the code that teams deploy. It helps to split the code into small increments that are tested continuously and integrated to code when successfully passes test. Which increase quality and speed of detecting problems before getting to operation.</a:t>
            </a:r>
            <a:endParaRPr lang="en-US" dirty="0"/>
          </a:p>
        </p:txBody>
      </p:sp>
    </p:spTree>
    <p:extLst>
      <p:ext uri="{BB962C8B-B14F-4D97-AF65-F5344CB8AC3E}">
        <p14:creationId xmlns:p14="http://schemas.microsoft.com/office/powerpoint/2010/main" val="2158886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1747876"/>
          </a:xfrm>
        </p:spPr>
        <p:txBody>
          <a:bodyPr>
            <a:normAutofit/>
          </a:bodyPr>
          <a:lstStyle/>
          <a:p>
            <a:pPr algn="ctr"/>
            <a:r>
              <a:rPr lang="en-US" dirty="0"/>
              <a:t>Continuous Deployment</a:t>
            </a:r>
            <a:br>
              <a:rPr lang="en-US" dirty="0"/>
            </a:br>
            <a:r>
              <a:rPr lang="en-US" dirty="0"/>
              <a:t>&amp; Delivery</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272081" y="2709746"/>
            <a:ext cx="4957841" cy="3423425"/>
          </a:xfrm>
        </p:spPr>
        <p:txBody>
          <a:bodyPr/>
          <a:lstStyle/>
          <a:p>
            <a:pPr indent="0"/>
            <a:r>
              <a:rPr lang="en-US" dirty="0"/>
              <a:t>Each year, businesses lose money because of projects that do not meet business needs where deadlines are missed, issues arise in production, etc. But anytime a human does not have to intervene in the software development process, time, and thus money, are saved.</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3" name="Picture 2">
            <a:extLst>
              <a:ext uri="{FF2B5EF4-FFF2-40B4-BE49-F238E27FC236}">
                <a16:creationId xmlns:a16="http://schemas.microsoft.com/office/drawing/2014/main" id="{D3691EFB-42E4-4A2E-BDE3-873EE08E0930}"/>
              </a:ext>
            </a:extLst>
          </p:cNvPr>
          <p:cNvPicPr>
            <a:picLocks noChangeAspect="1"/>
          </p:cNvPicPr>
          <p:nvPr/>
        </p:nvPicPr>
        <p:blipFill>
          <a:blip r:embed="rId2"/>
          <a:stretch>
            <a:fillRect/>
          </a:stretch>
        </p:blipFill>
        <p:spPr>
          <a:xfrm>
            <a:off x="5709878" y="1178104"/>
            <a:ext cx="5207785" cy="39058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5518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24088" y="627449"/>
            <a:ext cx="5437187" cy="1308786"/>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CI/CD Benefits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57402" y="2346032"/>
            <a:ext cx="6671668" cy="3203749"/>
          </a:xfrm>
        </p:spPr>
        <p:txBody>
          <a:bodyPr vert="horz" wrap="square" lIns="0" tIns="0" rIns="0" bIns="0" rtlCol="0">
            <a:normAutofit/>
          </a:bodyPr>
          <a:lstStyle/>
          <a:p>
            <a:pPr marL="457200" indent="-457200" algn="l">
              <a:buAutoNum type="arabicPeriod"/>
            </a:pPr>
            <a:r>
              <a:rPr lang="en-US" b="1" dirty="0">
                <a:solidFill>
                  <a:schemeClr val="tx1"/>
                </a:solidFill>
                <a:latin typeface="CircularStd"/>
              </a:rPr>
              <a:t>Reduced time-to-market</a:t>
            </a:r>
          </a:p>
          <a:p>
            <a:pPr marL="457200" indent="-457200">
              <a:buFont typeface="Arial" panose="020B0604020202020204" pitchFamily="34" charset="0"/>
              <a:buAutoNum type="arabicPeriod"/>
            </a:pPr>
            <a:r>
              <a:rPr lang="en-US" b="1" dirty="0">
                <a:solidFill>
                  <a:schemeClr val="tx1"/>
                </a:solidFill>
                <a:latin typeface="CircularStd"/>
              </a:rPr>
              <a:t>Maximum consumer demand satisfaction</a:t>
            </a:r>
          </a:p>
          <a:p>
            <a:pPr marL="457200" indent="-457200" algn="l">
              <a:buAutoNum type="arabicPeriod"/>
            </a:pPr>
            <a:r>
              <a:rPr lang="en-US" b="1" dirty="0">
                <a:solidFill>
                  <a:schemeClr val="tx1"/>
                </a:solidFill>
                <a:latin typeface="CircularStd"/>
              </a:rPr>
              <a:t>Increase revenue by time</a:t>
            </a:r>
          </a:p>
          <a:p>
            <a:pPr marL="457200" indent="-457200">
              <a:buFont typeface="Arial" panose="020B0604020202020204" pitchFamily="34" charset="0"/>
              <a:buAutoNum type="arabicPeriod"/>
            </a:pPr>
            <a:r>
              <a:rPr lang="en-US" b="1" dirty="0">
                <a:solidFill>
                  <a:schemeClr val="tx1"/>
                </a:solidFill>
                <a:latin typeface="CircularStd"/>
              </a:rPr>
              <a:t>Accurate progress monitoring</a:t>
            </a:r>
          </a:p>
          <a:p>
            <a:pPr marL="457200" indent="-457200">
              <a:buFont typeface="Arial" panose="020B0604020202020204" pitchFamily="34" charset="0"/>
              <a:buAutoNum type="arabicPeriod"/>
            </a:pPr>
            <a:r>
              <a:rPr lang="en-US" b="1" dirty="0">
                <a:solidFill>
                  <a:schemeClr val="tx1"/>
                </a:solidFill>
                <a:latin typeface="CircularStd"/>
              </a:rPr>
              <a:t>Rapid feedback cycle</a:t>
            </a:r>
          </a:p>
          <a:p>
            <a:pPr marL="457200" indent="-457200" algn="l">
              <a:buAutoNum type="arabicPeriod"/>
            </a:pPr>
            <a:endParaRPr lang="en-US" b="0" i="0" dirty="0">
              <a:solidFill>
                <a:srgbClr val="222222"/>
              </a:solidFill>
              <a:effectLst/>
              <a:latin typeface="CircularStd"/>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pic>
        <p:nvPicPr>
          <p:cNvPr id="11" name="Picture 10">
            <a:extLst>
              <a:ext uri="{FF2B5EF4-FFF2-40B4-BE49-F238E27FC236}">
                <a16:creationId xmlns:a16="http://schemas.microsoft.com/office/drawing/2014/main" id="{848FD3AB-A7B9-4BE7-A7EF-D4C08E9726BE}"/>
              </a:ext>
            </a:extLst>
          </p:cNvPr>
          <p:cNvPicPr>
            <a:picLocks noChangeAspect="1"/>
          </p:cNvPicPr>
          <p:nvPr/>
        </p:nvPicPr>
        <p:blipFill>
          <a:blip r:embed="rId4"/>
          <a:stretch>
            <a:fillRect/>
          </a:stretch>
        </p:blipFill>
        <p:spPr>
          <a:xfrm>
            <a:off x="6392304" y="1909480"/>
            <a:ext cx="5429911" cy="305281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pPr>
              <a:spcBef>
                <a:spcPts val="0"/>
              </a:spcBef>
            </a:pPr>
            <a:r>
              <a:rPr lang="en-US" sz="2000" dirty="0"/>
              <a:t>Daniel Wassef </a:t>
            </a:r>
            <a:r>
              <a:rPr lang="en-US" sz="2000" dirty="0" err="1"/>
              <a:t>Sobhy</a:t>
            </a:r>
            <a:endParaRPr lang="en-US" sz="2000" dirty="0"/>
          </a:p>
          <a:p>
            <a:pPr>
              <a:spcBef>
                <a:spcPts val="0"/>
              </a:spcBef>
            </a:pPr>
            <a:r>
              <a:rPr lang="en-US" sz="1400" dirty="0"/>
              <a:t>eng.daniel.wassef@gmail.com</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324779884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{07934577-7815-42DE-BB14-D40CFBB94044}tf33713516_win32</Template>
  <TotalTime>63</TotalTime>
  <Words>162</Words>
  <Application>Microsoft Office PowerPoint</Application>
  <PresentationFormat>Widescreen</PresentationFormat>
  <Paragraphs>22</Paragraphs>
  <Slides>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CircularStd</vt:lpstr>
      <vt:lpstr>Gill Sans MT</vt:lpstr>
      <vt:lpstr>Walbaum Display</vt:lpstr>
      <vt:lpstr>3DFloatVTI</vt:lpstr>
      <vt:lpstr>CI/CD</vt:lpstr>
      <vt:lpstr>Continuous Integration</vt:lpstr>
      <vt:lpstr>Continuous Deployment &amp; Delivery</vt:lpstr>
      <vt:lpstr>CI/CD Benefits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dc:title>
  <dc:creator>Daniel</dc:creator>
  <cp:lastModifiedBy>Daniel</cp:lastModifiedBy>
  <cp:revision>5</cp:revision>
  <dcterms:created xsi:type="dcterms:W3CDTF">2022-11-03T00:03:15Z</dcterms:created>
  <dcterms:modified xsi:type="dcterms:W3CDTF">2022-11-03T01:08:55Z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07222825-62ea-40f3-96b5-5375c07996e2_Enabled">
    <vt:lpwstr>true</vt:lpwstr>
  </property>
  <property fmtid="{D5CDD505-2E9C-101B-9397-08002B2CF9AE}" pid="4" name="MSIP_Label_07222825-62ea-40f3-96b5-5375c07996e2_SetDate">
    <vt:lpwstr>2022-11-03T01:07:12Z</vt:lpwstr>
  </property>
  <property fmtid="{D5CDD505-2E9C-101B-9397-08002B2CF9AE}" pid="5" name="MSIP_Label_07222825-62ea-40f3-96b5-5375c07996e2_Method">
    <vt:lpwstr>Privileged</vt:lpwstr>
  </property>
  <property fmtid="{D5CDD505-2E9C-101B-9397-08002B2CF9AE}" pid="6" name="MSIP_Label_07222825-62ea-40f3-96b5-5375c07996e2_Name">
    <vt:lpwstr>unrestricted_parent.2</vt:lpwstr>
  </property>
  <property fmtid="{D5CDD505-2E9C-101B-9397-08002B2CF9AE}" pid="7" name="MSIP_Label_07222825-62ea-40f3-96b5-5375c07996e2_SiteId">
    <vt:lpwstr>90c7a20a-f34b-40bf-bc48-b9253b6f5d20</vt:lpwstr>
  </property>
  <property fmtid="{D5CDD505-2E9C-101B-9397-08002B2CF9AE}" pid="8" name="MSIP_Label_07222825-62ea-40f3-96b5-5375c07996e2_ActionId">
    <vt:lpwstr>4c1743a6-f20e-49f1-8d8e-acb7278ef6b0</vt:lpwstr>
  </property>
  <property fmtid="{D5CDD505-2E9C-101B-9397-08002B2CF9AE}" pid="9" name="MSIP_Label_07222825-62ea-40f3-96b5-5375c07996e2_ContentBits">
    <vt:lpwstr>0</vt:lpwstr>
  </property>
</Properties>
</file>