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notesMasterIdLst>
    <p:notesMasterId r:id="rId69"/>
  </p:notesMasterIdLst>
  <p:sldIdLst>
    <p:sldId id="256" r:id="rId2"/>
    <p:sldId id="349" r:id="rId3"/>
    <p:sldId id="263" r:id="rId4"/>
    <p:sldId id="291" r:id="rId5"/>
    <p:sldId id="261" r:id="rId6"/>
    <p:sldId id="262" r:id="rId7"/>
    <p:sldId id="293" r:id="rId8"/>
    <p:sldId id="295" r:id="rId9"/>
    <p:sldId id="299" r:id="rId10"/>
    <p:sldId id="288" r:id="rId11"/>
    <p:sldId id="289" r:id="rId12"/>
    <p:sldId id="297" r:id="rId13"/>
    <p:sldId id="298" r:id="rId14"/>
    <p:sldId id="300" r:id="rId15"/>
    <p:sldId id="301" r:id="rId16"/>
    <p:sldId id="302" r:id="rId17"/>
    <p:sldId id="311" r:id="rId18"/>
    <p:sldId id="304" r:id="rId19"/>
    <p:sldId id="305" r:id="rId20"/>
    <p:sldId id="307" r:id="rId21"/>
    <p:sldId id="308" r:id="rId22"/>
    <p:sldId id="306" r:id="rId23"/>
    <p:sldId id="309" r:id="rId24"/>
    <p:sldId id="310" r:id="rId25"/>
    <p:sldId id="354" r:id="rId26"/>
    <p:sldId id="355" r:id="rId27"/>
    <p:sldId id="312" r:id="rId28"/>
    <p:sldId id="313" r:id="rId29"/>
    <p:sldId id="314" r:id="rId30"/>
    <p:sldId id="315" r:id="rId31"/>
    <p:sldId id="316" r:id="rId32"/>
    <p:sldId id="317" r:id="rId33"/>
    <p:sldId id="319" r:id="rId34"/>
    <p:sldId id="318" r:id="rId35"/>
    <p:sldId id="320" r:id="rId36"/>
    <p:sldId id="356" r:id="rId37"/>
    <p:sldId id="357" r:id="rId38"/>
    <p:sldId id="321" r:id="rId39"/>
    <p:sldId id="322" r:id="rId40"/>
    <p:sldId id="323" r:id="rId41"/>
    <p:sldId id="324" r:id="rId42"/>
    <p:sldId id="325" r:id="rId43"/>
    <p:sldId id="353" r:id="rId44"/>
    <p:sldId id="352" r:id="rId45"/>
    <p:sldId id="326" r:id="rId46"/>
    <p:sldId id="327" r:id="rId47"/>
    <p:sldId id="328" r:id="rId48"/>
    <p:sldId id="329" r:id="rId49"/>
    <p:sldId id="331" r:id="rId50"/>
    <p:sldId id="333" r:id="rId51"/>
    <p:sldId id="334" r:id="rId52"/>
    <p:sldId id="336" r:id="rId53"/>
    <p:sldId id="338" r:id="rId54"/>
    <p:sldId id="339" r:id="rId55"/>
    <p:sldId id="340" r:id="rId56"/>
    <p:sldId id="341" r:id="rId57"/>
    <p:sldId id="342" r:id="rId58"/>
    <p:sldId id="343" r:id="rId59"/>
    <p:sldId id="344" r:id="rId60"/>
    <p:sldId id="346" r:id="rId61"/>
    <p:sldId id="358" r:id="rId62"/>
    <p:sldId id="359" r:id="rId63"/>
    <p:sldId id="360" r:id="rId64"/>
    <p:sldId id="347" r:id="rId65"/>
    <p:sldId id="361" r:id="rId66"/>
    <p:sldId id="362" r:id="rId67"/>
    <p:sldId id="350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B7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1" autoAdjust="0"/>
    <p:restoredTop sz="92308" autoAdjust="0"/>
  </p:normalViewPr>
  <p:slideViewPr>
    <p:cSldViewPr snapToGrid="0" snapToObjects="1">
      <p:cViewPr>
        <p:scale>
          <a:sx n="100" d="100"/>
          <a:sy n="100" d="100"/>
        </p:scale>
        <p:origin x="-153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09868-EAEA-D444-8086-1B482A4D9E77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D758F-FFA8-4B41-8660-DD0AA75C9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0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D758F-FFA8-4B41-8660-DD0AA75C9C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36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D120-1E2A-4240-8F86-7AC0836FC96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280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D120-1E2A-4240-8F86-7AC0836FC96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3BE7-E6BC-9344-B5A8-16866E8C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5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D120-1E2A-4240-8F86-7AC0836FC96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3BE7-E6BC-9344-B5A8-16866E8C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8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D120-1E2A-4240-8F86-7AC0836FC96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3BE7-E6BC-9344-B5A8-16866E8C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D120-1E2A-4240-8F86-7AC0836FC96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3BE7-E6BC-9344-B5A8-16866E8C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7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D120-1E2A-4240-8F86-7AC0836FC965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3BE7-E6BC-9344-B5A8-16866E8C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8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D120-1E2A-4240-8F86-7AC0836FC965}" type="datetimeFigureOut">
              <a:rPr lang="en-US" smtClean="0"/>
              <a:t>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3BE7-E6BC-9344-B5A8-16866E8C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0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D120-1E2A-4240-8F86-7AC0836FC965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3BE7-E6BC-9344-B5A8-16866E8C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5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D120-1E2A-4240-8F86-7AC0836FC965}" type="datetimeFigureOut">
              <a:rPr lang="en-US" smtClean="0"/>
              <a:t>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3BE7-E6BC-9344-B5A8-16866E8C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D120-1E2A-4240-8F86-7AC0836FC965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3BE7-E6BC-9344-B5A8-16866E8C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5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D120-1E2A-4240-8F86-7AC0836FC965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3BE7-E6BC-9344-B5A8-16866E8C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9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7000">
              <a:srgbClr val="9B7949">
                <a:alpha val="92000"/>
              </a:srgbClr>
            </a:gs>
            <a:gs pos="100000">
              <a:srgbClr val="FFFFFF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4D120-1E2A-4240-8F86-7AC0836FC96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33BE7-E6BC-9344-B5A8-16866E8C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9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3100" y="361652"/>
            <a:ext cx="77089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i="1" dirty="0" smtClean="0">
                <a:solidFill>
                  <a:srgbClr val="2B3949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PHP</a:t>
            </a:r>
          </a:p>
          <a:p>
            <a:pPr algn="ctr"/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Absolute Basics</a:t>
            </a:r>
          </a:p>
          <a:p>
            <a:pPr algn="ctr"/>
            <a:r>
              <a:rPr lang="en-US" sz="6000" i="1" dirty="0" smtClean="0">
                <a:solidFill>
                  <a:srgbClr val="2B3949"/>
                </a:solidFill>
                <a:effectLst>
                  <a:outerShdw blurRad="381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805394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and-Art-Rainbow-Hair-Col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783500"/>
            <a:ext cx="5359400" cy="53505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9900" y="6273800"/>
            <a:ext cx="824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http</a:t>
            </a:r>
            <a:r>
              <a:rPr lang="en-US" sz="1400" dirty="0"/>
              <a:t>://</a:t>
            </a:r>
            <a:r>
              <a:rPr lang="en-US" sz="1400" dirty="0" err="1"/>
              <a:t>www.popsugar.com</a:t>
            </a:r>
            <a:r>
              <a:rPr lang="en-US" sz="1400" dirty="0"/>
              <a:t>/beauty/Sand-Art-Rainbow-Hair-Color-37681502#photo-37681502 </a:t>
            </a:r>
          </a:p>
        </p:txBody>
      </p:sp>
    </p:spTree>
    <p:extLst>
      <p:ext uri="{BB962C8B-B14F-4D97-AF65-F5344CB8AC3E}">
        <p14:creationId xmlns:p14="http://schemas.microsoft.com/office/powerpoint/2010/main" val="1266465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nny_tall_person_t_shirt_62_tshirt-re585fc446d8e43fbb537a074ad85906d_804gp_32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0" y="876300"/>
            <a:ext cx="4762500" cy="476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" y="6252577"/>
            <a:ext cx="737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http</a:t>
            </a:r>
            <a:r>
              <a:rPr lang="en-US" sz="1600" dirty="0"/>
              <a:t>://</a:t>
            </a:r>
            <a:r>
              <a:rPr lang="en-US" sz="1600" dirty="0" err="1"/>
              <a:t>www.zazzle.com</a:t>
            </a:r>
            <a:r>
              <a:rPr lang="en-US" sz="1600" dirty="0"/>
              <a:t>/</a:t>
            </a:r>
            <a:r>
              <a:rPr lang="en-US" sz="1600" dirty="0" err="1"/>
              <a:t>height+jokes+</a:t>
            </a:r>
            <a:r>
              <a:rPr lang="en-US" sz="1600" dirty="0" err="1" smtClean="0"/>
              <a:t>clothing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82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1892300"/>
            <a:ext cx="8509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48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Example 1:</a:t>
            </a:r>
          </a:p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Create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 class that includes email and password properties and methods for indicating that a user has logged in and logged out. </a:t>
            </a:r>
            <a:endParaRPr lang="en-US" sz="2800" dirty="0" smtClean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661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660400"/>
            <a:ext cx="8509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40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Procedure</a:t>
            </a:r>
          </a:p>
          <a:p>
            <a:pPr marL="738187" lvl="0" indent="-514350">
              <a:buFont typeface="+mj-lt"/>
              <a:buAutoNum type="arabicParenR"/>
            </a:pP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Create a class named </a:t>
            </a:r>
            <a:r>
              <a:rPr lang="en-US" sz="2800" b="1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User</a:t>
            </a:r>
            <a:endParaRPr lang="en-US" sz="2800" dirty="0" smtClean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738187" lvl="0" indent="-514350">
              <a:buFont typeface="+mj-lt"/>
              <a:buAutoNum type="arabicParenR"/>
            </a:pP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In an appropriately named file named </a:t>
            </a:r>
            <a:r>
              <a:rPr lang="en-US" sz="2800" b="1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user.php</a:t>
            </a:r>
            <a:endParaRPr lang="en-US" sz="2800" dirty="0" smtClean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738187" lvl="0" indent="-514350">
              <a:buFont typeface="+mj-lt"/>
              <a:buAutoNum type="arabicParenR"/>
            </a:pP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Add this code to the file 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2184400" y="322373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3"/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&lt;?</a:t>
            </a:r>
            <a:r>
              <a:rPr lang="en-US" sz="2800" i="1" dirty="0" err="1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php</a:t>
            </a:r>
            <a:endParaRPr lang="en-US" sz="2800" i="1" dirty="0">
              <a:solidFill>
                <a:schemeClr val="tx2">
                  <a:lumMod val="25000"/>
                </a:schemeClr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0" lvl="4"/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class 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User </a:t>
            </a:r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{</a:t>
            </a:r>
          </a:p>
          <a:p>
            <a:pPr marL="0" lvl="4"/>
            <a:endParaRPr lang="en-US" sz="2800" i="1" dirty="0">
              <a:solidFill>
                <a:schemeClr val="tx2">
                  <a:lumMod val="25000"/>
                </a:schemeClr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0" lvl="5"/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	public 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$email;</a:t>
            </a:r>
          </a:p>
          <a:p>
            <a:pPr marL="0" lvl="5"/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	public 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$password;</a:t>
            </a:r>
          </a:p>
          <a:p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} </a:t>
            </a:r>
            <a:endParaRPr lang="en-US" sz="2800" i="1" dirty="0">
              <a:solidFill>
                <a:schemeClr val="tx2">
                  <a:lumMod val="25000"/>
                </a:schemeClr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1004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901700"/>
            <a:ext cx="8013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Let’s create login and logout functions for our user class by adding code to our user class file 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4400" y="2652236"/>
            <a:ext cx="4572000" cy="35394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3"/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chemeClr val="tx2">
                      <a:lumMod val="25000"/>
                      <a:alpha val="43000"/>
                    </a:schemeClr>
                  </a:outerShdw>
                </a:effectLst>
              </a:rPr>
              <a:t>public 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chemeClr val="tx2">
                      <a:lumMod val="25000"/>
                      <a:alpha val="43000"/>
                    </a:schemeClr>
                  </a:outerShdw>
                </a:effectLst>
              </a:rPr>
              <a:t>function login() {</a:t>
            </a:r>
          </a:p>
          <a:p>
            <a:pPr marL="0" lvl="3"/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chemeClr val="tx2">
                      <a:lumMod val="25000"/>
                      <a:alpha val="43000"/>
                    </a:schemeClr>
                  </a:outerShdw>
                </a:effectLst>
              </a:rPr>
              <a:t>	return ‘Logging in …’;</a:t>
            </a:r>
          </a:p>
          <a:p>
            <a:pPr marL="0" lvl="3"/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chemeClr val="tx2">
                      <a:lumMod val="25000"/>
                      <a:alpha val="43000"/>
                    </a:schemeClr>
                  </a:outerShdw>
                </a:effectLst>
              </a:rPr>
              <a:t>}</a:t>
            </a:r>
          </a:p>
          <a:p>
            <a:pPr marL="0" lvl="3"/>
            <a:endParaRPr lang="en-US" sz="2800" i="1" dirty="0" smtClean="0">
              <a:solidFill>
                <a:schemeClr val="tx2">
                  <a:lumMod val="25000"/>
                </a:schemeClr>
              </a:solidFill>
              <a:effectLst>
                <a:outerShdw blurRad="25400" dist="25400" dir="2700000" algn="tl" rotWithShape="0">
                  <a:schemeClr val="tx2">
                    <a:lumMod val="25000"/>
                    <a:alpha val="43000"/>
                  </a:schemeClr>
                </a:outerShdw>
              </a:effectLst>
            </a:endParaRPr>
          </a:p>
          <a:p>
            <a:pPr marL="0" lvl="3"/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chemeClr val="tx2">
                      <a:lumMod val="25000"/>
                      <a:alpha val="43000"/>
                    </a:schemeClr>
                  </a:outerShdw>
                </a:effectLst>
              </a:rPr>
              <a:t>p</a:t>
            </a:r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chemeClr val="tx2">
                      <a:lumMod val="25000"/>
                      <a:alpha val="43000"/>
                    </a:schemeClr>
                  </a:outerShdw>
                </a:effectLst>
              </a:rPr>
              <a:t>ublic 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chemeClr val="tx2">
                      <a:lumMod val="25000"/>
                      <a:alpha val="43000"/>
                    </a:schemeClr>
                  </a:outerShdw>
                </a:effectLst>
              </a:rPr>
              <a:t>function </a:t>
            </a:r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chemeClr val="tx2">
                      <a:lumMod val="25000"/>
                      <a:alpha val="43000"/>
                    </a:schemeClr>
                  </a:outerShdw>
                </a:effectLst>
              </a:rPr>
              <a:t>logout(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chemeClr val="tx2">
                      <a:lumMod val="25000"/>
                      <a:alpha val="43000"/>
                    </a:schemeClr>
                  </a:outerShdw>
                </a:effectLst>
              </a:rPr>
              <a:t>) {</a:t>
            </a:r>
          </a:p>
          <a:p>
            <a:pPr marL="0" lvl="3"/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chemeClr val="tx2">
                      <a:lumMod val="25000"/>
                      <a:alpha val="43000"/>
                    </a:schemeClr>
                  </a:outerShdw>
                </a:effectLst>
              </a:rPr>
              <a:t>	return ‘Logging </a:t>
            </a:r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chemeClr val="tx2">
                      <a:lumMod val="25000"/>
                      <a:alpha val="43000"/>
                    </a:schemeClr>
                  </a:outerShdw>
                </a:effectLst>
              </a:rPr>
              <a:t>out 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chemeClr val="tx2">
                      <a:lumMod val="25000"/>
                      <a:alpha val="43000"/>
                    </a:schemeClr>
                  </a:outerShdw>
                </a:effectLst>
              </a:rPr>
              <a:t>…’;</a:t>
            </a:r>
          </a:p>
          <a:p>
            <a:pPr marL="0" lvl="3"/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chemeClr val="tx2">
                      <a:lumMod val="25000"/>
                      <a:alpha val="43000"/>
                    </a:schemeClr>
                  </a:outerShdw>
                </a:effectLst>
              </a:rPr>
              <a:t>}</a:t>
            </a:r>
          </a:p>
          <a:p>
            <a:pPr marL="0" lvl="3"/>
            <a:endParaRPr lang="en-US" sz="2800" i="1" dirty="0">
              <a:effectLst>
                <a:outerShdw blurRad="25400" dist="25400" dir="2700000" algn="tl" rotWithShape="0">
                  <a:schemeClr val="tx2">
                    <a:lumMod val="25000"/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8067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900" y="901700"/>
            <a:ext cx="754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Create an </a:t>
            </a:r>
            <a:r>
              <a:rPr lang="en-US" sz="2800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index.php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file from which we will call our class.  </a:t>
            </a:r>
          </a:p>
          <a:p>
            <a:pPr marL="738187" lvl="0" indent="-514350">
              <a:buAutoNum type="arabicParenR"/>
            </a:pP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Need to include the user class file</a:t>
            </a:r>
          </a:p>
          <a:p>
            <a:pPr marL="738187" lvl="0" indent="-514350">
              <a:buAutoNum type="arabicParenR"/>
            </a:pP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Create an object named </a:t>
            </a:r>
            <a:r>
              <a:rPr lang="en-US" sz="28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$</a:t>
            </a:r>
            <a:r>
              <a:rPr lang="en-US" sz="2800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endParaRPr lang="en-US" sz="2800" dirty="0" smtClean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738187" lvl="0" indent="-514350">
              <a:buAutoNum type="arabicParenR"/>
            </a:pPr>
            <a:endParaRPr lang="en-US" sz="2800" dirty="0" smtClean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84400" y="319833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3"/>
            <a:r>
              <a:rPr lang="en-US" sz="2800" i="1" dirty="0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&lt;?</a:t>
            </a:r>
            <a:r>
              <a:rPr lang="en-US" sz="2800" i="1" dirty="0" err="1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php</a:t>
            </a:r>
            <a:endParaRPr lang="en-US" sz="2800" i="1" dirty="0" smtClean="0">
              <a:solidFill>
                <a:srgbClr val="2B3949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0" lvl="3"/>
            <a:endParaRPr lang="en-US" sz="2800" i="1" dirty="0">
              <a:solidFill>
                <a:srgbClr val="2B3949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0" lvl="3"/>
            <a:r>
              <a:rPr lang="en-US" sz="2800" i="1" dirty="0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require ‘</a:t>
            </a:r>
            <a:r>
              <a:rPr lang="en-US" sz="2800" i="1" dirty="0" err="1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user.php</a:t>
            </a:r>
            <a:r>
              <a:rPr lang="en-US" sz="2800" i="1" dirty="0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’;</a:t>
            </a:r>
          </a:p>
          <a:p>
            <a:pPr marL="0" lvl="3"/>
            <a:endParaRPr lang="en-US" sz="2800" i="1" dirty="0">
              <a:solidFill>
                <a:srgbClr val="2B3949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0" lvl="3"/>
            <a:r>
              <a:rPr lang="en-US" sz="2800" i="1" dirty="0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$</a:t>
            </a:r>
            <a:r>
              <a:rPr lang="en-US" sz="2800" i="1" dirty="0" err="1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i="1" dirty="0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 = new User();</a:t>
            </a:r>
            <a:endParaRPr lang="en-US" sz="2800" i="1" dirty="0">
              <a:solidFill>
                <a:srgbClr val="2B3949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709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901700"/>
            <a:ext cx="850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The user </a:t>
            </a:r>
            <a:r>
              <a:rPr lang="en-US" sz="28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$</a:t>
            </a:r>
            <a:r>
              <a:rPr lang="en-US" sz="2800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how has an email and a password.  </a:t>
            </a:r>
          </a:p>
          <a:p>
            <a:pPr marL="223837" lvl="0"/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/he can login and logout.  Let’s test the code.</a:t>
            </a:r>
          </a:p>
          <a:p>
            <a:pPr marL="738187" lvl="0" indent="-514350">
              <a:buAutoNum type="arabicParenR"/>
            </a:pP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Add to </a:t>
            </a:r>
            <a:r>
              <a:rPr lang="en-US" sz="28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index.php</a:t>
            </a:r>
            <a:endParaRPr lang="en-US" sz="2800" dirty="0" smtClean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84400" y="283003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3"/>
            <a:r>
              <a:rPr lang="en-US" sz="2800" i="1" dirty="0" err="1">
                <a:solidFill>
                  <a:srgbClr val="2B3949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v</a:t>
            </a:r>
            <a:r>
              <a:rPr lang="en-US" sz="2800" i="1" dirty="0" err="1" smtClean="0">
                <a:solidFill>
                  <a:srgbClr val="2B3949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ar_dump</a:t>
            </a:r>
            <a:r>
              <a:rPr lang="en-US" sz="2800" i="1" dirty="0" smtClean="0">
                <a:solidFill>
                  <a:srgbClr val="2B3949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($</a:t>
            </a:r>
            <a:r>
              <a:rPr lang="en-US" sz="2800" i="1" dirty="0" err="1" smtClean="0">
                <a:solidFill>
                  <a:srgbClr val="2B3949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i="1" dirty="0" smtClean="0">
                <a:solidFill>
                  <a:srgbClr val="2B3949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);</a:t>
            </a:r>
          </a:p>
          <a:p>
            <a:pPr marL="0" lvl="3"/>
            <a:endParaRPr lang="en-US" sz="2800" i="1" dirty="0">
              <a:solidFill>
                <a:srgbClr val="2B3949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4711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500" y="822980"/>
            <a:ext cx="850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Add to </a:t>
            </a:r>
            <a:r>
              <a:rPr lang="en-US" sz="2800" b="1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index.php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…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 descr="ex_1_user_ph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406400"/>
            <a:ext cx="810895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5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378480"/>
            <a:ext cx="850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Let’s take a look at our code for </a:t>
            </a:r>
            <a:r>
              <a:rPr lang="en-US" sz="2800" b="1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index.php</a:t>
            </a:r>
            <a:r>
              <a:rPr lang="en-US" sz="2800" b="1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0320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3"/>
            <a:r>
              <a:rPr lang="en-US" sz="2800" i="1" dirty="0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&lt;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r>
              <a:rPr lang="en-US" sz="2800" i="1" dirty="0" err="1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php</a:t>
            </a:r>
            <a:endParaRPr lang="en-US" sz="2800" i="1" dirty="0">
              <a:solidFill>
                <a:srgbClr val="2B3949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0" lvl="4"/>
            <a:r>
              <a:rPr lang="en-US" sz="2800" i="1" dirty="0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require ‘</a:t>
            </a:r>
            <a:r>
              <a:rPr lang="en-US" sz="2800" i="1" dirty="0" err="1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user.php</a:t>
            </a:r>
            <a:r>
              <a:rPr lang="en-US" sz="2800" i="1" dirty="0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’;</a:t>
            </a:r>
          </a:p>
          <a:p>
            <a:pPr marL="0" lvl="4"/>
            <a:endParaRPr lang="en-US" sz="2800" i="1" dirty="0" smtClean="0">
              <a:solidFill>
                <a:srgbClr val="2B3949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0" lvl="4"/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</a:t>
            </a:r>
            <a:r>
              <a:rPr lang="en-US" sz="2800" i="1" dirty="0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$</a:t>
            </a:r>
            <a:r>
              <a:rPr lang="en-US" sz="2800" i="1" dirty="0" err="1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i="1" dirty="0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 = new User();</a:t>
            </a:r>
          </a:p>
          <a:p>
            <a:pPr marL="0" lvl="4"/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</a:t>
            </a:r>
            <a:r>
              <a:rPr lang="en-US" sz="2800" i="1" dirty="0" err="1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var_dump</a:t>
            </a:r>
            <a:r>
              <a:rPr lang="en-US" sz="2800" i="1" dirty="0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($</a:t>
            </a:r>
            <a:r>
              <a:rPr lang="en-US" sz="2800" i="1" dirty="0" err="1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i="1" dirty="0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)</a:t>
            </a:r>
            <a:endParaRPr lang="en-US" sz="2800" i="1" dirty="0">
              <a:solidFill>
                <a:srgbClr val="2B3949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0" lvl="4"/>
            <a:endParaRPr lang="en-US" sz="2800" i="1" dirty="0" smtClean="0">
              <a:solidFill>
                <a:srgbClr val="2B3949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39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391180"/>
            <a:ext cx="850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Let’s run the code and take a look at the output 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2058095"/>
            <a:ext cx="6324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object(User)#1 (2) { ["email"]=&gt; NULL ["password"]=&gt; NULL }</a:t>
            </a:r>
            <a:endParaRPr lang="en-US" sz="2800" dirty="0">
              <a:solidFill>
                <a:schemeClr val="accent5">
                  <a:lumMod val="75000"/>
                </a:schemeClr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0" lvl="4"/>
            <a:endParaRPr lang="en-US" sz="2800" i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500" y="3959880"/>
            <a:ext cx="850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Output shows that we have an object named </a:t>
            </a:r>
            <a:r>
              <a:rPr lang="en-US" sz="2800" b="1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User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defined and there are two properties </a:t>
            </a:r>
            <a:r>
              <a:rPr lang="en-US" sz="2800" b="1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email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and </a:t>
            </a:r>
            <a:r>
              <a:rPr lang="en-US" sz="2800" b="1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password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.  Since there was not value assigned they have a value of </a:t>
            </a:r>
            <a:r>
              <a:rPr lang="en-US" sz="2800" b="1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NULL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4643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6900" y="279400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logo-commuity-350-color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4" y="2097245"/>
            <a:ext cx="2473561" cy="2473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94437" y="1827760"/>
            <a:ext cx="50886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u="sng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Daniel Kline</a:t>
            </a:r>
            <a:endParaRPr lang="en-US" sz="4000" i="1" dirty="0" smtClean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sz="4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Web Developer</a:t>
            </a:r>
          </a:p>
          <a:p>
            <a:r>
              <a:rPr lang="en-US" sz="32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		@</a:t>
            </a:r>
            <a:r>
              <a:rPr lang="en-US" sz="32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daniel_okc</a:t>
            </a:r>
            <a:endParaRPr lang="en-US" sz="3200" dirty="0" smtClean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sz="32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danielkline19@hotmail.com</a:t>
            </a:r>
          </a:p>
          <a:p>
            <a:pPr algn="ctr"/>
            <a:endParaRPr lang="en-US" sz="1000" dirty="0" smtClean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 descr="1000px-Linkedin_Shiny_Ico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737" y="3556000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51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05818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 algn="ctr"/>
            <a:r>
              <a:rPr lang="en-US" sz="5000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object</a:t>
            </a:r>
            <a:r>
              <a:rPr lang="en-US" sz="5000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_name</a:t>
            </a:r>
            <a:r>
              <a:rPr lang="en-US" sz="8000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-&gt;</a:t>
            </a:r>
            <a:r>
              <a:rPr lang="en-US" sz="5000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property_name</a:t>
            </a:r>
            <a:endParaRPr lang="en-US" sz="5000" dirty="0" smtClean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500" y="822980"/>
            <a:ext cx="850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This is the assignment operator which means that we want to access a property (on the right side) from the object (on the left).  </a:t>
            </a:r>
          </a:p>
        </p:txBody>
      </p:sp>
    </p:spTree>
    <p:extLst>
      <p:ext uri="{BB962C8B-B14F-4D97-AF65-F5344CB8AC3E}">
        <p14:creationId xmlns:p14="http://schemas.microsoft.com/office/powerpoint/2010/main" val="280699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84400" y="2346811"/>
            <a:ext cx="5575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40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$person-&gt;</a:t>
            </a:r>
            <a:r>
              <a:rPr lang="en-US" sz="40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haircolor</a:t>
            </a:r>
            <a:endParaRPr lang="en-US" sz="4000" dirty="0" smtClean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223837" lvl="0"/>
            <a:endParaRPr lang="en-US" sz="40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223837" lvl="0"/>
            <a:r>
              <a:rPr lang="en-US" sz="40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$person-&gt;</a:t>
            </a:r>
            <a:r>
              <a:rPr lang="en-US" sz="40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shoesize</a:t>
            </a:r>
            <a:endParaRPr lang="en-US" sz="4000" dirty="0" smtClean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500" y="822980"/>
            <a:ext cx="850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Examples …</a:t>
            </a:r>
          </a:p>
        </p:txBody>
      </p:sp>
    </p:spTree>
    <p:extLst>
      <p:ext uri="{BB962C8B-B14F-4D97-AF65-F5344CB8AC3E}">
        <p14:creationId xmlns:p14="http://schemas.microsoft.com/office/powerpoint/2010/main" val="2472584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500" y="822980"/>
            <a:ext cx="850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Assign an email address to a variable using procedural programming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1400" y="2209800"/>
            <a:ext cx="850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 smtClean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$mail = ‘</a:t>
            </a:r>
            <a:r>
              <a:rPr lang="en-US" sz="28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the@email.com</a:t>
            </a:r>
            <a:r>
              <a:rPr lang="en-US" sz="2800" dirty="0" smtClean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’;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7500" y="3426480"/>
            <a:ext cx="850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If we wanted to assign an email to the email property of the </a:t>
            </a:r>
            <a:r>
              <a:rPr lang="en-US" sz="2800" b="1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$</a:t>
            </a:r>
            <a:r>
              <a:rPr lang="en-US" sz="2800" b="1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b="1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object, we would do the following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1400" y="4810780"/>
            <a:ext cx="850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i="1" dirty="0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$</a:t>
            </a:r>
            <a:r>
              <a:rPr lang="en-US" sz="2800" i="1" dirty="0" err="1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i="1" dirty="0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-&gt;email  = ‘</a:t>
            </a:r>
            <a:r>
              <a:rPr lang="en-US" sz="2800" i="1" dirty="0" err="1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joost@tutsplus.com</a:t>
            </a:r>
            <a:r>
              <a:rPr lang="en-US" sz="2800" i="1" dirty="0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’;</a:t>
            </a:r>
          </a:p>
        </p:txBody>
      </p:sp>
    </p:spTree>
    <p:extLst>
      <p:ext uri="{BB962C8B-B14F-4D97-AF65-F5344CB8AC3E}">
        <p14:creationId xmlns:p14="http://schemas.microsoft.com/office/powerpoint/2010/main" val="3986919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500" y="822980"/>
            <a:ext cx="850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Add to the code </a:t>
            </a:r>
            <a:r>
              <a:rPr lang="en-US" sz="2800" b="1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index.php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1400" y="1902480"/>
            <a:ext cx="850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 err="1">
                <a:solidFill>
                  <a:srgbClr val="2B3949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v</a:t>
            </a:r>
            <a:r>
              <a:rPr lang="en-US" sz="2800" dirty="0" err="1" smtClean="0">
                <a:solidFill>
                  <a:srgbClr val="2B3949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ar_dump</a:t>
            </a:r>
            <a:r>
              <a:rPr lang="en-US" sz="2800" dirty="0" smtClean="0">
                <a:solidFill>
                  <a:srgbClr val="2B3949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($</a:t>
            </a:r>
            <a:r>
              <a:rPr lang="en-US" sz="2800" dirty="0" err="1" smtClean="0">
                <a:solidFill>
                  <a:srgbClr val="2B3949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dirty="0" smtClean="0">
                <a:solidFill>
                  <a:srgbClr val="2B3949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7500" y="3147080"/>
            <a:ext cx="850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Resulting output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1400" y="4300259"/>
            <a:ext cx="850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object(User)#1 (2) { ["email"]=&gt; string(18) "</a:t>
            </a:r>
            <a:r>
              <a:rPr lang="en-US" sz="2800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joost@tutsplus.com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" ["password"]=&gt; NULL }</a:t>
            </a:r>
            <a:endParaRPr lang="en-US" sz="2800" dirty="0">
              <a:solidFill>
                <a:schemeClr val="accent5">
                  <a:lumMod val="75000"/>
                </a:schemeClr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49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500" y="416580"/>
            <a:ext cx="850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/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et a password to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random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gibberish for </a:t>
            </a:r>
            <a:r>
              <a:rPr lang="en-US" sz="2800" b="1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$</a:t>
            </a:r>
            <a:r>
              <a:rPr lang="en-US" sz="2800" b="1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b="1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…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1400" y="1160790"/>
            <a:ext cx="850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$</a:t>
            </a:r>
            <a:r>
              <a:rPr lang="en-US" sz="2800" i="1" dirty="0" err="1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-&gt;password = ‘</a:t>
            </a:r>
            <a:r>
              <a:rPr lang="en-US" sz="2800" i="1" dirty="0" err="1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ahj%jk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@#’;</a:t>
            </a:r>
            <a:r>
              <a:rPr lang="en-US" sz="2800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endParaRPr lang="en-US" sz="2800" dirty="0" smtClean="0">
              <a:solidFill>
                <a:schemeClr val="tx2">
                  <a:lumMod val="25000"/>
                </a:schemeClr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500" y="1978680"/>
            <a:ext cx="850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Create another user named </a:t>
            </a:r>
            <a:r>
              <a:rPr lang="en-US" sz="2800" b="1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$nick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0800" y="2814360"/>
            <a:ext cx="850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$nick = new User();</a:t>
            </a:r>
            <a:endParaRPr lang="en-US" sz="2800" dirty="0">
              <a:solidFill>
                <a:schemeClr val="tx2">
                  <a:lumMod val="25000"/>
                </a:schemeClr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$nick-&gt;email = '</a:t>
            </a:r>
            <a:r>
              <a:rPr lang="en-US" sz="2800" i="1" dirty="0" err="1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nick@tutsplus.com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';</a:t>
            </a:r>
            <a:endParaRPr lang="en-US" sz="2800" dirty="0">
              <a:solidFill>
                <a:schemeClr val="tx2">
                  <a:lumMod val="25000"/>
                </a:schemeClr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$nick-&gt;password = '</a:t>
            </a:r>
            <a:r>
              <a:rPr lang="en-US" sz="2800" i="1" dirty="0" err="1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hie@kwi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^';</a:t>
            </a:r>
            <a:endParaRPr lang="en-US" sz="2800" dirty="0">
              <a:solidFill>
                <a:schemeClr val="tx2">
                  <a:lumMod val="25000"/>
                </a:schemeClr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500" y="4531380"/>
            <a:ext cx="850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Add to </a:t>
            </a:r>
            <a:r>
              <a:rPr lang="en-US" sz="2800" b="1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index.php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…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0800" y="5421987"/>
            <a:ext cx="850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var_dump</a:t>
            </a:r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($nick-&gt;login());</a:t>
            </a:r>
            <a:endParaRPr lang="en-US" sz="2800" i="1" dirty="0">
              <a:solidFill>
                <a:srgbClr val="2B3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95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_1_index_ph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762000"/>
            <a:ext cx="75946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2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7500" y="772180"/>
            <a:ext cx="850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Resulting output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1400" y="1778100"/>
            <a:ext cx="850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string(14) "Logging in ..."</a:t>
            </a:r>
            <a:endParaRPr lang="en-US" sz="2800" dirty="0">
              <a:solidFill>
                <a:schemeClr val="accent5">
                  <a:lumMod val="75000"/>
                </a:schemeClr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2851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500" y="314980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algn="ctr"/>
            <a:r>
              <a:rPr lang="en-US" sz="36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Constants and Internal Reference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800" y="1516390"/>
            <a:ext cx="850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Constant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N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umerical value identifier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Value cannot be changed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Must start with letter or underscore (no ‘$’ sign)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Global across entire script (class)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No name collisions if used another constant with same name is used outside of class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Recommended to use uppercase letters for easy identification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764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279400"/>
            <a:ext cx="8509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48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Example 2:</a:t>
            </a:r>
          </a:p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Define the minimum number of characters for a password.  If the password is too short, we want to throw an exception.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2578100"/>
            <a:ext cx="68453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Assume we have a constant with the name </a:t>
            </a:r>
            <a:r>
              <a:rPr lang="en-US" sz="28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MINCHARS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, we access the constant with the following syntax including the keyword </a:t>
            </a:r>
            <a:r>
              <a:rPr lang="en-US" sz="28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self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:</a:t>
            </a:r>
          </a:p>
          <a:p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	</a:t>
            </a:r>
            <a:r>
              <a:rPr lang="en-US" sz="28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self::MINCHARS</a:t>
            </a:r>
          </a:p>
          <a:p>
            <a:endParaRPr lang="en-US" sz="2800" i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sz="28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The double colon ‘::’ is the scope resolution operator </a:t>
            </a:r>
            <a:endParaRPr lang="en-US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297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838200"/>
            <a:ext cx="850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We could define the constant in the </a:t>
            </a:r>
            <a:r>
              <a:rPr lang="en-US" sz="2800" b="1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index.php</a:t>
            </a:r>
            <a:r>
              <a:rPr lang="en-US" sz="2800" b="1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file as such: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2070100"/>
            <a:ext cx="684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23427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</a:t>
            </a:r>
            <a:r>
              <a:rPr lang="en-US" sz="2800" i="1" dirty="0" smtClean="0">
                <a:solidFill>
                  <a:srgbClr val="23427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efine(MINCHARS,8);</a:t>
            </a:r>
            <a:endParaRPr lang="en-US" i="1" dirty="0">
              <a:solidFill>
                <a:srgbClr val="23427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4714220"/>
            <a:ext cx="684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  <a:r>
              <a:rPr lang="en-US" sz="2800" i="1" dirty="0" err="1" smtClean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onst</a:t>
            </a:r>
            <a:r>
              <a:rPr lang="en-US" sz="2800" i="1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MINCHARS = 8;</a:t>
            </a:r>
            <a:endParaRPr lang="en-US" i="1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700" y="3416300"/>
            <a:ext cx="850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Instead, we will make the definition in the </a:t>
            </a:r>
            <a:r>
              <a:rPr lang="en-US" sz="2800" b="1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user.php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file:</a:t>
            </a:r>
          </a:p>
        </p:txBody>
      </p:sp>
    </p:spTree>
    <p:extLst>
      <p:ext uri="{BB962C8B-B14F-4D97-AF65-F5344CB8AC3E}">
        <p14:creationId xmlns:p14="http://schemas.microsoft.com/office/powerpoint/2010/main" val="139938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38200"/>
            <a:ext cx="83312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347663"/>
            <a:r>
              <a:rPr lang="en-US" sz="32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Today we will …</a:t>
            </a:r>
          </a:p>
          <a:p>
            <a:pPr marL="571500" indent="-347663"/>
            <a:endParaRPr lang="en-US" sz="3200" i="1" u="sng" dirty="0" smtClean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681037" lvl="0" indent="-457200">
              <a:buFont typeface="Wingdings" charset="2"/>
              <a:buChar char="ü"/>
            </a:pP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Define OOP and explain how it relates to procedural programming</a:t>
            </a:r>
          </a:p>
          <a:p>
            <a:pPr marL="681037" indent="-457200">
              <a:buFont typeface="Wingdings" charset="2"/>
              <a:buChar char="ü"/>
            </a:pP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Learn OOP basics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using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PHP …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1138237" lvl="1" indent="-457200">
              <a:buFont typeface="Wingdings" charset="2"/>
              <a:buChar char="ü"/>
            </a:pP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lasses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vs. objects</a:t>
            </a:r>
          </a:p>
          <a:p>
            <a:pPr marL="1138237" lvl="1" indent="-457200">
              <a:buFont typeface="Wingdings" charset="2"/>
              <a:buChar char="ü"/>
            </a:pP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lass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constants and internal reference</a:t>
            </a:r>
          </a:p>
          <a:p>
            <a:pPr marL="1138237" lvl="1" indent="-457200">
              <a:buFont typeface="Wingdings" charset="2"/>
              <a:buChar char="ü"/>
            </a:pP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ublic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vs. private scope</a:t>
            </a:r>
          </a:p>
          <a:p>
            <a:pPr marL="1138237" lvl="1" indent="-457200">
              <a:buFont typeface="Wingdings" charset="2"/>
              <a:buChar char="ü"/>
            </a:pP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opying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and cloning objects</a:t>
            </a:r>
          </a:p>
          <a:p>
            <a:pPr marL="681037" indent="-457200">
              <a:buFont typeface="Wingdings" charset="2"/>
              <a:buChar char="ü"/>
            </a:pP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reate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 login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973430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838200"/>
            <a:ext cx="850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Create a method in </a:t>
            </a:r>
            <a:r>
              <a:rPr lang="en-US" sz="2800" b="1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user.php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to set the password: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2070100"/>
            <a:ext cx="68453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p</a:t>
            </a:r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ublic function </a:t>
            </a:r>
            <a:r>
              <a:rPr lang="en-US" sz="2800" i="1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setPassword</a:t>
            </a:r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($string) {</a:t>
            </a:r>
          </a:p>
          <a:p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</a:t>
            </a:r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if 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(</a:t>
            </a:r>
            <a:r>
              <a:rPr lang="en-US" sz="2800" i="1" dirty="0" err="1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strlen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($string) &lt; self::MINCHARS) </a:t>
            </a:r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{</a:t>
            </a:r>
            <a:endParaRPr lang="en-US" sz="2800" dirty="0">
              <a:solidFill>
                <a:schemeClr val="tx2">
                  <a:lumMod val="25000"/>
                </a:schemeClr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</a:t>
            </a:r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throw 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new Exception('the </a:t>
            </a:r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password</a:t>
            </a:r>
          </a:p>
          <a:p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</a:t>
            </a:r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should 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be at least ' . self::MINCHARS . </a:t>
            </a:r>
            <a:endParaRPr lang="en-US" sz="2800" i="1" dirty="0" smtClean="0">
              <a:solidFill>
                <a:schemeClr val="tx2">
                  <a:lumMod val="25000"/>
                </a:schemeClr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</a:t>
            </a:r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' 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characters long.')</a:t>
            </a:r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;</a:t>
            </a:r>
            <a:endParaRPr lang="en-US" sz="2800" dirty="0">
              <a:solidFill>
                <a:schemeClr val="tx2">
                  <a:lumMod val="25000"/>
                </a:schemeClr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</a:t>
            </a:r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}</a:t>
            </a:r>
          </a:p>
          <a:p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}</a:t>
            </a:r>
            <a:endParaRPr lang="en-US" i="1" dirty="0">
              <a:solidFill>
                <a:schemeClr val="tx2">
                  <a:lumMod val="25000"/>
                </a:schemeClr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052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361146"/>
            <a:ext cx="850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We need to update </a:t>
            </a:r>
            <a:r>
              <a:rPr lang="en-US" sz="2800" b="1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index.php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in order to make this work: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625600"/>
            <a:ext cx="6845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Remove </a:t>
            </a:r>
          </a:p>
          <a:p>
            <a:pPr lvl="2"/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$</a:t>
            </a:r>
            <a:r>
              <a:rPr lang="en-US" sz="2800" i="1" dirty="0" err="1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-&gt;email = '</a:t>
            </a:r>
            <a:r>
              <a:rPr lang="en-US" sz="2800" i="1" dirty="0" err="1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joost@tutsplus.com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';</a:t>
            </a:r>
            <a:endParaRPr lang="en-US" sz="2800" dirty="0">
              <a:solidFill>
                <a:srgbClr val="2B3949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2"/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$</a:t>
            </a:r>
            <a:r>
              <a:rPr lang="en-US" sz="2800" i="1" dirty="0" err="1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-&gt;password = '</a:t>
            </a:r>
            <a:r>
              <a:rPr lang="en-US" sz="2800" i="1" dirty="0" err="1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ahj%jk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@#';</a:t>
            </a:r>
            <a:endParaRPr lang="en-US" sz="2800" dirty="0">
              <a:solidFill>
                <a:srgbClr val="2B3949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2"/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$nick = new User();</a:t>
            </a:r>
            <a:endParaRPr lang="en-US" sz="2800" dirty="0">
              <a:solidFill>
                <a:srgbClr val="2B3949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2"/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$nick-&gt;email = '</a:t>
            </a:r>
            <a:r>
              <a:rPr lang="en-US" sz="2800" i="1" dirty="0" err="1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nick@tutsplus.com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';</a:t>
            </a:r>
            <a:endParaRPr lang="en-US" sz="2800" dirty="0">
              <a:solidFill>
                <a:srgbClr val="2B3949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2"/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$nick-&gt;password = '</a:t>
            </a:r>
            <a:r>
              <a:rPr lang="en-US" sz="2800" i="1" dirty="0" err="1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hie@kwi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^';</a:t>
            </a:r>
            <a:endParaRPr lang="en-US" sz="2800" dirty="0">
              <a:solidFill>
                <a:srgbClr val="2B3949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2"/>
            <a:r>
              <a:rPr lang="en-US" sz="2800" i="1" dirty="0" err="1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var_dump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($nick-&gt;login());</a:t>
            </a:r>
            <a:endParaRPr lang="en-US" sz="2800" dirty="0">
              <a:solidFill>
                <a:srgbClr val="2B3949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dirty="0"/>
          </a:p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Replace with </a:t>
            </a:r>
          </a:p>
          <a:p>
            <a:r>
              <a:rPr lang="en-US" sz="2400" i="1" dirty="0" smtClean="0"/>
              <a:t>		</a:t>
            </a:r>
            <a:r>
              <a:rPr lang="en-US" sz="2800" i="1" dirty="0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$</a:t>
            </a:r>
            <a:r>
              <a:rPr lang="en-US" sz="2800" i="1" dirty="0" err="1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-&gt;</a:t>
            </a:r>
            <a:r>
              <a:rPr lang="en-US" sz="2800" i="1" dirty="0" err="1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setPassword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('</a:t>
            </a:r>
            <a:r>
              <a:rPr lang="en-US" sz="2800" i="1" dirty="0" err="1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asdf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')</a:t>
            </a:r>
            <a:r>
              <a:rPr lang="en-US" sz="2800" i="1" dirty="0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;</a:t>
            </a:r>
            <a:endParaRPr lang="en-US" sz="2800" dirty="0">
              <a:solidFill>
                <a:srgbClr val="2B3949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3731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361146"/>
            <a:ext cx="850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Let’s see the output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714500"/>
            <a:ext cx="68453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Fatal error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: Uncaught exception 'Exception' with message 'the </a:t>
            </a:r>
            <a:r>
              <a:rPr lang="en-US" sz="2800" b="1" i="1" dirty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password should be at least 8 characters long</a:t>
            </a:r>
            <a:r>
              <a:rPr lang="en-US" sz="2800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.’</a:t>
            </a:r>
            <a:endParaRPr lang="en-US" sz="2400" dirty="0">
              <a:solidFill>
                <a:schemeClr val="accent5">
                  <a:lumMod val="75000"/>
                </a:schemeClr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9900" y="4056846"/>
            <a:ext cx="850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f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an error message is thrown due to the scope resolution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operator ‘::,’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 message </a:t>
            </a:r>
            <a:r>
              <a:rPr lang="en-US" sz="2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“</a:t>
            </a:r>
            <a:r>
              <a:rPr lang="en-US" sz="2800" i="1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Paamayim</a:t>
            </a:r>
            <a:r>
              <a:rPr lang="en-US" sz="2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800" i="1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Nekudotayim</a:t>
            </a:r>
            <a:r>
              <a:rPr lang="en-US" sz="2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”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will appear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.  This is Hebrew meaning </a:t>
            </a:r>
            <a:r>
              <a:rPr lang="en-US" sz="28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double colon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7176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1224746"/>
            <a:ext cx="81153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Internal reference. 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he expression:</a:t>
            </a:r>
          </a:p>
          <a:p>
            <a:pPr marL="223837" lvl="0"/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223837" lvl="0"/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	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	</a:t>
            </a:r>
            <a:r>
              <a:rPr lang="en-US" sz="28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$</a:t>
            </a:r>
            <a:r>
              <a:rPr lang="en-US" sz="2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this-&gt;</a:t>
            </a:r>
            <a:r>
              <a:rPr lang="en-US" sz="28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password</a:t>
            </a:r>
            <a:endParaRPr lang="en-US" sz="2800" dirty="0" smtClean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223837" lvl="0"/>
            <a:endParaRPr lang="en-US" sz="2800" i="1" dirty="0" smtClean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states that we want to access the password object within the current class.  This is the reason for the </a:t>
            </a:r>
            <a:r>
              <a:rPr lang="en-US" sz="28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$this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keyword.</a:t>
            </a:r>
          </a:p>
        </p:txBody>
      </p:sp>
    </p:spTree>
    <p:extLst>
      <p:ext uri="{BB962C8B-B14F-4D97-AF65-F5344CB8AC3E}">
        <p14:creationId xmlns:p14="http://schemas.microsoft.com/office/powerpoint/2010/main" val="41558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622756"/>
            <a:ext cx="850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This part can be confusing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803400"/>
            <a:ext cx="68453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</a:t>
            </a:r>
            <a:r>
              <a:rPr lang="en-US" sz="28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elf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		reference constants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sz="2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</a:t>
            </a:r>
            <a:r>
              <a:rPr lang="en-US" sz="28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his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		reference properties and methods</a:t>
            </a:r>
          </a:p>
          <a:p>
            <a:endParaRPr lang="en-US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500" y="3458339"/>
            <a:ext cx="8509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If password passes validation, we want to set it to a hash using a cryptographic hash function. Here is the syntax:</a:t>
            </a:r>
          </a:p>
          <a:p>
            <a:pPr marL="223837" lvl="0"/>
            <a:endParaRPr lang="en-US" sz="2800" dirty="0" smtClean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223837"/>
            <a:r>
              <a:rPr lang="en-US" sz="28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		$</a:t>
            </a:r>
            <a:r>
              <a:rPr lang="en-US" sz="2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this-&gt;password = hash(‘sha256’, $string)</a:t>
            </a:r>
            <a:r>
              <a:rPr lang="en-US" sz="28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;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9308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513546"/>
            <a:ext cx="850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Add the hash to the </a:t>
            </a:r>
            <a:r>
              <a:rPr lang="en-US" sz="2800" b="1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setPassword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method in the </a:t>
            </a:r>
            <a:r>
              <a:rPr lang="en-US" sz="2800" b="1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User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class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1100" y="1814492"/>
            <a:ext cx="850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$this-&gt;password = hash(‘sha256’, $string);</a:t>
            </a:r>
            <a:endParaRPr lang="en-US" sz="2800" dirty="0">
              <a:solidFill>
                <a:schemeClr val="tx2">
                  <a:lumMod val="25000"/>
                </a:schemeClr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7500" y="3117046"/>
            <a:ext cx="850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In </a:t>
            </a:r>
            <a:r>
              <a:rPr lang="en-US" sz="2800" b="1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index.php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, assign a long password and </a:t>
            </a:r>
            <a:r>
              <a:rPr lang="en-US" sz="28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var_dump</a:t>
            </a:r>
            <a:endParaRPr lang="en-US" sz="2800" dirty="0" smtClean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4298146"/>
            <a:ext cx="850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$</a:t>
            </a:r>
            <a:r>
              <a:rPr lang="en-US" sz="2800" i="1" dirty="0" err="1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-&gt;</a:t>
            </a:r>
            <a:r>
              <a:rPr lang="en-US" sz="2800" i="1" dirty="0" err="1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setPassword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('ah@94^hjq’);</a:t>
            </a:r>
          </a:p>
          <a:p>
            <a:r>
              <a:rPr lang="en-US" sz="2800" i="1" dirty="0" err="1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var_dump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($</a:t>
            </a:r>
            <a:r>
              <a:rPr lang="en-US" sz="2800" i="1" dirty="0" err="1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52737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ser_ph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88900"/>
            <a:ext cx="9093200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81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dex_ph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308100"/>
            <a:ext cx="70167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22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361146"/>
            <a:ext cx="850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Output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7100" y="1351746"/>
            <a:ext cx="850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object(User)#1 (2) { ["email"]=&gt; </a:t>
            </a:r>
            <a:endParaRPr lang="en-US" sz="2800" i="1" dirty="0" smtClean="0">
              <a:solidFill>
                <a:schemeClr val="accent5">
                  <a:lumMod val="75000"/>
                </a:schemeClr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sz="2800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NULL 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["password"]=&gt; string(64) "</a:t>
            </a:r>
            <a:r>
              <a:rPr lang="en-US" sz="2800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4b875365586d5de0e6e4cfd04586b41f560d</a:t>
            </a:r>
          </a:p>
          <a:p>
            <a:r>
              <a:rPr lang="en-US" sz="2800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9f95ea5faba2278eeaa5fc620205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" }</a:t>
            </a:r>
            <a:endParaRPr lang="en-US" sz="2800" dirty="0">
              <a:solidFill>
                <a:schemeClr val="accent5">
                  <a:lumMod val="75000"/>
                </a:schemeClr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400" y="3739346"/>
            <a:ext cx="850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Result of the hashed password is …</a:t>
            </a:r>
          </a:p>
          <a:p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sz="28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	"4b875365586d5de0e6e4cfd04586b41f560d</a:t>
            </a:r>
          </a:p>
          <a:p>
            <a:r>
              <a:rPr lang="en-US" sz="2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	</a:t>
            </a:r>
            <a:r>
              <a:rPr lang="en-US" sz="28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9f95ea5faba2278eeaa5fc620205</a:t>
            </a:r>
            <a:r>
              <a:rPr lang="en-US" sz="2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" 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887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970746"/>
            <a:ext cx="85090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We use Visibility markers to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indicate the scope of a property or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method.  Examples are </a:t>
            </a:r>
            <a:r>
              <a:rPr lang="en-US" sz="2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public,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private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or </a:t>
            </a:r>
            <a:r>
              <a:rPr lang="en-US" sz="28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protected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.  We will use the </a:t>
            </a:r>
            <a:r>
              <a:rPr lang="en-US" sz="2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public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and </a:t>
            </a:r>
            <a:r>
              <a:rPr lang="en-US" sz="2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private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markers in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today’s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presentation.</a:t>
            </a:r>
          </a:p>
          <a:p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sz="2800" b="1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Public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scope allows the rest of the application to see what we are doing while </a:t>
            </a:r>
            <a:r>
              <a:rPr lang="en-US" sz="2800" b="1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Private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scope does not.  </a:t>
            </a:r>
          </a:p>
          <a:p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/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f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data is to be secured (i.e., for use as a password), we would want </a:t>
            </a:r>
            <a:r>
              <a:rPr lang="en-US" sz="2800" b="1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private</a:t>
            </a:r>
            <a:r>
              <a:rPr lang="en-US" sz="2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scope and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we could reuse it in the user class and outsiders could not see it. </a:t>
            </a:r>
            <a:endParaRPr lang="en-US" sz="2800" dirty="0" smtClean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9455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87500"/>
            <a:ext cx="83312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b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</a:t>
            </a:r>
            <a:r>
              <a:rPr lang="en-US" sz="28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rocedural Programming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is a way of programming where we use two separate concepts to accomplish a task: procedures and data.  </a:t>
            </a:r>
          </a:p>
          <a:p>
            <a:pPr marL="223837" lvl="0"/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223837" lvl="0"/>
            <a:r>
              <a:rPr lang="en-US" sz="28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Object-Oriented Programming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combines these two into one concept called objects.  This allows for more complex programming with less code.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276777"/>
            <a:ext cx="839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http</a:t>
            </a:r>
            <a:r>
              <a:rPr lang="en-US" sz="1400" dirty="0"/>
              <a:t>://</a:t>
            </a:r>
            <a:r>
              <a:rPr lang="en-US" sz="1400" dirty="0" err="1"/>
              <a:t>study.com</a:t>
            </a:r>
            <a:r>
              <a:rPr lang="en-US" sz="1400" dirty="0"/>
              <a:t>/academy/lesson/object-oriented-programming-</a:t>
            </a:r>
            <a:r>
              <a:rPr lang="en-US" sz="1400" dirty="0" err="1"/>
              <a:t>vs</a:t>
            </a:r>
            <a:r>
              <a:rPr lang="en-US" sz="1400" dirty="0"/>
              <a:t>-procedural-</a:t>
            </a:r>
            <a:r>
              <a:rPr lang="en-US" sz="1400" dirty="0" err="1"/>
              <a:t>programming.html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603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259546"/>
            <a:ext cx="850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Change the scope of the </a:t>
            </a:r>
            <a:r>
              <a:rPr lang="en-US" sz="2800" b="1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password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property to </a:t>
            </a:r>
            <a:r>
              <a:rPr lang="en-US" sz="2800" b="1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private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in the </a:t>
            </a:r>
            <a:r>
              <a:rPr lang="en-US" sz="2800" b="1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U</a:t>
            </a:r>
            <a:r>
              <a:rPr lang="en-US" sz="2800" b="1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ser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class…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8700" y="1511300"/>
            <a:ext cx="4762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Change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public 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$</a:t>
            </a:r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password;</a:t>
            </a:r>
            <a:endParaRPr lang="en-US" sz="2800" dirty="0">
              <a:solidFill>
                <a:schemeClr val="tx2">
                  <a:lumMod val="25000"/>
                </a:schemeClr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To</a:t>
            </a:r>
            <a:r>
              <a:rPr lang="en-US" sz="2800" dirty="0"/>
              <a:t>	</a:t>
            </a:r>
            <a:r>
              <a:rPr lang="en-US" sz="2800" dirty="0" smtClean="0"/>
              <a:t>		</a:t>
            </a:r>
            <a:r>
              <a:rPr lang="en-US" sz="2800" i="1" dirty="0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private 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$</a:t>
            </a:r>
            <a:r>
              <a:rPr lang="en-US" sz="2800" i="1" dirty="0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password;</a:t>
            </a:r>
            <a:endParaRPr lang="en-US" sz="2800" dirty="0">
              <a:solidFill>
                <a:srgbClr val="2B3949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400" y="2806700"/>
            <a:ext cx="850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Dump password for $</a:t>
            </a:r>
            <a:r>
              <a:rPr lang="en-US" sz="28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8700" y="3571220"/>
            <a:ext cx="476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var_dump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($</a:t>
            </a:r>
            <a:r>
              <a:rPr lang="en-US" sz="2800" i="1" dirty="0" err="1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-&gt;password);</a:t>
            </a:r>
            <a:endParaRPr lang="en-US" sz="2800" dirty="0">
              <a:solidFill>
                <a:srgbClr val="2B3949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400" y="4318000"/>
            <a:ext cx="850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Output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8700" y="5011410"/>
            <a:ext cx="652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4A6717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Fatal error: Cannot access private property User::$password</a:t>
            </a:r>
            <a:endParaRPr lang="en-US" sz="2800" dirty="0">
              <a:solidFill>
                <a:srgbClr val="4A6717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9021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127000"/>
            <a:ext cx="8509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48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Example </a:t>
            </a:r>
            <a:r>
              <a:rPr lang="en-US" sz="4800" b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3</a:t>
            </a:r>
            <a:r>
              <a:rPr lang="en-US" sz="48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:</a:t>
            </a:r>
          </a:p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Let’s change the password directly from the PHP by modifying </a:t>
            </a:r>
            <a:r>
              <a:rPr lang="en-US" sz="2800" b="1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index.php</a:t>
            </a:r>
            <a:r>
              <a:rPr lang="en-US" sz="2800" b="1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code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4900" y="2032000"/>
            <a:ext cx="6845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Remove:</a:t>
            </a:r>
            <a:r>
              <a:rPr lang="en-US" sz="2800" dirty="0" smtClean="0"/>
              <a:t>		</a:t>
            </a:r>
            <a:r>
              <a:rPr lang="en-US" sz="2800" i="1" dirty="0" err="1">
                <a:solidFill>
                  <a:srgbClr val="2B3949"/>
                </a:solidFill>
              </a:rPr>
              <a:t>v</a:t>
            </a:r>
            <a:r>
              <a:rPr lang="en-US" sz="2800" i="1" dirty="0" err="1" smtClean="0">
                <a:solidFill>
                  <a:srgbClr val="2B3949"/>
                </a:solidFill>
              </a:rPr>
              <a:t>ar_dump</a:t>
            </a:r>
            <a:r>
              <a:rPr lang="en-US" sz="2800" i="1" dirty="0">
                <a:solidFill>
                  <a:srgbClr val="2B3949"/>
                </a:solidFill>
              </a:rPr>
              <a:t>($</a:t>
            </a:r>
            <a:r>
              <a:rPr lang="en-US" sz="2800" i="1" dirty="0" err="1">
                <a:solidFill>
                  <a:srgbClr val="2B3949"/>
                </a:solidFill>
              </a:rPr>
              <a:t>joost</a:t>
            </a:r>
            <a:r>
              <a:rPr lang="en-US" sz="2800" i="1" dirty="0">
                <a:solidFill>
                  <a:srgbClr val="2B3949"/>
                </a:solidFill>
              </a:rPr>
              <a:t>-&gt;password</a:t>
            </a:r>
            <a:r>
              <a:rPr lang="en-US" sz="2800" i="1" dirty="0" smtClean="0">
                <a:solidFill>
                  <a:srgbClr val="2B3949"/>
                </a:solidFill>
              </a:rPr>
              <a:t>)</a:t>
            </a:r>
            <a:r>
              <a:rPr lang="en-US" sz="2800" i="1" dirty="0">
                <a:solidFill>
                  <a:srgbClr val="2B3949"/>
                </a:solidFill>
              </a:rPr>
              <a:t>;</a:t>
            </a:r>
          </a:p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Change:</a:t>
            </a:r>
            <a:r>
              <a:rPr lang="en-US" sz="2800" dirty="0" smtClean="0"/>
              <a:t>		</a:t>
            </a:r>
            <a:r>
              <a:rPr lang="en-US" sz="2800" i="1" dirty="0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$</a:t>
            </a:r>
            <a:r>
              <a:rPr lang="en-US" sz="2800" i="1" dirty="0" err="1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-&gt;</a:t>
            </a:r>
            <a:r>
              <a:rPr lang="en-US" sz="2800" i="1" dirty="0" err="1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setPassword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(‘</a:t>
            </a:r>
            <a:r>
              <a:rPr lang="en-US" sz="2800" i="1" dirty="0" err="1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asdfuioe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’);</a:t>
            </a:r>
            <a:endParaRPr lang="en-US" sz="2800" dirty="0">
              <a:solidFill>
                <a:srgbClr val="2B3949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To:	</a:t>
            </a:r>
            <a:r>
              <a:rPr lang="en-US" sz="2800" dirty="0" smtClean="0"/>
              <a:t>			</a:t>
            </a:r>
            <a:r>
              <a:rPr lang="en-US" sz="2800" i="1" dirty="0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$</a:t>
            </a:r>
            <a:r>
              <a:rPr lang="en-US" sz="2800" i="1" dirty="0" err="1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-&gt;password = ‘</a:t>
            </a:r>
            <a:r>
              <a:rPr lang="en-US" sz="2800" i="1" dirty="0" err="1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asdfuioe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’;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3100" y="4572000"/>
            <a:ext cx="7277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	</a:t>
            </a:r>
            <a:r>
              <a:rPr lang="en-US" sz="2800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Fatal 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error: Cannot access private </a:t>
            </a:r>
            <a:r>
              <a:rPr lang="en-US" sz="2800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property</a:t>
            </a:r>
          </a:p>
          <a:p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</a:t>
            </a:r>
            <a:r>
              <a:rPr lang="en-US" sz="2800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User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::$</a:t>
            </a:r>
            <a:r>
              <a:rPr lang="en-US" sz="2800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password</a:t>
            </a:r>
            <a:endParaRPr lang="en-US" sz="2800" dirty="0">
              <a:solidFill>
                <a:schemeClr val="accent5">
                  <a:lumMod val="75000"/>
                </a:schemeClr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100" y="56261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ame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message as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before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00" y="38735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Output …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7808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558800"/>
            <a:ext cx="850900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One of the goals for OOP is to encapsulate the data within our objects.  </a:t>
            </a:r>
          </a:p>
          <a:p>
            <a:pPr marL="223837" lvl="0"/>
            <a:endParaRPr lang="en-US" sz="2800" dirty="0" smtClean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681037" lvl="0" indent="-457200">
              <a:buFont typeface="Arial"/>
              <a:buChar char="•"/>
            </a:pP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An object should be like a black box</a:t>
            </a:r>
          </a:p>
          <a:p>
            <a:pPr marL="681037" lvl="0" indent="-457200">
              <a:buFont typeface="Arial"/>
              <a:buChar char="•"/>
            </a:pP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The outside world should not be aware of its internal workings</a:t>
            </a:r>
          </a:p>
          <a:p>
            <a:pPr marL="681037" lvl="0" indent="-457200">
              <a:buFont typeface="Arial"/>
              <a:buChar char="•"/>
            </a:pP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We simply feed parameters into the object and get a response in return and only then can our object act independently from the rest of the application</a:t>
            </a:r>
          </a:p>
          <a:p>
            <a:pPr marL="681037" lvl="0" indent="-457200">
              <a:buFont typeface="Arial"/>
              <a:buChar char="•"/>
            </a:pP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This way we can change the entire internals for an object and it would not break the rest of 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20550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247900" y="2152650"/>
            <a:ext cx="4013200" cy="2959100"/>
            <a:chOff x="1473200" y="2336800"/>
            <a:chExt cx="4013200" cy="2959100"/>
          </a:xfrm>
        </p:grpSpPr>
        <p:sp>
          <p:nvSpPr>
            <p:cNvPr id="4" name="Oval 3"/>
            <p:cNvSpPr/>
            <p:nvPr/>
          </p:nvSpPr>
          <p:spPr>
            <a:xfrm>
              <a:off x="1473200" y="2336800"/>
              <a:ext cx="4013200" cy="29591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25600" y="3505200"/>
              <a:ext cx="149860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height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79700" y="2616200"/>
              <a:ext cx="1244600" cy="533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email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40000" y="4508500"/>
              <a:ext cx="1828800" cy="533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password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54400" y="3251200"/>
              <a:ext cx="1828800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h</a:t>
              </a:r>
              <a:r>
                <a:rPr lang="en-US" sz="2800" dirty="0" err="1" smtClean="0">
                  <a:solidFill>
                    <a:schemeClr val="bg1"/>
                  </a:solidFill>
                </a:rPr>
                <a:t>air_color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02000" y="3886200"/>
              <a:ext cx="1752600" cy="53340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s</a:t>
              </a:r>
              <a:r>
                <a:rPr lang="en-US" sz="2800" dirty="0" err="1" smtClean="0">
                  <a:solidFill>
                    <a:schemeClr val="bg1"/>
                  </a:solidFill>
                </a:rPr>
                <a:t>hoe_size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09700" y="596900"/>
            <a:ext cx="5651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  <a:r>
              <a:rPr lang="en-US" sz="36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lass with 5 properties, </a:t>
            </a:r>
          </a:p>
          <a:p>
            <a:pPr algn="ctr"/>
            <a:r>
              <a:rPr lang="en-US" sz="36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one instance of the object …</a:t>
            </a:r>
            <a:endParaRPr lang="en-US" sz="36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950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448688" y="4131720"/>
            <a:ext cx="3340100" cy="2292350"/>
            <a:chOff x="1473200" y="2336800"/>
            <a:chExt cx="4013200" cy="2959100"/>
          </a:xfrm>
        </p:grpSpPr>
        <p:sp>
          <p:nvSpPr>
            <p:cNvPr id="4" name="Oval 3"/>
            <p:cNvSpPr/>
            <p:nvPr/>
          </p:nvSpPr>
          <p:spPr>
            <a:xfrm>
              <a:off x="1473200" y="2336800"/>
              <a:ext cx="4013200" cy="29591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25600" y="3505200"/>
              <a:ext cx="149860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height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79700" y="2616200"/>
              <a:ext cx="1244600" cy="533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email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40000" y="4508500"/>
              <a:ext cx="1828800" cy="533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password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54400" y="3251200"/>
              <a:ext cx="1828800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</a:rPr>
                <a:t>h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air_color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02000" y="3886200"/>
              <a:ext cx="1752600" cy="53340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</a:rPr>
                <a:t>s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hoe_size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-469900" y="4871028"/>
            <a:ext cx="261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$</a:t>
            </a:r>
            <a:r>
              <a:rPr lang="en-US" sz="4000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40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	</a:t>
            </a:r>
            <a:r>
              <a:rPr lang="en-US" sz="40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=</a:t>
            </a:r>
            <a:endParaRPr lang="en-US" sz="4000" i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18161" y="2756865"/>
            <a:ext cx="1955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$mike</a:t>
            </a:r>
            <a:r>
              <a:rPr lang="en-US" sz="40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	=</a:t>
            </a:r>
            <a:endParaRPr lang="en-US" sz="40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128549" y="2127207"/>
            <a:ext cx="3340100" cy="2292350"/>
            <a:chOff x="1473200" y="2336800"/>
            <a:chExt cx="4013200" cy="2959100"/>
          </a:xfrm>
        </p:grpSpPr>
        <p:sp>
          <p:nvSpPr>
            <p:cNvPr id="24" name="Oval 23"/>
            <p:cNvSpPr/>
            <p:nvPr/>
          </p:nvSpPr>
          <p:spPr>
            <a:xfrm>
              <a:off x="1473200" y="2336800"/>
              <a:ext cx="4013200" cy="29591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25600" y="3505200"/>
              <a:ext cx="149860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height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79700" y="2616200"/>
              <a:ext cx="1244600" cy="533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email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40000" y="4508500"/>
              <a:ext cx="1828800" cy="533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password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454400" y="3251200"/>
              <a:ext cx="1828800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</a:rPr>
                <a:t>h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air_color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02000" y="3886200"/>
              <a:ext cx="1752600" cy="53340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</a:rPr>
                <a:t>s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hoe_size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464559" y="330200"/>
            <a:ext cx="57945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Two objects from the same class …</a:t>
            </a:r>
            <a:endParaRPr lang="en-US" sz="40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0980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3100" y="850900"/>
            <a:ext cx="76962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The outside world has nothing to do with where the value is stored or if it’s filtered or validated in any way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It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just needs a way to get and set that property’s value without direct access to the property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itself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We already have a perfect example for that in our user class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If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somebody outside of our user class weren’t able to change the password for the user directly,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s/he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could easily make this an unsafe password like ‘1234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’  </a:t>
            </a:r>
          </a:p>
        </p:txBody>
      </p:sp>
    </p:spTree>
    <p:extLst>
      <p:ext uri="{BB962C8B-B14F-4D97-AF65-F5344CB8AC3E}">
        <p14:creationId xmlns:p14="http://schemas.microsoft.com/office/powerpoint/2010/main" val="3547431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38300"/>
            <a:ext cx="82042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We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created the </a:t>
            </a:r>
            <a:r>
              <a:rPr lang="en-US" sz="2800" b="1" i="1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setPassword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method to prevent the password from only being stored as plain text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If we want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to change the password from the outside,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we have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to use the following method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we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already created in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the </a:t>
            </a:r>
            <a:r>
              <a:rPr lang="en-US" sz="2800" b="1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User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class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have to make sure the password is properly validated and hashed before it is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stored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6520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279400"/>
            <a:ext cx="8509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48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Example 4:</a:t>
            </a:r>
          </a:p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Create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another method to get the value of the user’s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password.  This will be an API to set and get a user’s password.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2425700"/>
            <a:ext cx="6845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Add code to the </a:t>
            </a:r>
            <a:r>
              <a:rPr lang="en-US" sz="2800" b="1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User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class…</a:t>
            </a:r>
          </a:p>
          <a:p>
            <a:endParaRPr lang="en-US" sz="2800" dirty="0"/>
          </a:p>
          <a:p>
            <a:pPr lvl="0"/>
            <a:r>
              <a:rPr lang="en-US" sz="2800" dirty="0" smtClean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 public function </a:t>
            </a:r>
            <a:r>
              <a:rPr lang="en-US" sz="2800" i="1" dirty="0" err="1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getPassword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() {</a:t>
            </a:r>
            <a:endParaRPr lang="en-US" sz="2800" dirty="0">
              <a:solidFill>
                <a:schemeClr val="tx2">
                  <a:lumMod val="25000"/>
                </a:schemeClr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/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      	</a:t>
            </a:r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return 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$this-&gt;password;</a:t>
            </a:r>
            <a:endParaRPr lang="en-US" sz="2800" dirty="0">
              <a:solidFill>
                <a:schemeClr val="tx2">
                  <a:lumMod val="25000"/>
                </a:schemeClr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/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    </a:t>
            </a:r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9900" y="4850269"/>
            <a:ext cx="850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Since we know the password is properly validated and hashed, we can simply return with the statement</a:t>
            </a:r>
          </a:p>
          <a:p>
            <a:pPr marL="223837"/>
            <a:r>
              <a:rPr lang="en-US" sz="2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return $this-&gt;password</a:t>
            </a:r>
            <a:r>
              <a:rPr lang="en-US" sz="28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;</a:t>
            </a:r>
            <a:endParaRPr lang="en-US" sz="2800" dirty="0" smtClean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83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279400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36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Let’s see it in action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447800"/>
            <a:ext cx="68453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Add code to </a:t>
            </a:r>
            <a:r>
              <a:rPr lang="en-US" sz="2800" b="1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index.php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…</a:t>
            </a:r>
          </a:p>
          <a:p>
            <a:endParaRPr lang="en-US" sz="2800" dirty="0"/>
          </a:p>
          <a:p>
            <a:pPr lvl="1"/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$</a:t>
            </a:r>
            <a:r>
              <a:rPr lang="en-US" sz="2800" i="1" dirty="0" err="1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-&gt;</a:t>
            </a:r>
            <a:r>
              <a:rPr lang="en-US" sz="2800" i="1" dirty="0" err="1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setPassword</a:t>
            </a:r>
            <a:r>
              <a:rPr lang="en-US" sz="2800" i="1" dirty="0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(‘ah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@94^</a:t>
            </a:r>
            <a:r>
              <a:rPr lang="en-US" sz="2800" i="1" dirty="0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hjq’)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;</a:t>
            </a:r>
            <a:endParaRPr lang="en-US" sz="2800" dirty="0">
              <a:solidFill>
                <a:srgbClr val="2B3949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1"/>
            <a:r>
              <a:rPr lang="en-US" sz="2800" i="1" dirty="0" err="1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var_dump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($</a:t>
            </a:r>
            <a:r>
              <a:rPr lang="en-US" sz="2800" i="1" dirty="0" err="1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-&gt;</a:t>
            </a:r>
            <a:r>
              <a:rPr lang="en-US" sz="2800" i="1" dirty="0" err="1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getPassword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())</a:t>
            </a:r>
            <a:r>
              <a:rPr lang="en-US" sz="2800" i="1" dirty="0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;</a:t>
            </a:r>
          </a:p>
          <a:p>
            <a:pPr marL="0" lvl="1"/>
            <a:endParaRPr lang="en-US" sz="2800" dirty="0"/>
          </a:p>
          <a:p>
            <a:pPr marL="0" lvl="1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Result …</a:t>
            </a:r>
          </a:p>
          <a:p>
            <a:pPr marL="0" lvl="1"/>
            <a:r>
              <a:rPr lang="en-US" sz="2800" dirty="0" smtClean="0"/>
              <a:t>	</a:t>
            </a:r>
          </a:p>
          <a:p>
            <a:pPr marL="0" lvl="1"/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string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(64)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"4b875365586d5de0e6e4cfd04586b41</a:t>
            </a:r>
          </a:p>
          <a:p>
            <a:pPr marL="0" lvl="1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f560d9f95ea5faba2278eeaa5fc620205” </a:t>
            </a:r>
            <a:endParaRPr lang="en-US" sz="2800" dirty="0">
              <a:solidFill>
                <a:schemeClr val="accent5">
                  <a:lumMod val="75000"/>
                </a:schemeClr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7371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279400"/>
            <a:ext cx="8509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48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Example </a:t>
            </a:r>
            <a:r>
              <a:rPr lang="en-US" sz="4800" b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5</a:t>
            </a:r>
            <a:r>
              <a:rPr lang="en-US" sz="48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:</a:t>
            </a:r>
          </a:p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Let’s do the same for email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2476500"/>
            <a:ext cx="6845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Change the visibility marker for $</a:t>
            </a:r>
            <a:r>
              <a:rPr lang="en-US" sz="2800" b="1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email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to </a:t>
            </a:r>
            <a:r>
              <a:rPr lang="en-US" sz="2800" b="1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private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in </a:t>
            </a:r>
            <a:r>
              <a:rPr lang="en-US" sz="2800" b="1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User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class …  </a:t>
            </a:r>
          </a:p>
          <a:p>
            <a:endParaRPr lang="en-US" sz="2800" dirty="0"/>
          </a:p>
          <a:p>
            <a:r>
              <a:rPr lang="en-US" sz="2800" dirty="0" smtClean="0"/>
              <a:t>	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private $email;</a:t>
            </a:r>
            <a:endParaRPr lang="en-US" sz="2800" dirty="0">
              <a:solidFill>
                <a:schemeClr val="tx2">
                  <a:lumMod val="25000"/>
                </a:schemeClr>
              </a:solidFill>
              <a:effectLst>
                <a:outerShdw blurRad="508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434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odern-house-blueprints-wonderful-with-photos-of-modern-set-at-desig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694" y="1393073"/>
            <a:ext cx="3989560" cy="44151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17600" y="2578100"/>
            <a:ext cx="2527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Class</a:t>
            </a:r>
            <a:endParaRPr lang="en-US" sz="2800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8694" y="688420"/>
            <a:ext cx="382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is like a blueprint …</a:t>
            </a:r>
            <a:endParaRPr lang="en-US" sz="2800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594" y="3025220"/>
            <a:ext cx="51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</a:t>
            </a:r>
            <a:endParaRPr lang="en-US" sz="2800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6991" y="6293762"/>
            <a:ext cx="8247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http</a:t>
            </a:r>
            <a:r>
              <a:rPr lang="en-US" sz="1400" dirty="0"/>
              <a:t>://</a:t>
            </a:r>
            <a:r>
              <a:rPr lang="en-US" sz="1400" dirty="0" err="1"/>
              <a:t>notbutoh.com</a:t>
            </a:r>
            <a:r>
              <a:rPr lang="en-US" sz="1400" dirty="0"/>
              <a:t>/modern-house-blueprints-fresh-with-photo-of-modern-decor-new-in-design/ </a:t>
            </a:r>
          </a:p>
        </p:txBody>
      </p:sp>
    </p:spTree>
    <p:extLst>
      <p:ext uri="{BB962C8B-B14F-4D97-AF65-F5344CB8AC3E}">
        <p14:creationId xmlns:p14="http://schemas.microsoft.com/office/powerpoint/2010/main" val="280158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279400"/>
            <a:ext cx="850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Create a public method with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validation …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244600"/>
            <a:ext cx="68453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i="1" dirty="0">
                <a:solidFill>
                  <a:srgbClr val="2B3949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public function </a:t>
            </a:r>
            <a:r>
              <a:rPr lang="en-US" sz="2800" i="1" dirty="0" err="1">
                <a:solidFill>
                  <a:srgbClr val="2B3949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setEmail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($string) {</a:t>
            </a:r>
            <a:endParaRPr lang="en-US" sz="2800" dirty="0">
              <a:solidFill>
                <a:srgbClr val="2B3949"/>
              </a:solidFill>
              <a:effectLst>
                <a:outerShdw blurRad="508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/>
            <a:r>
              <a:rPr lang="en-US" sz="2800" i="1" dirty="0">
                <a:solidFill>
                  <a:srgbClr val="2B3949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       if (! </a:t>
            </a:r>
            <a:r>
              <a:rPr lang="en-US" sz="2800" i="1" dirty="0" err="1">
                <a:solidFill>
                  <a:srgbClr val="2B3949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filter_var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($string</a:t>
            </a:r>
            <a:r>
              <a:rPr lang="en-US" sz="2800" i="1" dirty="0" smtClean="0">
                <a:solidFill>
                  <a:srgbClr val="2B3949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,</a:t>
            </a:r>
          </a:p>
          <a:p>
            <a:pPr lvl="0"/>
            <a:r>
              <a:rPr lang="en-US" sz="2800" i="1" dirty="0">
                <a:solidFill>
                  <a:srgbClr val="2B3949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</a:t>
            </a:r>
            <a:r>
              <a:rPr lang="en-US" sz="2800" i="1" dirty="0" smtClean="0">
                <a:solidFill>
                  <a:srgbClr val="2B3949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FILTER_VALIDATE_EMAIL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)) {</a:t>
            </a:r>
            <a:endParaRPr lang="en-US" sz="2800" dirty="0">
              <a:solidFill>
                <a:srgbClr val="2B3949"/>
              </a:solidFill>
              <a:effectLst>
                <a:outerShdw blurRad="508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/>
            <a:r>
              <a:rPr lang="en-US" sz="2800" i="1" dirty="0">
                <a:solidFill>
                  <a:srgbClr val="2B3949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            throw new Exception('Please provide </a:t>
            </a:r>
            <a:endParaRPr lang="en-US" sz="2800" i="1" dirty="0" smtClean="0">
              <a:solidFill>
                <a:srgbClr val="2B3949"/>
              </a:solidFill>
              <a:effectLst>
                <a:outerShdw blurRad="508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/>
            <a:r>
              <a:rPr lang="en-US" sz="2800" i="1" dirty="0">
                <a:solidFill>
                  <a:srgbClr val="2B3949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</a:t>
            </a:r>
            <a:r>
              <a:rPr lang="en-US" sz="2800" i="1" dirty="0" smtClean="0">
                <a:solidFill>
                  <a:srgbClr val="2B3949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a 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valid email.');</a:t>
            </a:r>
            <a:endParaRPr lang="en-US" sz="2800" dirty="0">
              <a:solidFill>
                <a:srgbClr val="2B3949"/>
              </a:solidFill>
              <a:effectLst>
                <a:outerShdw blurRad="508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/>
            <a:r>
              <a:rPr lang="en-US" sz="2800" i="1" dirty="0">
                <a:solidFill>
                  <a:srgbClr val="2B3949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        }</a:t>
            </a:r>
            <a:endParaRPr lang="en-US" sz="2800" dirty="0">
              <a:solidFill>
                <a:srgbClr val="2B3949"/>
              </a:solidFill>
              <a:effectLst>
                <a:outerShdw blurRad="508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/>
            <a:r>
              <a:rPr lang="en-US" sz="2800" i="1" dirty="0">
                <a:solidFill>
                  <a:srgbClr val="2B3949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        $this-&gt;email = $string;</a:t>
            </a:r>
            <a:endParaRPr lang="en-US" sz="2800" dirty="0">
              <a:solidFill>
                <a:srgbClr val="2B3949"/>
              </a:solidFill>
              <a:effectLst>
                <a:outerShdw blurRad="508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/>
            <a:r>
              <a:rPr lang="en-US" sz="2800" i="1" dirty="0">
                <a:solidFill>
                  <a:srgbClr val="2B3949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}</a:t>
            </a:r>
            <a:endParaRPr lang="en-US" sz="2800" dirty="0">
              <a:solidFill>
                <a:srgbClr val="2B3949"/>
              </a:solidFill>
              <a:effectLst>
                <a:outerShdw blurRad="508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/>
            <a:r>
              <a:rPr lang="en-US" sz="2800" i="1" dirty="0" smtClean="0">
                <a:solidFill>
                  <a:srgbClr val="2B3949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public 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function </a:t>
            </a:r>
            <a:r>
              <a:rPr lang="en-US" sz="2800" i="1" dirty="0" err="1">
                <a:solidFill>
                  <a:srgbClr val="2B3949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getEmail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() {</a:t>
            </a:r>
            <a:endParaRPr lang="en-US" sz="2800" dirty="0">
              <a:solidFill>
                <a:srgbClr val="2B3949"/>
              </a:solidFill>
              <a:effectLst>
                <a:outerShdw blurRad="508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/>
            <a:r>
              <a:rPr lang="en-US" sz="2800" i="1" dirty="0">
                <a:solidFill>
                  <a:srgbClr val="2B3949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     	return $this-&gt;email;</a:t>
            </a:r>
            <a:endParaRPr lang="en-US" sz="2800" dirty="0">
              <a:solidFill>
                <a:srgbClr val="2B3949"/>
              </a:solidFill>
              <a:effectLst>
                <a:outerShdw blurRad="508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/>
            <a:r>
              <a:rPr lang="en-US" sz="2800" i="1" dirty="0">
                <a:solidFill>
                  <a:srgbClr val="2B3949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}</a:t>
            </a:r>
            <a:endParaRPr lang="en-US" sz="2800" dirty="0">
              <a:solidFill>
                <a:srgbClr val="2B3949"/>
              </a:solidFill>
              <a:effectLst>
                <a:outerShdw blurRad="508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9073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317500"/>
            <a:ext cx="8661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J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ust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like with properties,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we can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also set the visibility scope of a </a:t>
            </a:r>
            <a:r>
              <a:rPr lang="en-US" sz="2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method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to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private.  We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would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do this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for methods that are for internal use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only.  We could abstract password validation away from the </a:t>
            </a:r>
            <a:r>
              <a:rPr lang="en-US" sz="2800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setPassword</a:t>
            </a:r>
            <a:r>
              <a:rPr lang="en-US" sz="28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method.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7500" y="2425700"/>
            <a:ext cx="850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do this create a </a:t>
            </a:r>
            <a:r>
              <a:rPr lang="en-US" sz="2800" i="1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validatePassword</a:t>
            </a:r>
            <a:r>
              <a:rPr lang="en-US" sz="2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()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method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…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3310741"/>
            <a:ext cx="695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 private function </a:t>
            </a:r>
            <a:r>
              <a:rPr lang="en-US" sz="2800" i="1" dirty="0" err="1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validatePassword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($string) {  </a:t>
            </a:r>
            <a:endParaRPr lang="en-US" sz="2800" dirty="0">
              <a:solidFill>
                <a:schemeClr val="tx2">
                  <a:lumMod val="25000"/>
                </a:schemeClr>
              </a:solidFill>
              <a:effectLst>
                <a:outerShdw blurRad="508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/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        return </a:t>
            </a:r>
            <a:r>
              <a:rPr lang="en-US" sz="2800" i="1" dirty="0" err="1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strlen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($string) &lt; self::MINCHARS </a:t>
            </a:r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  <a:p>
            <a:pPr lvl="0"/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</a:t>
            </a:r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false 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: true; </a:t>
            </a:r>
            <a:endParaRPr lang="en-US" sz="2800" dirty="0">
              <a:solidFill>
                <a:schemeClr val="tx2">
                  <a:lumMod val="25000"/>
                </a:schemeClr>
              </a:solidFill>
              <a:effectLst>
                <a:outerShdw blurRad="508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/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}</a:t>
            </a:r>
            <a:r>
              <a:rPr lang="en-US" sz="2800" dirty="0" smtClean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endParaRPr lang="en-US" sz="2800" dirty="0">
              <a:solidFill>
                <a:schemeClr val="tx2">
                  <a:lumMod val="25000"/>
                </a:schemeClr>
              </a:solidFill>
              <a:effectLst>
                <a:outerShdw blurRad="508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5374164"/>
            <a:ext cx="695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return </a:t>
            </a:r>
            <a:r>
              <a:rPr lang="en-US" sz="2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false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if fail</a:t>
            </a:r>
          </a:p>
          <a:p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return </a:t>
            </a:r>
            <a:r>
              <a:rPr lang="en-US" sz="2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true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if true</a:t>
            </a:r>
          </a:p>
        </p:txBody>
      </p:sp>
    </p:spTree>
    <p:extLst>
      <p:ext uri="{BB962C8B-B14F-4D97-AF65-F5344CB8AC3E}">
        <p14:creationId xmlns:p14="http://schemas.microsoft.com/office/powerpoint/2010/main" val="1219248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279400"/>
            <a:ext cx="850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hange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password to ‘1234’ verify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output …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175891"/>
            <a:ext cx="75311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Result</a:t>
            </a:r>
            <a:r>
              <a:rPr lang="en-US" sz="2800" dirty="0" smtClean="0"/>
              <a:t>		</a:t>
            </a:r>
            <a:r>
              <a:rPr lang="en-US" sz="2800" b="1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Fatal </a:t>
            </a:r>
            <a:r>
              <a:rPr lang="en-US" sz="2800" b="1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error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: Uncaught </a:t>
            </a:r>
            <a:r>
              <a:rPr lang="en-US" sz="2800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exception</a:t>
            </a:r>
          </a:p>
          <a:p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</a:t>
            </a:r>
            <a:r>
              <a:rPr lang="en-US" sz="2800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	'Exception’ with 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message 'the </a:t>
            </a:r>
            <a:r>
              <a:rPr lang="en-US" sz="2800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password</a:t>
            </a:r>
          </a:p>
          <a:p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</a:t>
            </a:r>
            <a:r>
              <a:rPr lang="en-US" sz="2800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	should 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be at </a:t>
            </a:r>
            <a:r>
              <a:rPr lang="en-US" sz="2800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least 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8 characters long.'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500" y="2979291"/>
            <a:ext cx="695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hange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to a longer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password …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3957191"/>
            <a:ext cx="753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Result</a:t>
            </a:r>
            <a:r>
              <a:rPr lang="en-US" sz="2800" dirty="0" smtClean="0"/>
              <a:t>		</a:t>
            </a:r>
          </a:p>
          <a:p>
            <a:endParaRPr lang="en-US" sz="2800" i="1" dirty="0"/>
          </a:p>
          <a:p>
            <a:r>
              <a:rPr lang="en-US" sz="2800" i="1" dirty="0" smtClean="0">
                <a:solidFill>
                  <a:srgbClr val="4A6717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string</a:t>
            </a:r>
            <a:r>
              <a:rPr lang="en-US" sz="2800" i="1" dirty="0">
                <a:solidFill>
                  <a:srgbClr val="4A6717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(64) "</a:t>
            </a:r>
            <a:r>
              <a:rPr lang="en-US" sz="2800" i="1" dirty="0" smtClean="0">
                <a:solidFill>
                  <a:srgbClr val="4A6717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b86b2373aa5a777eb535b2Ea25d</a:t>
            </a:r>
          </a:p>
          <a:p>
            <a:r>
              <a:rPr lang="en-US" sz="2800" i="1" dirty="0" smtClean="0">
                <a:solidFill>
                  <a:srgbClr val="4A6717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bce8bda42844cad7bf418edf69d9ac1fc82e2</a:t>
            </a:r>
            <a:r>
              <a:rPr lang="en-US" sz="2800" i="1" dirty="0">
                <a:solidFill>
                  <a:srgbClr val="4A6717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"</a:t>
            </a:r>
            <a:r>
              <a:rPr lang="en-US" sz="2800" dirty="0">
                <a:solidFill>
                  <a:srgbClr val="4A6717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9360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812800"/>
            <a:ext cx="850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We can leave off the visibility marker for a method meaning that the method would be accessible publicly (default) same as if we prepended it with the word </a:t>
            </a:r>
            <a:r>
              <a:rPr lang="en-US" sz="28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public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7500" y="2667000"/>
            <a:ext cx="850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ometimes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it may be useful to create an object from a class and then copy it a couple of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times.  In this case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, it is good to know how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PHP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deals with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copying.</a:t>
            </a:r>
          </a:p>
          <a:p>
            <a:endParaRPr lang="en-US" sz="2800" dirty="0" smtClean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B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default, objects are copied by reference not by value.  </a:t>
            </a:r>
          </a:p>
          <a:p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what does this mean exactly? </a:t>
            </a:r>
          </a:p>
        </p:txBody>
      </p:sp>
    </p:spTree>
    <p:extLst>
      <p:ext uri="{BB962C8B-B14F-4D97-AF65-F5344CB8AC3E}">
        <p14:creationId xmlns:p14="http://schemas.microsoft.com/office/powerpoint/2010/main" val="2199762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279400"/>
            <a:ext cx="8509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48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Example 6:</a:t>
            </a:r>
          </a:p>
          <a:p>
            <a:pPr marL="223837" lvl="0"/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let’s copy an object by reference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714500"/>
            <a:ext cx="6845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already have the user named </a:t>
            </a:r>
            <a:r>
              <a:rPr lang="en-US" sz="2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$</a:t>
            </a:r>
            <a:r>
              <a:rPr lang="en-US" sz="2800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create a brother for </a:t>
            </a:r>
            <a:r>
              <a:rPr lang="en-US" sz="2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$</a:t>
            </a:r>
            <a:r>
              <a:rPr lang="en-US" sz="2800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named </a:t>
            </a:r>
            <a:r>
              <a:rPr lang="en-US" sz="28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$mike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2700" y="2819400"/>
            <a:ext cx="64516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index.php</a:t>
            </a:r>
            <a:endParaRPr lang="en-US" sz="2800" b="1" i="1" dirty="0" smtClean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Remove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from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code …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sz="2800" i="1" dirty="0" smtClean="0"/>
              <a:t>	</a:t>
            </a:r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$</a:t>
            </a:r>
            <a:r>
              <a:rPr lang="en-US" sz="2800" i="1" dirty="0" err="1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-&gt;</a:t>
            </a:r>
            <a:r>
              <a:rPr lang="en-US" sz="2800" i="1" dirty="0" err="1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setEmail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('</a:t>
            </a:r>
            <a:r>
              <a:rPr lang="en-US" sz="2800" i="1" dirty="0" err="1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joost@tutsplus.php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');</a:t>
            </a:r>
            <a:endParaRPr lang="en-US" sz="2800" dirty="0">
              <a:solidFill>
                <a:schemeClr val="tx2">
                  <a:lumMod val="25000"/>
                </a:schemeClr>
              </a:solidFill>
              <a:effectLst>
                <a:outerShdw blurRad="508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sz="2800" dirty="0"/>
              <a:t> </a:t>
            </a:r>
          </a:p>
          <a:p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dd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to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code …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/>
            <a:r>
              <a:rPr lang="en-US" sz="2800" i="1" dirty="0" smtClean="0"/>
              <a:t>	</a:t>
            </a:r>
            <a:r>
              <a:rPr lang="en-US" sz="2800" i="1" dirty="0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$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mike = $</a:t>
            </a:r>
            <a:r>
              <a:rPr lang="en-US" sz="2800" i="1" dirty="0" err="1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;</a:t>
            </a:r>
            <a:endParaRPr lang="en-US" sz="2800" dirty="0">
              <a:solidFill>
                <a:srgbClr val="2B3949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/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</a:t>
            </a:r>
            <a:r>
              <a:rPr lang="en-US" sz="2800" i="1" dirty="0" err="1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var_dump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($mike);</a:t>
            </a:r>
            <a:endParaRPr lang="en-US" sz="2800" dirty="0">
              <a:solidFill>
                <a:srgbClr val="2B3949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/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</a:t>
            </a:r>
            <a:r>
              <a:rPr lang="en-US" sz="2800" i="1" dirty="0" err="1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var_dump</a:t>
            </a:r>
            <a:r>
              <a:rPr lang="en-US" sz="2800" i="1" dirty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(</a:t>
            </a:r>
            <a:r>
              <a:rPr lang="en-US" sz="2800" i="1" dirty="0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$</a:t>
            </a:r>
            <a:r>
              <a:rPr lang="en-US" sz="2800" i="1" dirty="0" err="1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i="1" dirty="0" smtClean="0">
                <a:solidFill>
                  <a:srgbClr val="2B3949"/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);</a:t>
            </a:r>
            <a:endParaRPr lang="en-US" sz="2800" dirty="0">
              <a:solidFill>
                <a:srgbClr val="2B3949"/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6450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279400"/>
            <a:ext cx="850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Output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3900" y="1028700"/>
            <a:ext cx="764540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object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(User)#1 (2) { ["</a:t>
            </a:r>
            <a:r>
              <a:rPr lang="en-US" sz="2800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email":"User":private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]=&gt; string(18) "</a:t>
            </a:r>
            <a:r>
              <a:rPr lang="en-US" sz="2800" b="1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joost@tutsplus.com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" ["</a:t>
            </a:r>
            <a:r>
              <a:rPr lang="en-US" sz="2800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password":"User":private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]=&gt; string(64) "0554a5df02ee12f1ae36a51caaef34a31deb9458a48b629da554a2b322466f4a" } </a:t>
            </a:r>
            <a:b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</a:b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object(User)#1 (2) { ["</a:t>
            </a:r>
            <a:r>
              <a:rPr lang="en-US" sz="2800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email":"User":private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]=&gt; string(18) "</a:t>
            </a:r>
            <a:r>
              <a:rPr lang="en-US" sz="2800" b="1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joost@tutsplus.com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" ["</a:t>
            </a:r>
            <a:r>
              <a:rPr lang="en-US" sz="2800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password":"User":private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254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]=&gt; string(64) "0554a5df02ee12f1ae36a51caaef34a31deb9458a48b629da554a2b322466f4a" } </a:t>
            </a:r>
            <a:endParaRPr lang="en-US" sz="2800" dirty="0">
              <a:solidFill>
                <a:schemeClr val="accent5">
                  <a:lumMod val="75000"/>
                </a:schemeClr>
              </a:solidFill>
              <a:effectLst>
                <a:outerShdw blurRad="254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3037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100" y="882302"/>
            <a:ext cx="7683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N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ow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see what happens when we change </a:t>
            </a:r>
            <a:r>
              <a:rPr lang="en-US" sz="2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$mike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’s email to something different than that for </a:t>
            </a:r>
            <a:r>
              <a:rPr lang="en-US" sz="2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$</a:t>
            </a:r>
            <a:r>
              <a:rPr lang="en-US" sz="2800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100" y="2451100"/>
            <a:ext cx="7353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add to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code in </a:t>
            </a:r>
            <a:r>
              <a:rPr lang="en-US" sz="2800" b="1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index.php</a:t>
            </a:r>
            <a:r>
              <a:rPr lang="en-US" sz="2800" b="1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…</a:t>
            </a:r>
          </a:p>
          <a:p>
            <a:endParaRPr lang="en-US" sz="2800" dirty="0"/>
          </a:p>
          <a:p>
            <a:r>
              <a:rPr lang="en-US" sz="2800" i="1" dirty="0" smtClean="0"/>
              <a:t>	</a:t>
            </a:r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$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mike-&gt;</a:t>
            </a:r>
            <a:r>
              <a:rPr lang="en-US" sz="2800" i="1" dirty="0" err="1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setEmail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('</a:t>
            </a:r>
            <a:r>
              <a:rPr lang="en-US" sz="2800" i="1" dirty="0" err="1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mike@tutsplus.php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')</a:t>
            </a:r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;</a:t>
            </a:r>
            <a:endParaRPr lang="en-US" sz="2800" dirty="0">
              <a:solidFill>
                <a:schemeClr val="tx2">
                  <a:lumMod val="25000"/>
                </a:schemeClr>
              </a:solidFill>
              <a:effectLst>
                <a:outerShdw blurRad="508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164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7100" y="1003300"/>
            <a:ext cx="774700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object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(User)#1 (2) { ["</a:t>
            </a:r>
            <a:r>
              <a:rPr lang="en-US" sz="2800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email":"User":private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]=&gt; string(17) "</a:t>
            </a:r>
            <a:r>
              <a:rPr lang="en-US" sz="2800" b="1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mike@tutsplus.php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" ["</a:t>
            </a:r>
            <a:r>
              <a:rPr lang="en-US" sz="2800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password":"User":private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]=&gt; string(64) "b86b2373aa5a777eb535b2ea25dbce8bda42844cad7bf418edf69d9ac1fc82e2" } </a:t>
            </a:r>
            <a:b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</a:b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object(User)#1 (2) { ["</a:t>
            </a:r>
            <a:r>
              <a:rPr lang="en-US" sz="2800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email":"User":private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]=&gt; string(17) "</a:t>
            </a:r>
            <a:r>
              <a:rPr lang="en-US" sz="2800" b="1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mike@tutsplus.php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" ["</a:t>
            </a:r>
            <a:r>
              <a:rPr lang="en-US" sz="2800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password":"User":private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]=&gt; string(64) "b86b2373aa5a777eb535b2ea25dbce8bda42844cad7bf418edf69d9ac1fc82e2" }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  <a:effectLst>
                <a:outerShdw blurRad="508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800" y="3810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Result …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488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800" y="1981200"/>
            <a:ext cx="7747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N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ow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change </a:t>
            </a:r>
            <a:r>
              <a:rPr lang="en-US" sz="2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$</a:t>
            </a:r>
            <a:r>
              <a:rPr lang="en-US" sz="2800" i="1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’s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email to something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else.  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dd this to the code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, without removing the original email assignment for </a:t>
            </a:r>
            <a:r>
              <a:rPr lang="en-US" sz="2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$</a:t>
            </a:r>
            <a:r>
              <a:rPr lang="en-US" sz="2800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…</a:t>
            </a:r>
          </a:p>
          <a:p>
            <a:r>
              <a:rPr lang="en-US" sz="2800" dirty="0"/>
              <a:t>	</a:t>
            </a:r>
          </a:p>
          <a:p>
            <a:pPr lvl="0"/>
            <a:r>
              <a:rPr lang="en-US" sz="2800" i="1" dirty="0" smtClean="0"/>
              <a:t>	</a:t>
            </a:r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$</a:t>
            </a:r>
            <a:r>
              <a:rPr lang="en-US" sz="2800" i="1" dirty="0" err="1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-&gt;</a:t>
            </a:r>
            <a:r>
              <a:rPr lang="en-US" sz="2800" i="1" dirty="0" err="1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setEmail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(‘</a:t>
            </a:r>
            <a:r>
              <a:rPr lang="en-US" sz="2800" i="1" dirty="0" err="1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joost@tutsplus.php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’);</a:t>
            </a:r>
            <a:endParaRPr lang="en-US" sz="2800" dirty="0">
              <a:solidFill>
                <a:schemeClr val="tx2">
                  <a:lumMod val="25000"/>
                </a:schemeClr>
              </a:solidFill>
              <a:effectLst>
                <a:outerShdw blurRad="508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800" y="904220"/>
            <a:ext cx="848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B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oth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emails have changed to </a:t>
            </a:r>
            <a:r>
              <a:rPr lang="en-US" sz="2800" i="1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mike@tutsplus.com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8975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5500" y="1104900"/>
            <a:ext cx="774700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object(User)#1 (2) { ["</a:t>
            </a:r>
            <a:r>
              <a:rPr lang="en-US" sz="2800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email":"User":private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]=&gt; string(18) "</a:t>
            </a:r>
            <a:r>
              <a:rPr lang="en-US" sz="2800" b="1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joost@tutsplus.php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" ["</a:t>
            </a:r>
            <a:r>
              <a:rPr lang="en-US" sz="2800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password":"User":private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]=&gt; string(64) "b86b2373aa5a777eb535b2ea25dbce8bda42844cad7bf418edf69d9ac1fc82e2" } </a:t>
            </a:r>
            <a:b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</a:b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object(User)#1 (2) { ["</a:t>
            </a:r>
            <a:r>
              <a:rPr lang="en-US" sz="2800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email":"User":private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]=&gt; string(18) "</a:t>
            </a:r>
            <a:r>
              <a:rPr lang="en-US" sz="2800" b="1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joost@tutsplus.php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" ["</a:t>
            </a:r>
            <a:r>
              <a:rPr lang="en-US" sz="2800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password":"User":private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]=&gt; string(64) "b86b2373aa5a777eb535b2ea25dbce8bda42844cad7bf418edf69d9ac1fc82e2" } </a:t>
            </a:r>
            <a:endParaRPr lang="en-US" sz="2800" dirty="0">
              <a:solidFill>
                <a:schemeClr val="accent5">
                  <a:lumMod val="75000"/>
                </a:schemeClr>
              </a:solidFill>
              <a:effectLst>
                <a:outerShdw blurRad="508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800" y="381000"/>
            <a:ext cx="848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Result …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395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t-clipart-free-vector-my-house-clip-art_106439_My_House_clip_art_h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631" y="1828800"/>
            <a:ext cx="4536543" cy="33797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6500" y="2565400"/>
            <a:ext cx="287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Object</a:t>
            </a:r>
            <a:endParaRPr lang="en-US" sz="2800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85474" y="980470"/>
            <a:ext cx="382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is like a house …</a:t>
            </a:r>
            <a:endParaRPr lang="en-US" sz="2800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294" y="2936320"/>
            <a:ext cx="627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An</a:t>
            </a:r>
            <a:endParaRPr lang="en-US" sz="2800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991" y="6293762"/>
            <a:ext cx="8247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/>
              <a:t>http://</a:t>
            </a:r>
            <a:r>
              <a:rPr lang="en-US" sz="1400" dirty="0" err="1"/>
              <a:t>www.clipartpanda.com</a:t>
            </a:r>
            <a:r>
              <a:rPr lang="en-US" sz="1400" dirty="0"/>
              <a:t>/categories/happy-house-clipart </a:t>
            </a:r>
          </a:p>
        </p:txBody>
      </p:sp>
    </p:spTree>
    <p:extLst>
      <p:ext uri="{BB962C8B-B14F-4D97-AF65-F5344CB8AC3E}">
        <p14:creationId xmlns:p14="http://schemas.microsoft.com/office/powerpoint/2010/main" val="1208261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279400"/>
            <a:ext cx="8509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48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Example </a:t>
            </a:r>
            <a:r>
              <a:rPr lang="en-US" sz="4800" b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7</a:t>
            </a:r>
            <a:r>
              <a:rPr lang="en-US" sz="48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:</a:t>
            </a:r>
          </a:p>
          <a:p>
            <a:pPr marL="223837" lvl="0"/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hat if we wanted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to create a copy from a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user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but only want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to change the email address for that specific copy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1400" y="2545546"/>
            <a:ext cx="7175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n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this case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we need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to copy the object by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value.</a:t>
            </a:r>
          </a:p>
          <a:p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this by using the word </a:t>
            </a:r>
            <a:r>
              <a:rPr lang="en-US" sz="2800" b="1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clone.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This will make </a:t>
            </a:r>
            <a:r>
              <a:rPr lang="en-US" sz="2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$</a:t>
            </a:r>
            <a:r>
              <a:rPr lang="en-US" sz="2800" i="1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and </a:t>
            </a:r>
            <a:r>
              <a:rPr lang="en-US" sz="2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$mike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two separate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objects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1400" y="4108341"/>
            <a:ext cx="6540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replace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/>
            <a:r>
              <a:rPr lang="en-US" sz="2800" i="1" dirty="0" smtClean="0"/>
              <a:t>	</a:t>
            </a:r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$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mike = $</a:t>
            </a:r>
            <a:r>
              <a:rPr lang="en-US" sz="2800" i="1" dirty="0" err="1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;</a:t>
            </a:r>
            <a:endParaRPr lang="en-US" sz="2800" dirty="0">
              <a:solidFill>
                <a:schemeClr val="tx2">
                  <a:lumMod val="25000"/>
                </a:schemeClr>
              </a:solidFill>
              <a:effectLst>
                <a:outerShdw blurRad="508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with</a:t>
            </a:r>
          </a:p>
          <a:p>
            <a:pPr lvl="0"/>
            <a:r>
              <a:rPr lang="en-US" sz="2800" i="1" dirty="0" smtClean="0"/>
              <a:t>	</a:t>
            </a:r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$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mike = clone $</a:t>
            </a:r>
            <a:r>
              <a:rPr lang="en-US" sz="2800" i="1" dirty="0" err="1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;</a:t>
            </a:r>
            <a:endParaRPr lang="en-US" sz="2800" dirty="0">
              <a:solidFill>
                <a:schemeClr val="tx2">
                  <a:lumMod val="25000"/>
                </a:schemeClr>
              </a:solidFill>
              <a:effectLst>
                <a:outerShdw blurRad="508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/>
            <a:r>
              <a:rPr lang="en-US" sz="2800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	$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mike-&gt;</a:t>
            </a:r>
            <a:r>
              <a:rPr lang="en-US" sz="2800" i="1" dirty="0" err="1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setEmail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('</a:t>
            </a:r>
            <a:r>
              <a:rPr lang="en-US" sz="2800" i="1" dirty="0" err="1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mike@tutsplus.com</a:t>
            </a:r>
            <a:r>
              <a:rPr lang="en-US" sz="2800" i="1" dirty="0">
                <a:solidFill>
                  <a:schemeClr val="tx2">
                    <a:lumMod val="2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');</a:t>
            </a:r>
            <a:endParaRPr lang="en-US" sz="2800" dirty="0">
              <a:solidFill>
                <a:schemeClr val="tx2">
                  <a:lumMod val="25000"/>
                </a:schemeClr>
              </a:solidFill>
              <a:effectLst>
                <a:outerShdw blurRad="508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8536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ser_1_ph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"/>
            <a:ext cx="9144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3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ser_2_ph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300"/>
            <a:ext cx="91440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0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dex_ph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584200"/>
            <a:ext cx="7518400" cy="56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1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0" y="1092200"/>
            <a:ext cx="781050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o</a:t>
            </a:r>
            <a:r>
              <a:rPr lang="en-US" sz="2800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bject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(User)#1 (2) { ["</a:t>
            </a:r>
            <a:r>
              <a:rPr lang="en-US" sz="2800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email":"User":private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]=&gt; string(18) "</a:t>
            </a:r>
            <a:r>
              <a:rPr lang="en-US" sz="2800" b="1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joost@tutsplus.php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" ["</a:t>
            </a:r>
            <a:r>
              <a:rPr lang="en-US" sz="2800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password":"User":private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]=&gt; string(64) "b86b2373aa5a777eb535b2ea25dbce8bda42844cad7bf418edf69d9ac1fc82e2" } </a:t>
            </a:r>
            <a:b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</a:b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object(User)#2 (2) { ["</a:t>
            </a:r>
            <a:r>
              <a:rPr lang="en-US" sz="2800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email":"User":private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]=&gt; string(17) "</a:t>
            </a:r>
            <a:r>
              <a:rPr lang="en-US" sz="2800" b="1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mike@tutsplus.php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" ["</a:t>
            </a:r>
            <a:r>
              <a:rPr lang="en-US" sz="2800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password":"User":private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]=&gt; string(64) "b86b2373aa5a777eb535b2ea25dbce8bda42844cad7bf418edf69d9ac1fc82e2" } </a:t>
            </a:r>
            <a:endParaRPr lang="en-US" sz="2800" dirty="0">
              <a:solidFill>
                <a:schemeClr val="accent5">
                  <a:lumMod val="75000"/>
                </a:schemeClr>
              </a:solidFill>
              <a:effectLst>
                <a:outerShdw blurRad="508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6100" y="292100"/>
            <a:ext cx="303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Result …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082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6100" y="292100"/>
            <a:ext cx="7797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Credits</a:t>
            </a:r>
            <a:endParaRPr lang="en-US" sz="2800" dirty="0" smtClean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All code samples from </a:t>
            </a:r>
            <a:r>
              <a:rPr lang="en-US" sz="28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PHP Object Oriented Programming Fundamentals with </a:t>
            </a:r>
            <a:r>
              <a:rPr lang="en-US" sz="2800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Joost</a:t>
            </a:r>
            <a:r>
              <a:rPr lang="en-US" sz="28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Van </a:t>
            </a:r>
            <a:r>
              <a:rPr lang="en-US" sz="2800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Veen</a:t>
            </a:r>
            <a:r>
              <a:rPr lang="en-US" sz="28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;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evantotuts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+ (https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://</a:t>
            </a:r>
            <a:r>
              <a:rPr lang="en-US" sz="28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tutsplus.com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),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March 31,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2014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816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6900" y="279400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logo-commuity-350-color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4" y="2097245"/>
            <a:ext cx="2473561" cy="2473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94437" y="1827760"/>
            <a:ext cx="50886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u="sng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Daniel Kline</a:t>
            </a:r>
            <a:endParaRPr lang="en-US" sz="4000" i="1" dirty="0" smtClean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sz="4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Web Developer</a:t>
            </a:r>
          </a:p>
          <a:p>
            <a:r>
              <a:rPr lang="en-US" sz="32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		@</a:t>
            </a:r>
            <a:r>
              <a:rPr lang="en-US" sz="32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daniel_okc</a:t>
            </a:r>
            <a:endParaRPr lang="en-US" sz="3200" dirty="0" smtClean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sz="32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danielkline19@hotmail.com</a:t>
            </a:r>
          </a:p>
          <a:p>
            <a:pPr algn="ctr"/>
            <a:endParaRPr lang="en-US" sz="1000" dirty="0" smtClean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 descr="1000px-Linkedin_Shiny_Ico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737" y="3556000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2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3100" y="361652"/>
            <a:ext cx="77089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i="1" dirty="0" smtClean="0">
                <a:solidFill>
                  <a:srgbClr val="2B3949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PHP</a:t>
            </a:r>
          </a:p>
          <a:p>
            <a:pPr algn="ctr"/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Absolute Basics</a:t>
            </a:r>
          </a:p>
          <a:p>
            <a:pPr algn="ctr"/>
            <a:r>
              <a:rPr lang="en-US" sz="6000" i="1" dirty="0" smtClean="0">
                <a:solidFill>
                  <a:srgbClr val="2B3949"/>
                </a:solidFill>
                <a:effectLst>
                  <a:outerShdw blurRad="381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4122762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7700" y="1181100"/>
            <a:ext cx="7848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If we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create a class called </a:t>
            </a:r>
            <a:r>
              <a:rPr lang="en-US" sz="2800" b="1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User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, and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we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want to alter the characteristics of the users in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an application,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all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we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have to do is change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the </a:t>
            </a:r>
            <a:r>
              <a:rPr lang="en-US" sz="28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User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class and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when 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we change the </a:t>
            </a: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blueprint, the change will be effective for all users. </a:t>
            </a:r>
            <a:endParaRPr lang="en-US" sz="2800" dirty="0" smtClean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223837" lvl="0"/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223837"/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Variables inside a class are called properties.  Defined as public properties, they have read/write privileges outside of the class.</a:t>
            </a:r>
          </a:p>
          <a:p>
            <a:pPr marL="223837" lvl="0"/>
            <a:endParaRPr lang="en-US" sz="2800" dirty="0" smtClean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7516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t-clipart-free-vector-my-house-clip-art_106439_My_House_clip_art_h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832" y="4458462"/>
            <a:ext cx="1706744" cy="12715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96374" y="2678176"/>
            <a:ext cx="1072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=</a:t>
            </a:r>
            <a:endParaRPr lang="en-US" sz="9600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 descr="bit-clipart-free-vector-my-house-clip-art_106439_My_House_clip_art_h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832" y="2855976"/>
            <a:ext cx="1706744" cy="1271524"/>
          </a:xfrm>
          <a:prstGeom prst="rect">
            <a:avLst/>
          </a:prstGeom>
        </p:spPr>
      </p:pic>
      <p:pic>
        <p:nvPicPr>
          <p:cNvPr id="6" name="Picture 5" descr="bit-clipart-free-vector-my-house-clip-art_106439_My_House_clip_art_h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832" y="1103376"/>
            <a:ext cx="1706744" cy="1271524"/>
          </a:xfrm>
          <a:prstGeom prst="rect">
            <a:avLst/>
          </a:prstGeom>
        </p:spPr>
      </p:pic>
      <p:pic>
        <p:nvPicPr>
          <p:cNvPr id="7" name="Picture 6" descr="bit-clipart-free-vector-my-house-clip-art_106439_My_House_clip_art_h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452" y="1103376"/>
            <a:ext cx="1706744" cy="1271524"/>
          </a:xfrm>
          <a:prstGeom prst="rect">
            <a:avLst/>
          </a:prstGeom>
        </p:spPr>
      </p:pic>
      <p:pic>
        <p:nvPicPr>
          <p:cNvPr id="8" name="Picture 7" descr="bit-clipart-free-vector-my-house-clip-art_106439_My_House_clip_art_h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452" y="2855976"/>
            <a:ext cx="1706744" cy="1271524"/>
          </a:xfrm>
          <a:prstGeom prst="rect">
            <a:avLst/>
          </a:prstGeom>
        </p:spPr>
      </p:pic>
      <p:pic>
        <p:nvPicPr>
          <p:cNvPr id="9" name="Picture 8" descr="bit-clipart-free-vector-my-house-clip-art_106439_My_House_clip_art_h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452" y="4458462"/>
            <a:ext cx="1706744" cy="1271524"/>
          </a:xfrm>
          <a:prstGeom prst="rect">
            <a:avLst/>
          </a:prstGeom>
        </p:spPr>
      </p:pic>
      <p:pic>
        <p:nvPicPr>
          <p:cNvPr id="10" name="Picture 9" descr="modern-house-blueprints-wonderful-with-photos-of-modern-set-at-desig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286000"/>
            <a:ext cx="2295181" cy="254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2532" y="360690"/>
            <a:ext cx="683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One blueprint … can yield many houses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0508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1911459"/>
            <a:ext cx="850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7" lvl="0"/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Types of properties can be </a:t>
            </a:r>
          </a:p>
          <a:p>
            <a:pPr marL="681037" lvl="0" indent="-457200">
              <a:buFont typeface="Arial"/>
              <a:buChar char="•"/>
            </a:pP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H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air color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681037" lvl="0" indent="-457200">
              <a:buFont typeface="Arial"/>
              <a:buChar char="•"/>
            </a:pP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hoe size </a:t>
            </a:r>
          </a:p>
          <a:p>
            <a:pPr marL="681037" lvl="0" indent="-457200">
              <a:buFont typeface="Arial"/>
              <a:buChar char="•"/>
            </a:pPr>
            <a:r>
              <a: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H</a:t>
            </a: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ow tall someone is </a:t>
            </a:r>
          </a:p>
          <a:p>
            <a:pPr marL="681037" lvl="0" indent="-457200">
              <a:buFont typeface="Arial"/>
              <a:buChar char="•"/>
            </a:pP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Hobby</a:t>
            </a:r>
          </a:p>
          <a:p>
            <a:pPr marL="681037" lvl="0" indent="-457200">
              <a:buFont typeface="Arial"/>
              <a:buChar char="•"/>
            </a:pP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Musical instrument they play</a:t>
            </a:r>
          </a:p>
        </p:txBody>
      </p:sp>
    </p:spTree>
    <p:extLst>
      <p:ext uri="{BB962C8B-B14F-4D97-AF65-F5344CB8AC3E}">
        <p14:creationId xmlns:p14="http://schemas.microsoft.com/office/powerpoint/2010/main" val="74984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3229</TotalTime>
  <Words>2388</Words>
  <Application>Microsoft Macintosh PowerPoint</Application>
  <PresentationFormat>On-screen Show (4:3)</PresentationFormat>
  <Paragraphs>334</Paragraphs>
  <Slides>67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Web Developer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Kline</dc:creator>
  <cp:lastModifiedBy>Daniel Kline</cp:lastModifiedBy>
  <cp:revision>224</cp:revision>
  <dcterms:created xsi:type="dcterms:W3CDTF">2015-12-18T22:32:11Z</dcterms:created>
  <dcterms:modified xsi:type="dcterms:W3CDTF">2016-01-08T04:16:58Z</dcterms:modified>
</cp:coreProperties>
</file>