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7" r:id="rId3"/>
    <p:sldId id="275" r:id="rId4"/>
    <p:sldId id="271" r:id="rId5"/>
    <p:sldId id="258" r:id="rId6"/>
    <p:sldId id="259" r:id="rId7"/>
    <p:sldId id="261" r:id="rId8"/>
    <p:sldId id="262" r:id="rId9"/>
    <p:sldId id="278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2" r:id="rId18"/>
    <p:sldId id="273" r:id="rId19"/>
    <p:sldId id="274" r:id="rId20"/>
    <p:sldId id="276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6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19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 anchorCtr="0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5715000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5715000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86766"/>
            <a:ext cx="7315200" cy="400705"/>
          </a:xfrm>
          <a:prstGeom prst="rect">
            <a:avLst/>
          </a:prstGeom>
        </p:spPr>
      </p:pic>
      <p:pic>
        <p:nvPicPr>
          <p:cNvPr id="10" name="Picture 9" descr="coverAccentT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19136"/>
            <a:ext cx="7315200" cy="3913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754083" y="673398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754083" y="5636584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169" y="5636584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4169" y="673398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aption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752600" y="565897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752600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8450" y="412824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93402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7649" y="4128247"/>
            <a:ext cx="742950" cy="361950"/>
          </a:xfrm>
          <a:prstGeom prst="rect">
            <a:avLst/>
          </a:prstGeom>
          <a:noFill/>
        </p:spPr>
      </p:pic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93402" y="56589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7649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vertical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6225" y="860612"/>
            <a:ext cx="247364" cy="4937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 anchorCtr="0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6214969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6214969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214969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15801"/>
            <a:ext cx="7315200" cy="400705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SectionAccent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18488"/>
            <a:ext cx="7315200" cy="356382"/>
          </a:xfrm>
          <a:prstGeom prst="rect">
            <a:avLst/>
          </a:prstGeom>
          <a:noFill/>
        </p:spPr>
      </p:pic>
      <p:pic>
        <p:nvPicPr>
          <p:cNvPr id="1027" name="Picture 3" descr="SectionAccent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690872"/>
            <a:ext cx="7315200" cy="35638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</p:spPr>
      </p:pic>
      <p:pic>
        <p:nvPicPr>
          <p:cNvPr id="12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681" y="2686050"/>
            <a:ext cx="2609850" cy="1333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caption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Edg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84294"/>
            <a:ext cx="6949440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412"/>
            <a:ext cx="2133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412"/>
            <a:ext cx="2895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412"/>
            <a:ext cx="4572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SzPct val="100000"/>
        <a:buFont typeface="Wingdings" pitchFamily="2" charset="2"/>
        <a:buChar char="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tviewmirror.com/louis-armstrong-and-the-jazz-age/" TargetMode="External"/><Relationship Id="rId4" Type="http://schemas.openxmlformats.org/officeDocument/2006/relationships/hyperlink" Target="http://www.danielklineweb.com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funminnesota.com/events.cfm?m=02&amp;d=20&amp;y=201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ordpress.org/plugin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dpres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2" y="1350203"/>
            <a:ext cx="825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8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969" y="369271"/>
            <a:ext cx="852684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/>
              <a:t>Hooks: </a:t>
            </a:r>
            <a:r>
              <a:rPr lang="en-US" sz="5600" dirty="0" err="1" smtClean="0"/>
              <a:t>add_action</a:t>
            </a:r>
            <a:endParaRPr lang="en-US" sz="3200" dirty="0" smtClean="0"/>
          </a:p>
          <a:p>
            <a:pPr marL="571500" indent="-571500">
              <a:buFont typeface="Wingdings" charset="2"/>
              <a:buChar char="q"/>
            </a:pPr>
            <a:endParaRPr lang="en-US" sz="1000" dirty="0" smtClean="0"/>
          </a:p>
          <a:p>
            <a:pPr marL="571500" indent="-571500">
              <a:buFont typeface="Wingdings" charset="2"/>
              <a:buChar char="q"/>
            </a:pPr>
            <a:r>
              <a:rPr lang="en-US" sz="3200" dirty="0" smtClean="0"/>
              <a:t>Format:</a:t>
            </a:r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 err="1"/>
              <a:t>a</a:t>
            </a:r>
            <a:r>
              <a:rPr lang="en-US" sz="3200" dirty="0" err="1" smtClean="0"/>
              <a:t>dd_action</a:t>
            </a:r>
            <a:r>
              <a:rPr lang="en-US" sz="3200" dirty="0" smtClean="0"/>
              <a:t> (‘</a:t>
            </a:r>
            <a:r>
              <a:rPr lang="en-US" sz="3200" i="1" dirty="0" err="1" smtClean="0"/>
              <a:t>init</a:t>
            </a:r>
            <a:r>
              <a:rPr lang="en-US" sz="3200" dirty="0" smtClean="0"/>
              <a:t>’, ‘</a:t>
            </a:r>
            <a:r>
              <a:rPr lang="en-US" sz="3200" i="1" dirty="0" err="1" smtClean="0"/>
              <a:t>acme_init</a:t>
            </a:r>
            <a:r>
              <a:rPr lang="en-US" sz="3200" dirty="0" smtClean="0"/>
              <a:t>’);</a:t>
            </a:r>
          </a:p>
          <a:p>
            <a:pPr lvl="1"/>
            <a:endParaRPr lang="en-US" sz="3200" dirty="0"/>
          </a:p>
          <a:p>
            <a:pPr marL="571500" indent="-571500">
              <a:buFont typeface="Wingdings" charset="2"/>
              <a:buChar char="q"/>
            </a:pPr>
            <a:r>
              <a:rPr lang="en-US" sz="3200" dirty="0" smtClean="0"/>
              <a:t>Where ‘</a:t>
            </a:r>
            <a:r>
              <a:rPr lang="en-US" sz="3200" i="1" dirty="0" err="1" smtClean="0"/>
              <a:t>init</a:t>
            </a:r>
            <a:r>
              <a:rPr lang="en-US" sz="3200" dirty="0" smtClean="0"/>
              <a:t>’ is the name of the hook for which we want to register our function</a:t>
            </a:r>
            <a:endParaRPr lang="en-US" sz="3200" dirty="0"/>
          </a:p>
          <a:p>
            <a:pPr marL="571500" indent="-571500">
              <a:buFont typeface="Wingdings" charset="2"/>
              <a:buChar char="q"/>
            </a:pPr>
            <a:r>
              <a:rPr lang="en-US" sz="3200" dirty="0" smtClean="0"/>
              <a:t>‘</a:t>
            </a:r>
            <a:r>
              <a:rPr lang="en-US" sz="3200" i="1" dirty="0" err="1" smtClean="0"/>
              <a:t>acme_init</a:t>
            </a:r>
            <a:r>
              <a:rPr lang="en-US" sz="3200" dirty="0" smtClean="0"/>
              <a:t>’ is a custom function that we create for our plugin</a:t>
            </a:r>
            <a:endParaRPr lang="en-US" sz="3200" dirty="0"/>
          </a:p>
          <a:p>
            <a:pPr marL="571500" indent="-571500">
              <a:buFont typeface="Wingdings" charset="2"/>
              <a:buChar char="q"/>
            </a:pPr>
            <a:r>
              <a:rPr lang="en-US" sz="3200" dirty="0" smtClean="0"/>
              <a:t>When it is time to execute the ‘</a:t>
            </a:r>
            <a:r>
              <a:rPr lang="en-US" sz="3200" dirty="0" err="1" smtClean="0"/>
              <a:t>init</a:t>
            </a:r>
            <a:r>
              <a:rPr lang="en-US" sz="3200" dirty="0" smtClean="0"/>
              <a:t>’ function in the WP lifecycle ‘</a:t>
            </a:r>
            <a:r>
              <a:rPr lang="en-US" sz="3200" i="1" dirty="0" err="1" smtClean="0"/>
              <a:t>acme_init</a:t>
            </a:r>
            <a:r>
              <a:rPr lang="en-US" sz="3200" dirty="0" smtClean="0"/>
              <a:t>’ will execute</a:t>
            </a:r>
          </a:p>
        </p:txBody>
      </p:sp>
    </p:spTree>
    <p:extLst>
      <p:ext uri="{BB962C8B-B14F-4D97-AF65-F5344CB8AC3E}">
        <p14:creationId xmlns:p14="http://schemas.microsoft.com/office/powerpoint/2010/main" val="226688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lly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00" y="234172"/>
            <a:ext cx="4755852" cy="63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8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min_doll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5" y="1210111"/>
            <a:ext cx="8410212" cy="44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uisArmstr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8" y="1036637"/>
            <a:ext cx="8424837" cy="47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2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969" y="369271"/>
            <a:ext cx="852684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/>
              <a:t>Our Custom Plugin</a:t>
            </a:r>
            <a:endParaRPr lang="en-US" sz="1000" dirty="0" smtClean="0"/>
          </a:p>
          <a:p>
            <a:pPr marL="571500" indent="-571500">
              <a:buFont typeface="Wingdings" charset="2"/>
              <a:buChar char="q"/>
            </a:pPr>
            <a:endParaRPr lang="en-US" sz="1000" dirty="0" smtClean="0"/>
          </a:p>
          <a:p>
            <a:pPr marL="571500" indent="-571500">
              <a:buFont typeface="Wingdings" charset="2"/>
              <a:buChar char="q"/>
            </a:pPr>
            <a:endParaRPr lang="en-US" sz="1000" dirty="0" smtClean="0"/>
          </a:p>
          <a:p>
            <a:pPr marL="571500" indent="-571500">
              <a:buFont typeface="Wingdings" charset="2"/>
              <a:buChar char="q"/>
            </a:pPr>
            <a:endParaRPr lang="en-US" sz="1000" dirty="0"/>
          </a:p>
          <a:p>
            <a:r>
              <a:rPr lang="en-US" sz="3200" b="1" dirty="0"/>
              <a:t> </a:t>
            </a:r>
            <a:r>
              <a:rPr lang="en-US" sz="3200" b="1" dirty="0" smtClean="0"/>
              <a:t>    Name: 	  </a:t>
            </a:r>
            <a:r>
              <a:rPr lang="en-US" sz="3200" dirty="0" err="1" smtClean="0"/>
              <a:t>nt_post_notice</a:t>
            </a:r>
            <a:endParaRPr lang="en-US" sz="3200" dirty="0"/>
          </a:p>
          <a:p>
            <a:pPr marL="571500" indent="-571500">
              <a:buFont typeface="Wingdings" charset="2"/>
              <a:buChar char="q"/>
            </a:pPr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</a:t>
            </a:r>
            <a:r>
              <a:rPr lang="en-US" sz="3200" b="1" dirty="0" smtClean="0"/>
              <a:t>Functions</a:t>
            </a:r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 smtClean="0"/>
              <a:t>Display custom message above post</a:t>
            </a:r>
          </a:p>
          <a:p>
            <a:pPr marL="914400" lvl="1" indent="-457200">
              <a:buFont typeface="Wingdings" charset="2"/>
              <a:buChar char="q"/>
            </a:pPr>
            <a:endParaRPr lang="en-US" sz="3200" dirty="0" smtClean="0"/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 smtClean="0"/>
              <a:t>Specify the message in the dashboard</a:t>
            </a:r>
          </a:p>
          <a:p>
            <a:pPr marL="1028700" lvl="1" indent="-571500">
              <a:buFont typeface="Wingdings" charset="2"/>
              <a:buChar char="q"/>
            </a:pPr>
            <a:endParaRPr lang="en-US" sz="3200" dirty="0" smtClean="0"/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 smtClean="0"/>
              <a:t>Provide a notice preview</a:t>
            </a:r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684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969" y="369271"/>
            <a:ext cx="8526842" cy="406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/>
              <a:t>Demonstration</a:t>
            </a:r>
            <a:endParaRPr lang="en-US" sz="3200" dirty="0" smtClean="0"/>
          </a:p>
          <a:p>
            <a:pPr marL="571500" indent="-571500">
              <a:buFont typeface="Wingdings" charset="2"/>
              <a:buChar char="q"/>
            </a:pPr>
            <a:endParaRPr lang="en-US" sz="10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endParaRPr lang="en-US" sz="3200" b="1" dirty="0" smtClean="0"/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 smtClean="0"/>
              <a:t>Activate </a:t>
            </a:r>
          </a:p>
          <a:p>
            <a:pPr marL="914400" lvl="1" indent="-457200">
              <a:buFont typeface="Wingdings" charset="2"/>
              <a:buChar char="q"/>
            </a:pPr>
            <a:endParaRPr lang="en-US" sz="3200" dirty="0" smtClean="0"/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 smtClean="0"/>
              <a:t>Admin post page</a:t>
            </a:r>
          </a:p>
          <a:p>
            <a:pPr marL="1028700" lvl="1" indent="-571500">
              <a:buFont typeface="Wingdings" charset="2"/>
              <a:buChar char="q"/>
            </a:pPr>
            <a:endParaRPr lang="en-US" sz="3200" dirty="0" smtClean="0"/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 smtClean="0"/>
              <a:t>Public viewing area</a:t>
            </a:r>
          </a:p>
        </p:txBody>
      </p:sp>
    </p:spTree>
    <p:extLst>
      <p:ext uri="{BB962C8B-B14F-4D97-AF65-F5344CB8AC3E}">
        <p14:creationId xmlns:p14="http://schemas.microsoft.com/office/powerpoint/2010/main" val="224178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051" y="369271"/>
            <a:ext cx="8073284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/>
              <a:t>Plugin Features</a:t>
            </a:r>
            <a:endParaRPr lang="en-US" sz="3200" dirty="0" smtClean="0"/>
          </a:p>
          <a:p>
            <a:pPr marL="571500" indent="-571500">
              <a:buFont typeface="Wingdings" charset="2"/>
              <a:buChar char="q"/>
            </a:pPr>
            <a:endParaRPr lang="en-US" sz="10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endParaRPr lang="en-US" sz="3200" b="1" dirty="0" smtClean="0"/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 smtClean="0"/>
              <a:t>Security: each user has a </a:t>
            </a:r>
            <a:r>
              <a:rPr lang="en-US" sz="3200" smtClean="0"/>
              <a:t>unique nonce</a:t>
            </a:r>
            <a:endParaRPr lang="en-US" sz="3200" dirty="0" smtClean="0"/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 smtClean="0"/>
              <a:t>Permission: only admin users should be able to save the data</a:t>
            </a:r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 smtClean="0"/>
              <a:t>Data sanitization: so that hackers cannot perform SQL injection through our editor</a:t>
            </a:r>
            <a:endParaRPr lang="en-US" sz="3200" dirty="0"/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 smtClean="0"/>
              <a:t>Conditions: only execute if post content exists</a:t>
            </a:r>
          </a:p>
        </p:txBody>
      </p:sp>
    </p:spTree>
    <p:extLst>
      <p:ext uri="{BB962C8B-B14F-4D97-AF65-F5344CB8AC3E}">
        <p14:creationId xmlns:p14="http://schemas.microsoft.com/office/powerpoint/2010/main" val="113185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143" y="277792"/>
            <a:ext cx="8073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/>
              <a:t>Sanitize data</a:t>
            </a:r>
            <a:endParaRPr lang="en-US" sz="3200" dirty="0" smtClean="0"/>
          </a:p>
          <a:p>
            <a:pPr marL="571500" indent="-571500">
              <a:buFont typeface="Wingdings" charset="2"/>
              <a:buChar char="q"/>
            </a:pPr>
            <a:endParaRPr lang="en-US" sz="1000" dirty="0" smtClean="0"/>
          </a:p>
        </p:txBody>
      </p:sp>
      <p:pic>
        <p:nvPicPr>
          <p:cNvPr id="3" name="Picture 2" descr="sanitize_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424"/>
            <a:ext cx="9144000" cy="48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143" y="277792"/>
            <a:ext cx="8073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/>
              <a:t>C</a:t>
            </a:r>
            <a:r>
              <a:rPr lang="en-US" sz="5600" dirty="0" smtClean="0"/>
              <a:t>an admin save data?</a:t>
            </a:r>
            <a:endParaRPr lang="en-US" sz="3200" dirty="0" smtClean="0"/>
          </a:p>
          <a:p>
            <a:pPr marL="571500" indent="-571500">
              <a:buFont typeface="Wingdings" charset="2"/>
              <a:buChar char="q"/>
            </a:pPr>
            <a:endParaRPr lang="en-US" sz="1000" dirty="0" smtClean="0"/>
          </a:p>
        </p:txBody>
      </p:sp>
      <p:pic>
        <p:nvPicPr>
          <p:cNvPr id="3" name="Picture 2" descr="sanitize_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424"/>
            <a:ext cx="9144000" cy="4865695"/>
          </a:xfrm>
          <a:prstGeom prst="rect">
            <a:avLst/>
          </a:prstGeom>
        </p:spPr>
      </p:pic>
      <p:pic>
        <p:nvPicPr>
          <p:cNvPr id="2" name="Picture 1" descr="user_can_save_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424"/>
            <a:ext cx="9144000" cy="49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143" y="277792"/>
            <a:ext cx="8073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/>
              <a:t>Display if text exists</a:t>
            </a:r>
            <a:endParaRPr lang="en-US" sz="3200" dirty="0" smtClean="0"/>
          </a:p>
          <a:p>
            <a:pPr marL="571500" indent="-571500">
              <a:buFont typeface="Wingdings" charset="2"/>
              <a:buChar char="q"/>
            </a:pPr>
            <a:endParaRPr lang="en-US" sz="1000" dirty="0" smtClean="0"/>
          </a:p>
        </p:txBody>
      </p:sp>
      <p:pic>
        <p:nvPicPr>
          <p:cNvPr id="5" name="Picture 4" descr="display_if_not_empty_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3186"/>
            <a:ext cx="9144000" cy="36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6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969" y="1548445"/>
            <a:ext cx="85268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u="sng" dirty="0" err="1" smtClean="0"/>
              <a:t>WordPress</a:t>
            </a:r>
            <a:endParaRPr lang="en-US" sz="6000" dirty="0" smtClean="0"/>
          </a:p>
          <a:p>
            <a:pPr algn="ctr"/>
            <a:r>
              <a:rPr lang="en-US" sz="6000" dirty="0" smtClean="0"/>
              <a:t>Plugin </a:t>
            </a:r>
            <a:r>
              <a:rPr lang="en-US" sz="6000" dirty="0"/>
              <a:t>Creation </a:t>
            </a:r>
            <a:endParaRPr lang="en-US" sz="6000" dirty="0" smtClean="0"/>
          </a:p>
          <a:p>
            <a:pPr algn="ctr"/>
            <a:r>
              <a:rPr lang="en-US" sz="6000" dirty="0" smtClean="0"/>
              <a:t>Overview</a:t>
            </a:r>
            <a:endParaRPr lang="en-US" sz="1000" dirty="0" smtClean="0"/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1860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1493" y="1467065"/>
            <a:ext cx="63440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 smtClean="0"/>
              <a:t>Daniel Kline</a:t>
            </a:r>
            <a:endParaRPr lang="en-US" sz="4000" dirty="0" smtClean="0"/>
          </a:p>
          <a:p>
            <a:r>
              <a:rPr lang="en-US" sz="4800" dirty="0" smtClean="0"/>
              <a:t>Web Developer</a:t>
            </a:r>
          </a:p>
          <a:p>
            <a:r>
              <a:rPr lang="en-US" sz="3200" dirty="0" smtClean="0"/>
              <a:t>danielkline19@hotmail.com</a:t>
            </a:r>
          </a:p>
          <a:p>
            <a:r>
              <a:rPr lang="en-US" sz="3200" dirty="0" err="1" smtClean="0"/>
              <a:t>www.danielklineweb.com</a:t>
            </a:r>
            <a:endParaRPr lang="en-US" sz="3200" dirty="0" smtClean="0"/>
          </a:p>
          <a:p>
            <a:pPr algn="ctr"/>
            <a:endParaRPr lang="en-US" sz="6000" dirty="0" smtClean="0"/>
          </a:p>
          <a:p>
            <a:pPr algn="ctr"/>
            <a:endParaRPr lang="en-US" sz="1000" dirty="0" smtClean="0"/>
          </a:p>
          <a:p>
            <a:pPr lvl="1"/>
            <a:endParaRPr lang="en-US" sz="3200" dirty="0" smtClean="0"/>
          </a:p>
        </p:txBody>
      </p:sp>
      <p:pic>
        <p:nvPicPr>
          <p:cNvPr id="3" name="Picture 2" descr="logo-commuity-350-color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0" y="1654253"/>
            <a:ext cx="2473561" cy="24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9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00100" y="147756"/>
            <a:ext cx="7543800" cy="11609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/>
              <a:t>Sources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250412"/>
            <a:ext cx="7959998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3200" dirty="0"/>
              <a:t>https://</a:t>
            </a:r>
            <a:r>
              <a:rPr lang="en-US" sz="3200" dirty="0" err="1"/>
              <a:t>tommcfarlin.com</a:t>
            </a:r>
            <a:r>
              <a:rPr lang="en-US" sz="3200" dirty="0"/>
              <a:t>/</a:t>
            </a:r>
            <a:r>
              <a:rPr lang="en-US" sz="3200" dirty="0" err="1"/>
              <a:t>wordpress</a:t>
            </a:r>
            <a:r>
              <a:rPr lang="en-US" sz="3200" dirty="0"/>
              <a:t>-page-lifecycle/</a:t>
            </a:r>
            <a:r>
              <a:rPr lang="en-US" sz="3200" dirty="0" err="1"/>
              <a:t>WordPress</a:t>
            </a:r>
            <a:r>
              <a:rPr lang="en-US" sz="3200" dirty="0"/>
              <a:t> </a:t>
            </a:r>
            <a:r>
              <a:rPr lang="en-US" sz="3200" dirty="0" smtClean="0"/>
              <a:t>execution</a:t>
            </a:r>
          </a:p>
          <a:p>
            <a:pPr marL="571500" indent="-571500">
              <a:buFont typeface="Wingdings" charset="2"/>
              <a:buChar char="q"/>
            </a:pPr>
            <a:r>
              <a:rPr lang="en-US" sz="3200" dirty="0" smtClean="0"/>
              <a:t>“Hello Dolly” </a:t>
            </a:r>
            <a:r>
              <a:rPr lang="en-US" sz="3200" dirty="0" err="1" smtClean="0"/>
              <a:t>image:</a:t>
            </a:r>
            <a:r>
              <a:rPr lang="en-US" sz="3200" dirty="0" err="1" smtClean="0">
                <a:hlinkClick r:id="rId2"/>
              </a:rPr>
              <a:t>http</a:t>
            </a:r>
            <a:r>
              <a:rPr lang="en-US" sz="3200" dirty="0">
                <a:hlinkClick r:id="rId2"/>
              </a:rPr>
              <a:t>://funminnesota.com/events.cfm?m=02&amp;d=20&amp;y=</a:t>
            </a:r>
            <a:r>
              <a:rPr lang="en-US" sz="3200" dirty="0" smtClean="0">
                <a:hlinkClick r:id="rId2"/>
              </a:rPr>
              <a:t>2015</a:t>
            </a:r>
            <a:endParaRPr lang="en-US" sz="3200" dirty="0" smtClean="0"/>
          </a:p>
          <a:p>
            <a:pPr marL="571500" indent="-571500">
              <a:buFont typeface="Wingdings" charset="2"/>
              <a:buChar char="q"/>
            </a:pPr>
            <a:r>
              <a:rPr lang="en-US" sz="3200" dirty="0" smtClean="0"/>
              <a:t>“Louis Armstrong</a:t>
            </a:r>
            <a:r>
              <a:rPr lang="en-US" sz="3200" dirty="0"/>
              <a:t>” image: </a:t>
            </a:r>
            <a:r>
              <a:rPr lang="en-US" sz="3200" dirty="0">
                <a:hlinkClick r:id="rId3"/>
              </a:rPr>
              <a:t>http://mtviewmirror.com/louis-armstrong-and-the-jazz-age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pPr marL="571500" indent="-571500">
              <a:buFont typeface="Wingdings" charset="2"/>
              <a:buChar char="q"/>
            </a:pPr>
            <a:r>
              <a:rPr lang="en-US" sz="3200" dirty="0" smtClean="0"/>
              <a:t>Daniel Kline logo, copyright 2012.  </a:t>
            </a:r>
            <a:r>
              <a:rPr lang="en-US" sz="3200" dirty="0" smtClean="0">
                <a:hlinkClick r:id="rId4"/>
              </a:rPr>
              <a:t>www.danielklineweb.com</a:t>
            </a:r>
            <a:r>
              <a:rPr lang="en-US" sz="3200" dirty="0" smtClean="0"/>
              <a:t> </a:t>
            </a:r>
          </a:p>
          <a:p>
            <a:pPr marL="571500" indent="-571500">
              <a:buFont typeface="Wingdings" charset="2"/>
              <a:buChar char="q"/>
            </a:pPr>
            <a:endParaRPr lang="en-US" sz="3200" dirty="0" smtClean="0"/>
          </a:p>
          <a:p>
            <a:pPr marL="571500" indent="-571500">
              <a:buFont typeface="Wingdings" charset="2"/>
              <a:buChar char="q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1114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-commuity-350-color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4" y="1932145"/>
            <a:ext cx="2473561" cy="2473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4437" y="1688060"/>
            <a:ext cx="508861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 smtClean="0"/>
              <a:t>Daniel Kline</a:t>
            </a:r>
            <a:endParaRPr lang="en-US" sz="4000" dirty="0" smtClean="0"/>
          </a:p>
          <a:p>
            <a:r>
              <a:rPr lang="en-US" sz="4800" dirty="0" smtClean="0"/>
              <a:t>Web Developer</a:t>
            </a:r>
          </a:p>
          <a:p>
            <a:r>
              <a:rPr lang="en-US" sz="3200" dirty="0" smtClean="0"/>
              <a:t>danielkline19@hotmail.com</a:t>
            </a:r>
          </a:p>
          <a:p>
            <a:r>
              <a:rPr lang="en-US" sz="3200" dirty="0" err="1" smtClean="0"/>
              <a:t>www.danielklineweb.com</a:t>
            </a:r>
            <a:endParaRPr lang="en-US" sz="3200" dirty="0" smtClean="0"/>
          </a:p>
          <a:p>
            <a:pPr algn="ctr"/>
            <a:endParaRPr lang="en-US" sz="6000" dirty="0" smtClean="0"/>
          </a:p>
          <a:p>
            <a:pPr algn="ctr"/>
            <a:endParaRPr lang="en-US" sz="1000" dirty="0" smtClean="0"/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9259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969" y="369271"/>
            <a:ext cx="826766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/>
              <a:t>Advanced Subject</a:t>
            </a:r>
            <a:endParaRPr lang="en-US" sz="3200" dirty="0" smtClean="0"/>
          </a:p>
          <a:p>
            <a:pPr marL="571500" indent="-571500">
              <a:buFont typeface="Wingdings" charset="2"/>
              <a:buChar char="q"/>
            </a:pPr>
            <a:endParaRPr lang="en-US" sz="1000" dirty="0" smtClean="0"/>
          </a:p>
          <a:p>
            <a:pPr marL="1028700" lvl="1" indent="-571500">
              <a:buFont typeface="Wingdings" charset="2"/>
              <a:buChar char="q"/>
            </a:pPr>
            <a:endParaRPr lang="en-US" sz="3200" dirty="0" smtClean="0"/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 smtClean="0"/>
              <a:t>Presentation </a:t>
            </a:r>
            <a:r>
              <a:rPr lang="en-US" sz="3200" dirty="0"/>
              <a:t>content </a:t>
            </a:r>
            <a:r>
              <a:rPr lang="en-US" sz="3200" dirty="0" smtClean="0"/>
              <a:t>intended for programmers and not </a:t>
            </a:r>
            <a:r>
              <a:rPr lang="en-US" sz="3200" dirty="0"/>
              <a:t>required for </a:t>
            </a:r>
            <a:r>
              <a:rPr lang="en-US" sz="3200" dirty="0" smtClean="0"/>
              <a:t>those who use </a:t>
            </a:r>
            <a:r>
              <a:rPr lang="en-US" sz="3200" dirty="0" err="1" smtClean="0"/>
              <a:t>WordPress</a:t>
            </a:r>
            <a:endParaRPr lang="en-US" sz="3200" dirty="0"/>
          </a:p>
          <a:p>
            <a:pPr marL="914400" lvl="1" indent="-457200">
              <a:buFont typeface="Wingdings" charset="2"/>
              <a:buChar char="q"/>
            </a:pPr>
            <a:endParaRPr lang="en-US" sz="3200" dirty="0" smtClean="0"/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/>
              <a:t>C</a:t>
            </a:r>
            <a:r>
              <a:rPr lang="en-US" sz="3200" dirty="0" smtClean="0"/>
              <a:t>reating </a:t>
            </a:r>
            <a:r>
              <a:rPr lang="en-US" sz="3200" dirty="0"/>
              <a:t>custom functions </a:t>
            </a:r>
            <a:r>
              <a:rPr lang="en-US" sz="3200" dirty="0" smtClean="0"/>
              <a:t>with PHP code associated with </a:t>
            </a:r>
            <a:r>
              <a:rPr lang="en-US" sz="3200" dirty="0"/>
              <a:t>writing </a:t>
            </a:r>
            <a:r>
              <a:rPr lang="en-US" sz="3200" dirty="0" smtClean="0"/>
              <a:t>plugins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810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00100" y="381000"/>
            <a:ext cx="7543800" cy="11609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Topics Discussed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600278"/>
            <a:ext cx="689404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3600" dirty="0" smtClean="0"/>
              <a:t>Plugin definition</a:t>
            </a:r>
            <a:endParaRPr lang="en-US" sz="3600" dirty="0"/>
          </a:p>
          <a:p>
            <a:pPr marL="285750" indent="-285750">
              <a:buFont typeface="Wingdings" charset="2"/>
              <a:buChar char="q"/>
            </a:pPr>
            <a:endParaRPr lang="en-US" sz="1600" dirty="0"/>
          </a:p>
          <a:p>
            <a:pPr marL="571500" indent="-571500">
              <a:buFont typeface="Wingdings" charset="2"/>
              <a:buChar char="q"/>
            </a:pPr>
            <a:r>
              <a:rPr lang="en-US" sz="3600" dirty="0" err="1" smtClean="0"/>
              <a:t>WordPress</a:t>
            </a:r>
            <a:r>
              <a:rPr lang="en-US" sz="3600" dirty="0" smtClean="0"/>
              <a:t> execution life cycle</a:t>
            </a:r>
            <a:endParaRPr lang="en-US" sz="3600" dirty="0"/>
          </a:p>
          <a:p>
            <a:endParaRPr lang="en-US" sz="1600" dirty="0"/>
          </a:p>
          <a:p>
            <a:pPr marL="571500" indent="-571500">
              <a:buFont typeface="Wingdings" charset="2"/>
              <a:buChar char="q"/>
            </a:pPr>
            <a:r>
              <a:rPr lang="en-US" sz="3600" dirty="0" smtClean="0"/>
              <a:t>Hooks</a:t>
            </a:r>
          </a:p>
          <a:p>
            <a:pPr marL="285750" indent="-285750">
              <a:buFont typeface="Wingdings" charset="2"/>
              <a:buChar char="q"/>
            </a:pPr>
            <a:endParaRPr lang="en-US" sz="1600" dirty="0" smtClean="0"/>
          </a:p>
          <a:p>
            <a:pPr marL="571500" indent="-571500">
              <a:buFont typeface="Wingdings" charset="2"/>
              <a:buChar char="q"/>
            </a:pPr>
            <a:r>
              <a:rPr lang="en-US" sz="3600" dirty="0" smtClean="0"/>
              <a:t>Considerations</a:t>
            </a:r>
            <a:endParaRPr lang="en-US" sz="3600" dirty="0"/>
          </a:p>
          <a:p>
            <a:endParaRPr lang="en-US" sz="1600" dirty="0"/>
          </a:p>
          <a:p>
            <a:pPr marL="571500" indent="-571500">
              <a:buFont typeface="Wingdings" charset="2"/>
              <a:buChar char="q"/>
            </a:pPr>
            <a:r>
              <a:rPr lang="en-US" sz="3600" dirty="0"/>
              <a:t>Code samples</a:t>
            </a:r>
          </a:p>
          <a:p>
            <a:pPr marL="285750" indent="-285750">
              <a:buFont typeface="Wingdings" charset="2"/>
              <a:buChar char="q"/>
            </a:pPr>
            <a:endParaRPr lang="en-US" sz="1600" dirty="0"/>
          </a:p>
          <a:p>
            <a:pPr marL="571500" indent="-571500">
              <a:buFont typeface="Wingdings" charset="2"/>
              <a:buChar char="q"/>
            </a:pPr>
            <a:r>
              <a:rPr lang="en-US" sz="3600" dirty="0" smtClean="0"/>
              <a:t>Demonstration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874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969" y="900547"/>
            <a:ext cx="8526842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3200" dirty="0" smtClean="0"/>
              <a:t>A plugin is set of programming code that extends and expands functionality of </a:t>
            </a:r>
            <a:r>
              <a:rPr lang="en-US" sz="3200" dirty="0" err="1" smtClean="0"/>
              <a:t>WordPress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pPr marL="571500" indent="-571500">
              <a:buFont typeface="Wingdings" charset="2"/>
              <a:buChar char="q"/>
            </a:pPr>
            <a:r>
              <a:rPr lang="en-US" sz="3200" dirty="0" smtClean="0"/>
              <a:t>There are over 40,000 plugins available from the 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://wordpress.org/plugins</a:t>
            </a:r>
            <a:r>
              <a:rPr lang="en-US" sz="3200" dirty="0" smtClean="0">
                <a:hlinkClick r:id="rId2"/>
              </a:rPr>
              <a:t>/</a:t>
            </a:r>
            <a:r>
              <a:rPr lang="en-US" sz="3200" dirty="0" smtClean="0"/>
              <a:t> repository.</a:t>
            </a:r>
          </a:p>
          <a:p>
            <a:endParaRPr lang="en-US" sz="3200" dirty="0" smtClean="0"/>
          </a:p>
          <a:p>
            <a:pPr marL="571500" indent="-571500">
              <a:buFont typeface="Wingdings" charset="2"/>
              <a:buChar char="q"/>
            </a:pPr>
            <a:r>
              <a:rPr lang="en-US" sz="3200" dirty="0" smtClean="0"/>
              <a:t>Plugins provide functions including: spam blocking, analytics, search </a:t>
            </a:r>
            <a:r>
              <a:rPr lang="en-US" sz="3200" dirty="0"/>
              <a:t>e</a:t>
            </a:r>
            <a:r>
              <a:rPr lang="en-US" sz="3200" dirty="0" smtClean="0"/>
              <a:t>ngine </a:t>
            </a:r>
            <a:r>
              <a:rPr lang="en-US" sz="3200" dirty="0"/>
              <a:t>o</a:t>
            </a:r>
            <a:r>
              <a:rPr lang="en-US" sz="3200" dirty="0" smtClean="0"/>
              <a:t>ptimization, security, ecommerce, contact forms, website and database backup, image slide shows, etc.</a:t>
            </a:r>
          </a:p>
        </p:txBody>
      </p:sp>
    </p:spTree>
    <p:extLst>
      <p:ext uri="{BB962C8B-B14F-4D97-AF65-F5344CB8AC3E}">
        <p14:creationId xmlns:p14="http://schemas.microsoft.com/office/powerpoint/2010/main" val="41460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969" y="900547"/>
            <a:ext cx="85268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3200" dirty="0" smtClean="0"/>
              <a:t>There are many functions that execute in the life cycle of </a:t>
            </a:r>
            <a:r>
              <a:rPr lang="en-US" sz="3200" dirty="0" err="1" smtClean="0"/>
              <a:t>WordPress</a:t>
            </a:r>
            <a:r>
              <a:rPr lang="en-US" sz="3200" dirty="0" smtClean="0"/>
              <a:t> execution.  </a:t>
            </a:r>
          </a:p>
          <a:p>
            <a:endParaRPr lang="en-US" sz="3200" dirty="0" smtClean="0"/>
          </a:p>
          <a:p>
            <a:pPr marL="571500" indent="-571500">
              <a:buFont typeface="Wingdings" charset="2"/>
              <a:buChar char="q"/>
            </a:pPr>
            <a:r>
              <a:rPr lang="en-US" sz="3200" dirty="0" smtClean="0"/>
              <a:t>These functions will execute whether we have activated a plugin or not.</a:t>
            </a:r>
          </a:p>
          <a:p>
            <a:endParaRPr lang="en-US" sz="3200" dirty="0" smtClean="0"/>
          </a:p>
          <a:p>
            <a:pPr marL="571500" indent="-571500">
              <a:buFont typeface="Wingdings" charset="2"/>
              <a:buChar char="q"/>
            </a:pPr>
            <a:r>
              <a:rPr lang="en-US" sz="3200" dirty="0" smtClean="0"/>
              <a:t>Plugins add or change the execution of functions by way of a hook.</a:t>
            </a:r>
          </a:p>
        </p:txBody>
      </p:sp>
    </p:spTree>
    <p:extLst>
      <p:ext uri="{BB962C8B-B14F-4D97-AF65-F5344CB8AC3E}">
        <p14:creationId xmlns:p14="http://schemas.microsoft.com/office/powerpoint/2010/main" val="319783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969" y="369271"/>
            <a:ext cx="8397253" cy="6863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/>
              <a:t>Hooks: </a:t>
            </a:r>
            <a:r>
              <a:rPr lang="en-US" sz="5600" dirty="0" err="1" smtClean="0"/>
              <a:t>add_action</a:t>
            </a:r>
            <a:endParaRPr lang="en-US" sz="5600" dirty="0"/>
          </a:p>
          <a:p>
            <a:endParaRPr lang="en-US" sz="3200" dirty="0"/>
          </a:p>
          <a:p>
            <a:pPr marL="571500" indent="-571500">
              <a:buFont typeface="Wingdings" charset="2"/>
              <a:buChar char="q"/>
            </a:pPr>
            <a:r>
              <a:rPr lang="en-US" sz="3200" b="1" dirty="0" err="1" smtClean="0"/>
              <a:t>add_action</a:t>
            </a:r>
            <a:r>
              <a:rPr lang="en-US" sz="3200" dirty="0" smtClean="0"/>
              <a:t> is triggered </a:t>
            </a:r>
            <a:r>
              <a:rPr lang="en-US" sz="3200" dirty="0"/>
              <a:t>by specific </a:t>
            </a:r>
            <a:r>
              <a:rPr lang="en-US" sz="3200" dirty="0" smtClean="0"/>
              <a:t>events.</a:t>
            </a:r>
          </a:p>
          <a:p>
            <a:pPr marL="571500" indent="-571500">
              <a:buFont typeface="Wingdings" charset="2"/>
              <a:buChar char="q"/>
            </a:pPr>
            <a:r>
              <a:rPr lang="en-US" sz="3200" dirty="0" smtClean="0"/>
              <a:t>Actions are when something happens (e.g., a unit of work is completed)</a:t>
            </a:r>
          </a:p>
          <a:p>
            <a:pPr marL="571500" indent="-571500">
              <a:buFont typeface="Wingdings" charset="2"/>
              <a:buChar char="q"/>
            </a:pPr>
            <a:r>
              <a:rPr lang="en-US" sz="3200" dirty="0" smtClean="0"/>
              <a:t>Examples</a:t>
            </a:r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/>
              <a:t>P</a:t>
            </a:r>
            <a:r>
              <a:rPr lang="en-US" sz="3200" dirty="0" smtClean="0"/>
              <a:t>ublishing </a:t>
            </a:r>
            <a:r>
              <a:rPr lang="en-US" sz="3200" dirty="0"/>
              <a:t>a </a:t>
            </a:r>
            <a:r>
              <a:rPr lang="en-US" sz="3200" dirty="0" smtClean="0"/>
              <a:t>post</a:t>
            </a:r>
            <a:endParaRPr lang="en-US" sz="3200" dirty="0"/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/>
              <a:t>C</a:t>
            </a:r>
            <a:r>
              <a:rPr lang="en-US" sz="3200" dirty="0" smtClean="0"/>
              <a:t>hanging themes</a:t>
            </a:r>
            <a:endParaRPr lang="en-US" sz="3200" dirty="0"/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/>
              <a:t>D</a:t>
            </a:r>
            <a:r>
              <a:rPr lang="en-US" sz="3200" dirty="0" smtClean="0"/>
              <a:t>isplaying </a:t>
            </a:r>
            <a:r>
              <a:rPr lang="en-US" sz="3200" dirty="0"/>
              <a:t>an administration </a:t>
            </a:r>
            <a:r>
              <a:rPr lang="en-US" sz="3200" dirty="0" smtClean="0"/>
              <a:t>screen</a:t>
            </a:r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 smtClean="0"/>
              <a:t>Write value to the database</a:t>
            </a:r>
          </a:p>
          <a:p>
            <a:pPr marL="1028700" lvl="1" indent="-571500">
              <a:buFont typeface="Wingdings" charset="2"/>
              <a:buChar char="q"/>
            </a:pPr>
            <a:r>
              <a:rPr lang="en-US" sz="3200" dirty="0" smtClean="0"/>
              <a:t>Verify the existence of a file</a:t>
            </a:r>
          </a:p>
          <a:p>
            <a:pPr lvl="1"/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4539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080987" y="5495241"/>
            <a:ext cx="1739479" cy="8373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3178" y="1422914"/>
            <a:ext cx="1814678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3178" y="5252480"/>
            <a:ext cx="138122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21091" y="1468655"/>
            <a:ext cx="138122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3178" y="377292"/>
            <a:ext cx="8397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/>
              <a:t>Execution Lifecycle</a:t>
            </a:r>
            <a:endParaRPr lang="en-US" sz="3200" dirty="0" smtClean="0"/>
          </a:p>
        </p:txBody>
      </p:sp>
      <p:pic>
        <p:nvPicPr>
          <p:cNvPr id="7" name="Picture 6" descr="cycle_arrow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42" y="1537367"/>
            <a:ext cx="4795253" cy="47952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080987" y="5495241"/>
            <a:ext cx="1739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WP internal</a:t>
            </a:r>
          </a:p>
          <a:p>
            <a:r>
              <a:rPr lang="en-US" sz="2400" b="1" dirty="0" smtClean="0"/>
              <a:t>function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8377" y="5237229"/>
            <a:ext cx="1274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Custom </a:t>
            </a:r>
          </a:p>
          <a:p>
            <a:r>
              <a:rPr lang="en-US" sz="2400" b="1" dirty="0" smtClean="0"/>
              <a:t>function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87253" y="1422914"/>
            <a:ext cx="1274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Custom </a:t>
            </a:r>
          </a:p>
          <a:p>
            <a:r>
              <a:rPr lang="en-US" sz="2400" b="1" dirty="0" smtClean="0"/>
              <a:t>function</a:t>
            </a:r>
            <a:endParaRPr lang="en-US" sz="2400" b="1" dirty="0"/>
          </a:p>
        </p:txBody>
      </p:sp>
      <p:sp>
        <p:nvSpPr>
          <p:cNvPr id="13" name="Right Arrow 12"/>
          <p:cNvSpPr/>
          <p:nvPr/>
        </p:nvSpPr>
        <p:spPr>
          <a:xfrm rot="19578330">
            <a:off x="1604145" y="4752686"/>
            <a:ext cx="787560" cy="290489"/>
          </a:xfrm>
          <a:prstGeom prst="rightArrow">
            <a:avLst>
              <a:gd name="adj1" fmla="val 20900"/>
              <a:gd name="adj2" fmla="val 771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8714008">
            <a:off x="1755863" y="5091984"/>
            <a:ext cx="787560" cy="290489"/>
          </a:xfrm>
          <a:prstGeom prst="rightArrow">
            <a:avLst>
              <a:gd name="adj1" fmla="val 20900"/>
              <a:gd name="adj2" fmla="val 771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9578330">
            <a:off x="6365897" y="2444498"/>
            <a:ext cx="787560" cy="290489"/>
          </a:xfrm>
          <a:prstGeom prst="rightArrow">
            <a:avLst>
              <a:gd name="adj1" fmla="val 20900"/>
              <a:gd name="adj2" fmla="val 771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8760798">
            <a:off x="6143414" y="2221248"/>
            <a:ext cx="787560" cy="290489"/>
          </a:xfrm>
          <a:prstGeom prst="rightArrow">
            <a:avLst>
              <a:gd name="adj1" fmla="val 20900"/>
              <a:gd name="adj2" fmla="val 771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8377" y="1422914"/>
            <a:ext cx="1739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WP internal</a:t>
            </a:r>
          </a:p>
          <a:p>
            <a:r>
              <a:rPr lang="en-US" sz="2400" b="1" dirty="0" smtClean="0"/>
              <a:t>function</a:t>
            </a:r>
            <a:endParaRPr lang="en-US" sz="2400" b="1" dirty="0"/>
          </a:p>
        </p:txBody>
      </p:sp>
      <p:sp>
        <p:nvSpPr>
          <p:cNvPr id="18" name="Right Arrow 17"/>
          <p:cNvSpPr/>
          <p:nvPr/>
        </p:nvSpPr>
        <p:spPr>
          <a:xfrm rot="2540240">
            <a:off x="6148512" y="5363364"/>
            <a:ext cx="787560" cy="290489"/>
          </a:xfrm>
          <a:prstGeom prst="rightArrow">
            <a:avLst>
              <a:gd name="adj1" fmla="val 20900"/>
              <a:gd name="adj2" fmla="val 771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329612">
            <a:off x="6306824" y="5083921"/>
            <a:ext cx="787560" cy="290489"/>
          </a:xfrm>
          <a:prstGeom prst="rightArrow">
            <a:avLst>
              <a:gd name="adj1" fmla="val 20900"/>
              <a:gd name="adj2" fmla="val 771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431173">
            <a:off x="2330447" y="2272685"/>
            <a:ext cx="628759" cy="300329"/>
          </a:xfrm>
          <a:prstGeom prst="rightArrow">
            <a:avLst>
              <a:gd name="adj1" fmla="val 20900"/>
              <a:gd name="adj2" fmla="val 771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3354762">
            <a:off x="2078235" y="2481993"/>
            <a:ext cx="628759" cy="300329"/>
          </a:xfrm>
          <a:prstGeom prst="rightArrow">
            <a:avLst>
              <a:gd name="adj1" fmla="val 20900"/>
              <a:gd name="adj2" fmla="val 771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Form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418</TotalTime>
  <Words>430</Words>
  <Application>Microsoft Macintosh PowerPoint</Application>
  <PresentationFormat>On-screen Show (4:3)</PresentationFormat>
  <Paragraphs>105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Formal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Web Developer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WordPress: Plugin Creation Overview</dc:title>
  <dc:creator>Daniel Kline</dc:creator>
  <cp:lastModifiedBy>Daniel Kline</cp:lastModifiedBy>
  <cp:revision>45</cp:revision>
  <dcterms:created xsi:type="dcterms:W3CDTF">2015-10-25T22:19:30Z</dcterms:created>
  <dcterms:modified xsi:type="dcterms:W3CDTF">2016-01-05T19:31:18Z</dcterms:modified>
</cp:coreProperties>
</file>