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4BA162CC-0CA1-4431-BCFA-9CE0CC0E069E}">
          <p14:sldIdLst>
            <p14:sldId id="256"/>
            <p14:sldId id="257"/>
            <p14:sldId id="258"/>
            <p14:sldId id="259"/>
            <p14:sldId id="260"/>
            <p14:sldId id="261"/>
            <p14:sldId id="263"/>
            <p14:sldId id="262"/>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7D93"/>
    <a:srgbClr val="C66F9D"/>
    <a:srgbClr val="FFB060"/>
    <a:srgbClr val="8CC772"/>
    <a:srgbClr val="64A5E9"/>
    <a:srgbClr val="FFC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5819" autoAdjust="0"/>
  </p:normalViewPr>
  <p:slideViewPr>
    <p:cSldViewPr snapToGrid="0">
      <p:cViewPr varScale="1">
        <p:scale>
          <a:sx n="110" d="100"/>
          <a:sy n="110" d="100"/>
        </p:scale>
        <p:origin x="11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AB902-E3DF-4FCC-BC85-AA840B9B4A4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311453E-B097-4CAF-B96C-8C9CFB5CF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B54CAB28-C0B0-4F0F-819A-13E9BEA50891}"/>
              </a:ext>
            </a:extLst>
          </p:cNvPr>
          <p:cNvSpPr>
            <a:spLocks noGrp="1"/>
          </p:cNvSpPr>
          <p:nvPr>
            <p:ph type="dt" sz="half" idx="10"/>
          </p:nvPr>
        </p:nvSpPr>
        <p:spPr/>
        <p:txBody>
          <a:bodyPr/>
          <a:lstStyle/>
          <a:p>
            <a:fld id="{C4CCEA7A-3E37-4BAB-AB13-8FB0037774CC}" type="datetimeFigureOut">
              <a:rPr lang="es-CO" smtClean="0"/>
              <a:t>8/01/2021</a:t>
            </a:fld>
            <a:endParaRPr lang="es-CO"/>
          </a:p>
        </p:txBody>
      </p:sp>
      <p:sp>
        <p:nvSpPr>
          <p:cNvPr id="5" name="Marcador de pie de página 4">
            <a:extLst>
              <a:ext uri="{FF2B5EF4-FFF2-40B4-BE49-F238E27FC236}">
                <a16:creationId xmlns:a16="http://schemas.microsoft.com/office/drawing/2014/main" id="{1525A4C2-8CA5-40AE-A5F5-6A16A24007C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4880F61-D3CE-4497-B82F-AE8F91D33235}"/>
              </a:ext>
            </a:extLst>
          </p:cNvPr>
          <p:cNvSpPr>
            <a:spLocks noGrp="1"/>
          </p:cNvSpPr>
          <p:nvPr>
            <p:ph type="sldNum" sz="quarter" idx="12"/>
          </p:nvPr>
        </p:nvSpPr>
        <p:spPr/>
        <p:txBody>
          <a:bodyPr/>
          <a:lstStyle/>
          <a:p>
            <a:fld id="{1BDE41BF-15DB-4FC9-9FB9-01D856D42A73}" type="slidenum">
              <a:rPr lang="es-CO" smtClean="0"/>
              <a:t>‹Nº›</a:t>
            </a:fld>
            <a:endParaRPr lang="es-CO"/>
          </a:p>
        </p:txBody>
      </p:sp>
    </p:spTree>
    <p:extLst>
      <p:ext uri="{BB962C8B-B14F-4D97-AF65-F5344CB8AC3E}">
        <p14:creationId xmlns:p14="http://schemas.microsoft.com/office/powerpoint/2010/main" val="369824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22E3C-0CC0-4889-BB14-3995F21A6E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BCC26D9-D598-4603-A3DB-7BE22A0156A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1C32455-CEE3-42D4-A6CE-3E36CC30F089}"/>
              </a:ext>
            </a:extLst>
          </p:cNvPr>
          <p:cNvSpPr>
            <a:spLocks noGrp="1"/>
          </p:cNvSpPr>
          <p:nvPr>
            <p:ph type="dt" sz="half" idx="10"/>
          </p:nvPr>
        </p:nvSpPr>
        <p:spPr/>
        <p:txBody>
          <a:bodyPr/>
          <a:lstStyle/>
          <a:p>
            <a:fld id="{C4CCEA7A-3E37-4BAB-AB13-8FB0037774CC}" type="datetimeFigureOut">
              <a:rPr lang="es-CO" smtClean="0"/>
              <a:t>8/01/2021</a:t>
            </a:fld>
            <a:endParaRPr lang="es-CO"/>
          </a:p>
        </p:txBody>
      </p:sp>
      <p:sp>
        <p:nvSpPr>
          <p:cNvPr id="5" name="Marcador de pie de página 4">
            <a:extLst>
              <a:ext uri="{FF2B5EF4-FFF2-40B4-BE49-F238E27FC236}">
                <a16:creationId xmlns:a16="http://schemas.microsoft.com/office/drawing/2014/main" id="{D4E7EFE6-8853-4DAE-B870-65461425EC3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5E31E2A-96A6-4C4A-B74D-993DB0060CEF}"/>
              </a:ext>
            </a:extLst>
          </p:cNvPr>
          <p:cNvSpPr>
            <a:spLocks noGrp="1"/>
          </p:cNvSpPr>
          <p:nvPr>
            <p:ph type="sldNum" sz="quarter" idx="12"/>
          </p:nvPr>
        </p:nvSpPr>
        <p:spPr/>
        <p:txBody>
          <a:bodyPr/>
          <a:lstStyle/>
          <a:p>
            <a:fld id="{1BDE41BF-15DB-4FC9-9FB9-01D856D42A73}" type="slidenum">
              <a:rPr lang="es-CO" smtClean="0"/>
              <a:t>‹Nº›</a:t>
            </a:fld>
            <a:endParaRPr lang="es-CO"/>
          </a:p>
        </p:txBody>
      </p:sp>
    </p:spTree>
    <p:extLst>
      <p:ext uri="{BB962C8B-B14F-4D97-AF65-F5344CB8AC3E}">
        <p14:creationId xmlns:p14="http://schemas.microsoft.com/office/powerpoint/2010/main" val="399675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ABCC91B-5294-4F79-B015-79A088FF3DD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721CE76-6862-43C6-93E2-0B5C202EAC9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2E99D0B-01AA-4CF8-BDAF-5138924F712F}"/>
              </a:ext>
            </a:extLst>
          </p:cNvPr>
          <p:cNvSpPr>
            <a:spLocks noGrp="1"/>
          </p:cNvSpPr>
          <p:nvPr>
            <p:ph type="dt" sz="half" idx="10"/>
          </p:nvPr>
        </p:nvSpPr>
        <p:spPr/>
        <p:txBody>
          <a:bodyPr/>
          <a:lstStyle/>
          <a:p>
            <a:fld id="{C4CCEA7A-3E37-4BAB-AB13-8FB0037774CC}" type="datetimeFigureOut">
              <a:rPr lang="es-CO" smtClean="0"/>
              <a:t>8/01/2021</a:t>
            </a:fld>
            <a:endParaRPr lang="es-CO"/>
          </a:p>
        </p:txBody>
      </p:sp>
      <p:sp>
        <p:nvSpPr>
          <p:cNvPr id="5" name="Marcador de pie de página 4">
            <a:extLst>
              <a:ext uri="{FF2B5EF4-FFF2-40B4-BE49-F238E27FC236}">
                <a16:creationId xmlns:a16="http://schemas.microsoft.com/office/drawing/2014/main" id="{A0A53D1C-287D-42D6-9867-5924FF30487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E6078A8-5522-4BA1-80A7-A0FB42AC8815}"/>
              </a:ext>
            </a:extLst>
          </p:cNvPr>
          <p:cNvSpPr>
            <a:spLocks noGrp="1"/>
          </p:cNvSpPr>
          <p:nvPr>
            <p:ph type="sldNum" sz="quarter" idx="12"/>
          </p:nvPr>
        </p:nvSpPr>
        <p:spPr/>
        <p:txBody>
          <a:bodyPr/>
          <a:lstStyle/>
          <a:p>
            <a:fld id="{1BDE41BF-15DB-4FC9-9FB9-01D856D42A73}" type="slidenum">
              <a:rPr lang="es-CO" smtClean="0"/>
              <a:t>‹Nº›</a:t>
            </a:fld>
            <a:endParaRPr lang="es-CO"/>
          </a:p>
        </p:txBody>
      </p:sp>
    </p:spTree>
    <p:extLst>
      <p:ext uri="{BB962C8B-B14F-4D97-AF65-F5344CB8AC3E}">
        <p14:creationId xmlns:p14="http://schemas.microsoft.com/office/powerpoint/2010/main" val="14097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CF8BF-984A-403A-A2A1-822F05AB521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4D9B608-A61E-4C37-A0FF-1DC1E4E458A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E397CFC-41F4-4D82-9A4D-1C139DC6257F}"/>
              </a:ext>
            </a:extLst>
          </p:cNvPr>
          <p:cNvSpPr>
            <a:spLocks noGrp="1"/>
          </p:cNvSpPr>
          <p:nvPr>
            <p:ph type="dt" sz="half" idx="10"/>
          </p:nvPr>
        </p:nvSpPr>
        <p:spPr/>
        <p:txBody>
          <a:bodyPr/>
          <a:lstStyle/>
          <a:p>
            <a:fld id="{C4CCEA7A-3E37-4BAB-AB13-8FB0037774CC}" type="datetimeFigureOut">
              <a:rPr lang="es-CO" smtClean="0"/>
              <a:t>8/01/2021</a:t>
            </a:fld>
            <a:endParaRPr lang="es-CO"/>
          </a:p>
        </p:txBody>
      </p:sp>
      <p:sp>
        <p:nvSpPr>
          <p:cNvPr id="5" name="Marcador de pie de página 4">
            <a:extLst>
              <a:ext uri="{FF2B5EF4-FFF2-40B4-BE49-F238E27FC236}">
                <a16:creationId xmlns:a16="http://schemas.microsoft.com/office/drawing/2014/main" id="{418CDA95-6BC5-4411-98DA-800B2829992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9405E52-086B-4418-9774-D38823F9F8E0}"/>
              </a:ext>
            </a:extLst>
          </p:cNvPr>
          <p:cNvSpPr>
            <a:spLocks noGrp="1"/>
          </p:cNvSpPr>
          <p:nvPr>
            <p:ph type="sldNum" sz="quarter" idx="12"/>
          </p:nvPr>
        </p:nvSpPr>
        <p:spPr/>
        <p:txBody>
          <a:bodyPr/>
          <a:lstStyle/>
          <a:p>
            <a:fld id="{1BDE41BF-15DB-4FC9-9FB9-01D856D42A73}" type="slidenum">
              <a:rPr lang="es-CO" smtClean="0"/>
              <a:t>‹Nº›</a:t>
            </a:fld>
            <a:endParaRPr lang="es-CO"/>
          </a:p>
        </p:txBody>
      </p:sp>
    </p:spTree>
    <p:extLst>
      <p:ext uri="{BB962C8B-B14F-4D97-AF65-F5344CB8AC3E}">
        <p14:creationId xmlns:p14="http://schemas.microsoft.com/office/powerpoint/2010/main" val="1027845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E21C9-FD88-4845-AB15-303CBAF67B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899AD69-7F00-4932-A15F-88BD2F89EC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C55D5-1E16-4BA6-ABAB-B2FDA25E78B0}"/>
              </a:ext>
            </a:extLst>
          </p:cNvPr>
          <p:cNvSpPr>
            <a:spLocks noGrp="1"/>
          </p:cNvSpPr>
          <p:nvPr>
            <p:ph type="dt" sz="half" idx="10"/>
          </p:nvPr>
        </p:nvSpPr>
        <p:spPr/>
        <p:txBody>
          <a:bodyPr/>
          <a:lstStyle/>
          <a:p>
            <a:fld id="{C4CCEA7A-3E37-4BAB-AB13-8FB0037774CC}" type="datetimeFigureOut">
              <a:rPr lang="es-CO" smtClean="0"/>
              <a:t>8/01/2021</a:t>
            </a:fld>
            <a:endParaRPr lang="es-CO"/>
          </a:p>
        </p:txBody>
      </p:sp>
      <p:sp>
        <p:nvSpPr>
          <p:cNvPr id="5" name="Marcador de pie de página 4">
            <a:extLst>
              <a:ext uri="{FF2B5EF4-FFF2-40B4-BE49-F238E27FC236}">
                <a16:creationId xmlns:a16="http://schemas.microsoft.com/office/drawing/2014/main" id="{EFC9790B-59FA-4DFB-A3BB-D4D3A7BE28C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5C3140-62FC-46D0-9B89-2DC39F9680EE}"/>
              </a:ext>
            </a:extLst>
          </p:cNvPr>
          <p:cNvSpPr>
            <a:spLocks noGrp="1"/>
          </p:cNvSpPr>
          <p:nvPr>
            <p:ph type="sldNum" sz="quarter" idx="12"/>
          </p:nvPr>
        </p:nvSpPr>
        <p:spPr/>
        <p:txBody>
          <a:bodyPr/>
          <a:lstStyle/>
          <a:p>
            <a:fld id="{1BDE41BF-15DB-4FC9-9FB9-01D856D42A73}" type="slidenum">
              <a:rPr lang="es-CO" smtClean="0"/>
              <a:t>‹Nº›</a:t>
            </a:fld>
            <a:endParaRPr lang="es-CO"/>
          </a:p>
        </p:txBody>
      </p:sp>
    </p:spTree>
    <p:extLst>
      <p:ext uri="{BB962C8B-B14F-4D97-AF65-F5344CB8AC3E}">
        <p14:creationId xmlns:p14="http://schemas.microsoft.com/office/powerpoint/2010/main" val="150923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EBB1D-E91D-452B-928E-778D98E327E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0BEE384-F78C-4CE8-BD3B-EDEED8A4CD4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E379991-E48B-4034-9AEE-53AF662E680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47D4732-E01A-4A60-89E0-463874939D82}"/>
              </a:ext>
            </a:extLst>
          </p:cNvPr>
          <p:cNvSpPr>
            <a:spLocks noGrp="1"/>
          </p:cNvSpPr>
          <p:nvPr>
            <p:ph type="dt" sz="half" idx="10"/>
          </p:nvPr>
        </p:nvSpPr>
        <p:spPr/>
        <p:txBody>
          <a:bodyPr/>
          <a:lstStyle/>
          <a:p>
            <a:fld id="{C4CCEA7A-3E37-4BAB-AB13-8FB0037774CC}" type="datetimeFigureOut">
              <a:rPr lang="es-CO" smtClean="0"/>
              <a:t>8/01/2021</a:t>
            </a:fld>
            <a:endParaRPr lang="es-CO"/>
          </a:p>
        </p:txBody>
      </p:sp>
      <p:sp>
        <p:nvSpPr>
          <p:cNvPr id="6" name="Marcador de pie de página 5">
            <a:extLst>
              <a:ext uri="{FF2B5EF4-FFF2-40B4-BE49-F238E27FC236}">
                <a16:creationId xmlns:a16="http://schemas.microsoft.com/office/drawing/2014/main" id="{CF967831-25CF-49F5-8BC0-0FDD4D881BE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60B64F6-D46C-4262-B15A-D317C88988F7}"/>
              </a:ext>
            </a:extLst>
          </p:cNvPr>
          <p:cNvSpPr>
            <a:spLocks noGrp="1"/>
          </p:cNvSpPr>
          <p:nvPr>
            <p:ph type="sldNum" sz="quarter" idx="12"/>
          </p:nvPr>
        </p:nvSpPr>
        <p:spPr/>
        <p:txBody>
          <a:bodyPr/>
          <a:lstStyle/>
          <a:p>
            <a:fld id="{1BDE41BF-15DB-4FC9-9FB9-01D856D42A73}" type="slidenum">
              <a:rPr lang="es-CO" smtClean="0"/>
              <a:t>‹Nº›</a:t>
            </a:fld>
            <a:endParaRPr lang="es-CO"/>
          </a:p>
        </p:txBody>
      </p:sp>
    </p:spTree>
    <p:extLst>
      <p:ext uri="{BB962C8B-B14F-4D97-AF65-F5344CB8AC3E}">
        <p14:creationId xmlns:p14="http://schemas.microsoft.com/office/powerpoint/2010/main" val="153021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5E57B-7C38-4AA7-8DFD-F0080838D81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EB83A0A-AB5F-48EB-9A48-FCF98AD4F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BEA40E5-CE3D-43BA-ADE6-95F7201F227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FC48CB2A-E5B3-43BB-A413-58868928CB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A07CA87-0130-4CD2-9E41-53D1D40305B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F97D40E-448D-4C5F-905E-CE6D52CB522E}"/>
              </a:ext>
            </a:extLst>
          </p:cNvPr>
          <p:cNvSpPr>
            <a:spLocks noGrp="1"/>
          </p:cNvSpPr>
          <p:nvPr>
            <p:ph type="dt" sz="half" idx="10"/>
          </p:nvPr>
        </p:nvSpPr>
        <p:spPr/>
        <p:txBody>
          <a:bodyPr/>
          <a:lstStyle/>
          <a:p>
            <a:fld id="{C4CCEA7A-3E37-4BAB-AB13-8FB0037774CC}" type="datetimeFigureOut">
              <a:rPr lang="es-CO" smtClean="0"/>
              <a:t>8/01/2021</a:t>
            </a:fld>
            <a:endParaRPr lang="es-CO"/>
          </a:p>
        </p:txBody>
      </p:sp>
      <p:sp>
        <p:nvSpPr>
          <p:cNvPr id="8" name="Marcador de pie de página 7">
            <a:extLst>
              <a:ext uri="{FF2B5EF4-FFF2-40B4-BE49-F238E27FC236}">
                <a16:creationId xmlns:a16="http://schemas.microsoft.com/office/drawing/2014/main" id="{B7770D27-1F4D-49C1-AE52-ED3156E2B80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7F75A5D-C010-4416-AD5D-9608419BCCC5}"/>
              </a:ext>
            </a:extLst>
          </p:cNvPr>
          <p:cNvSpPr>
            <a:spLocks noGrp="1"/>
          </p:cNvSpPr>
          <p:nvPr>
            <p:ph type="sldNum" sz="quarter" idx="12"/>
          </p:nvPr>
        </p:nvSpPr>
        <p:spPr/>
        <p:txBody>
          <a:bodyPr/>
          <a:lstStyle/>
          <a:p>
            <a:fld id="{1BDE41BF-15DB-4FC9-9FB9-01D856D42A73}" type="slidenum">
              <a:rPr lang="es-CO" smtClean="0"/>
              <a:t>‹Nº›</a:t>
            </a:fld>
            <a:endParaRPr lang="es-CO"/>
          </a:p>
        </p:txBody>
      </p:sp>
    </p:spTree>
    <p:extLst>
      <p:ext uri="{BB962C8B-B14F-4D97-AF65-F5344CB8AC3E}">
        <p14:creationId xmlns:p14="http://schemas.microsoft.com/office/powerpoint/2010/main" val="4257707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5F98A-0560-4C83-BA3E-62198EE471D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32163D08-8639-4DE8-8154-317304B6CB8A}"/>
              </a:ext>
            </a:extLst>
          </p:cNvPr>
          <p:cNvSpPr>
            <a:spLocks noGrp="1"/>
          </p:cNvSpPr>
          <p:nvPr>
            <p:ph type="dt" sz="half" idx="10"/>
          </p:nvPr>
        </p:nvSpPr>
        <p:spPr/>
        <p:txBody>
          <a:bodyPr/>
          <a:lstStyle/>
          <a:p>
            <a:fld id="{C4CCEA7A-3E37-4BAB-AB13-8FB0037774CC}" type="datetimeFigureOut">
              <a:rPr lang="es-CO" smtClean="0"/>
              <a:t>8/01/2021</a:t>
            </a:fld>
            <a:endParaRPr lang="es-CO"/>
          </a:p>
        </p:txBody>
      </p:sp>
      <p:sp>
        <p:nvSpPr>
          <p:cNvPr id="4" name="Marcador de pie de página 3">
            <a:extLst>
              <a:ext uri="{FF2B5EF4-FFF2-40B4-BE49-F238E27FC236}">
                <a16:creationId xmlns:a16="http://schemas.microsoft.com/office/drawing/2014/main" id="{A2F8CD25-8698-4071-9A1C-9DB7B0BDB05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D67F216-0FA9-4393-B347-314EBD78A24D}"/>
              </a:ext>
            </a:extLst>
          </p:cNvPr>
          <p:cNvSpPr>
            <a:spLocks noGrp="1"/>
          </p:cNvSpPr>
          <p:nvPr>
            <p:ph type="sldNum" sz="quarter" idx="12"/>
          </p:nvPr>
        </p:nvSpPr>
        <p:spPr/>
        <p:txBody>
          <a:bodyPr/>
          <a:lstStyle/>
          <a:p>
            <a:fld id="{1BDE41BF-15DB-4FC9-9FB9-01D856D42A73}" type="slidenum">
              <a:rPr lang="es-CO" smtClean="0"/>
              <a:t>‹Nº›</a:t>
            </a:fld>
            <a:endParaRPr lang="es-CO"/>
          </a:p>
        </p:txBody>
      </p:sp>
    </p:spTree>
    <p:extLst>
      <p:ext uri="{BB962C8B-B14F-4D97-AF65-F5344CB8AC3E}">
        <p14:creationId xmlns:p14="http://schemas.microsoft.com/office/powerpoint/2010/main" val="169537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A7BCA25-FA43-4F4B-8449-507F3DD0D84E}"/>
              </a:ext>
            </a:extLst>
          </p:cNvPr>
          <p:cNvSpPr>
            <a:spLocks noGrp="1"/>
          </p:cNvSpPr>
          <p:nvPr>
            <p:ph type="dt" sz="half" idx="10"/>
          </p:nvPr>
        </p:nvSpPr>
        <p:spPr/>
        <p:txBody>
          <a:bodyPr/>
          <a:lstStyle/>
          <a:p>
            <a:fld id="{C4CCEA7A-3E37-4BAB-AB13-8FB0037774CC}" type="datetimeFigureOut">
              <a:rPr lang="es-CO" smtClean="0"/>
              <a:t>8/01/2021</a:t>
            </a:fld>
            <a:endParaRPr lang="es-CO"/>
          </a:p>
        </p:txBody>
      </p:sp>
      <p:sp>
        <p:nvSpPr>
          <p:cNvPr id="3" name="Marcador de pie de página 2">
            <a:extLst>
              <a:ext uri="{FF2B5EF4-FFF2-40B4-BE49-F238E27FC236}">
                <a16:creationId xmlns:a16="http://schemas.microsoft.com/office/drawing/2014/main" id="{D056D643-89F8-4FDA-A875-B27F1F6DD14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6BD0958-382C-48CD-8F63-D3C5CEF9949B}"/>
              </a:ext>
            </a:extLst>
          </p:cNvPr>
          <p:cNvSpPr>
            <a:spLocks noGrp="1"/>
          </p:cNvSpPr>
          <p:nvPr>
            <p:ph type="sldNum" sz="quarter" idx="12"/>
          </p:nvPr>
        </p:nvSpPr>
        <p:spPr/>
        <p:txBody>
          <a:bodyPr/>
          <a:lstStyle/>
          <a:p>
            <a:fld id="{1BDE41BF-15DB-4FC9-9FB9-01D856D42A73}" type="slidenum">
              <a:rPr lang="es-CO" smtClean="0"/>
              <a:t>‹Nº›</a:t>
            </a:fld>
            <a:endParaRPr lang="es-CO"/>
          </a:p>
        </p:txBody>
      </p:sp>
    </p:spTree>
    <p:extLst>
      <p:ext uri="{BB962C8B-B14F-4D97-AF65-F5344CB8AC3E}">
        <p14:creationId xmlns:p14="http://schemas.microsoft.com/office/powerpoint/2010/main" val="161898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4DB49-9220-4CDA-8EF5-27AAE23E96F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F0401A0-D6B2-426B-84A5-EBD6CE272A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5574B81-38A6-482D-95D6-C629401E9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84692F5-E4D6-4240-B440-E855AD7240D1}"/>
              </a:ext>
            </a:extLst>
          </p:cNvPr>
          <p:cNvSpPr>
            <a:spLocks noGrp="1"/>
          </p:cNvSpPr>
          <p:nvPr>
            <p:ph type="dt" sz="half" idx="10"/>
          </p:nvPr>
        </p:nvSpPr>
        <p:spPr/>
        <p:txBody>
          <a:bodyPr/>
          <a:lstStyle/>
          <a:p>
            <a:fld id="{C4CCEA7A-3E37-4BAB-AB13-8FB0037774CC}" type="datetimeFigureOut">
              <a:rPr lang="es-CO" smtClean="0"/>
              <a:t>8/01/2021</a:t>
            </a:fld>
            <a:endParaRPr lang="es-CO"/>
          </a:p>
        </p:txBody>
      </p:sp>
      <p:sp>
        <p:nvSpPr>
          <p:cNvPr id="6" name="Marcador de pie de página 5">
            <a:extLst>
              <a:ext uri="{FF2B5EF4-FFF2-40B4-BE49-F238E27FC236}">
                <a16:creationId xmlns:a16="http://schemas.microsoft.com/office/drawing/2014/main" id="{051ECA98-8340-49EA-A9E2-13D1077BC55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89859B9-D7DB-4C5E-B25B-94731E2DAAE1}"/>
              </a:ext>
            </a:extLst>
          </p:cNvPr>
          <p:cNvSpPr>
            <a:spLocks noGrp="1"/>
          </p:cNvSpPr>
          <p:nvPr>
            <p:ph type="sldNum" sz="quarter" idx="12"/>
          </p:nvPr>
        </p:nvSpPr>
        <p:spPr/>
        <p:txBody>
          <a:bodyPr/>
          <a:lstStyle/>
          <a:p>
            <a:fld id="{1BDE41BF-15DB-4FC9-9FB9-01D856D42A73}" type="slidenum">
              <a:rPr lang="es-CO" smtClean="0"/>
              <a:t>‹Nº›</a:t>
            </a:fld>
            <a:endParaRPr lang="es-CO"/>
          </a:p>
        </p:txBody>
      </p:sp>
    </p:spTree>
    <p:extLst>
      <p:ext uri="{BB962C8B-B14F-4D97-AF65-F5344CB8AC3E}">
        <p14:creationId xmlns:p14="http://schemas.microsoft.com/office/powerpoint/2010/main" val="423025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92C0D-34BE-4E45-B4BB-FE9B4377C07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2F7A822-CCB6-4C54-8D56-04428D218B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CE5317A-AC71-432D-B6DC-50B6D88CF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615C98B-DB54-489A-8B2F-B94BCB35280B}"/>
              </a:ext>
            </a:extLst>
          </p:cNvPr>
          <p:cNvSpPr>
            <a:spLocks noGrp="1"/>
          </p:cNvSpPr>
          <p:nvPr>
            <p:ph type="dt" sz="half" idx="10"/>
          </p:nvPr>
        </p:nvSpPr>
        <p:spPr/>
        <p:txBody>
          <a:bodyPr/>
          <a:lstStyle/>
          <a:p>
            <a:fld id="{C4CCEA7A-3E37-4BAB-AB13-8FB0037774CC}" type="datetimeFigureOut">
              <a:rPr lang="es-CO" smtClean="0"/>
              <a:t>8/01/2021</a:t>
            </a:fld>
            <a:endParaRPr lang="es-CO"/>
          </a:p>
        </p:txBody>
      </p:sp>
      <p:sp>
        <p:nvSpPr>
          <p:cNvPr id="6" name="Marcador de pie de página 5">
            <a:extLst>
              <a:ext uri="{FF2B5EF4-FFF2-40B4-BE49-F238E27FC236}">
                <a16:creationId xmlns:a16="http://schemas.microsoft.com/office/drawing/2014/main" id="{39BE4E75-DBD9-4771-B10F-A9DBD2C7DCA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43F7497-BD29-4A85-A7E0-B05F0782099A}"/>
              </a:ext>
            </a:extLst>
          </p:cNvPr>
          <p:cNvSpPr>
            <a:spLocks noGrp="1"/>
          </p:cNvSpPr>
          <p:nvPr>
            <p:ph type="sldNum" sz="quarter" idx="12"/>
          </p:nvPr>
        </p:nvSpPr>
        <p:spPr/>
        <p:txBody>
          <a:bodyPr/>
          <a:lstStyle/>
          <a:p>
            <a:fld id="{1BDE41BF-15DB-4FC9-9FB9-01D856D42A73}" type="slidenum">
              <a:rPr lang="es-CO" smtClean="0"/>
              <a:t>‹Nº›</a:t>
            </a:fld>
            <a:endParaRPr lang="es-CO"/>
          </a:p>
        </p:txBody>
      </p:sp>
    </p:spTree>
    <p:extLst>
      <p:ext uri="{BB962C8B-B14F-4D97-AF65-F5344CB8AC3E}">
        <p14:creationId xmlns:p14="http://schemas.microsoft.com/office/powerpoint/2010/main" val="34675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FBA8CEF-5A3F-4FC4-BDC3-4ACCBEBD5E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95F49EF-627C-4319-88D0-24607149F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031BDB6-7D63-4AF8-AAEA-5AE82D9B7A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CEA7A-3E37-4BAB-AB13-8FB0037774CC}" type="datetimeFigureOut">
              <a:rPr lang="es-CO" smtClean="0"/>
              <a:t>8/01/2021</a:t>
            </a:fld>
            <a:endParaRPr lang="es-CO"/>
          </a:p>
        </p:txBody>
      </p:sp>
      <p:sp>
        <p:nvSpPr>
          <p:cNvPr id="5" name="Marcador de pie de página 4">
            <a:extLst>
              <a:ext uri="{FF2B5EF4-FFF2-40B4-BE49-F238E27FC236}">
                <a16:creationId xmlns:a16="http://schemas.microsoft.com/office/drawing/2014/main" id="{F06AAE8A-DD48-467D-9F3E-727761ED5A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E8FE21DD-3A32-4908-930B-651696CFF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E41BF-15DB-4FC9-9FB9-01D856D42A73}" type="slidenum">
              <a:rPr lang="es-CO" smtClean="0"/>
              <a:t>‹Nº›</a:t>
            </a:fld>
            <a:endParaRPr lang="es-CO"/>
          </a:p>
        </p:txBody>
      </p:sp>
    </p:spTree>
    <p:extLst>
      <p:ext uri="{BB962C8B-B14F-4D97-AF65-F5344CB8AC3E}">
        <p14:creationId xmlns:p14="http://schemas.microsoft.com/office/powerpoint/2010/main" val="3652502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2C1CA07-6D20-4F69-8C8F-93E32A8201D5}"/>
              </a:ext>
            </a:extLst>
          </p:cNvPr>
          <p:cNvSpPr/>
          <p:nvPr/>
        </p:nvSpPr>
        <p:spPr>
          <a:xfrm>
            <a:off x="4071079" y="2845200"/>
            <a:ext cx="4142478" cy="1073500"/>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tx1"/>
                </a:solidFill>
                <a:latin typeface="Abadi" panose="020B0604020202020204" pitchFamily="34" charset="0"/>
                <a:cs typeface="Biome" panose="020B0502040204020203" pitchFamily="34" charset="0"/>
              </a:rPr>
              <a:t>POO</a:t>
            </a:r>
            <a:br>
              <a:rPr lang="es-MX" sz="2400" dirty="0">
                <a:solidFill>
                  <a:schemeClr val="tx1"/>
                </a:solidFill>
                <a:latin typeface="Abadi" panose="020B0604020202020204" pitchFamily="34" charset="0"/>
                <a:cs typeface="Biome" panose="020B0502040204020203" pitchFamily="34" charset="0"/>
              </a:rPr>
            </a:br>
            <a:r>
              <a:rPr lang="es-MX" dirty="0">
                <a:solidFill>
                  <a:schemeClr val="tx1"/>
                </a:solidFill>
                <a:latin typeface="Abadi" panose="020B0604020202020204" pitchFamily="34" charset="0"/>
                <a:cs typeface="Biome" panose="020B0502040204020203" pitchFamily="34" charset="0"/>
              </a:rPr>
              <a:t>(Programación orientada objetos)</a:t>
            </a:r>
            <a:endParaRPr lang="es-CO" sz="2400" dirty="0">
              <a:solidFill>
                <a:schemeClr val="tx1"/>
              </a:solidFill>
              <a:latin typeface="Abadi" panose="020B0604020202020204" pitchFamily="34" charset="0"/>
              <a:cs typeface="Biome" panose="020B0502040204020203" pitchFamily="34" charset="0"/>
            </a:endParaRPr>
          </a:p>
        </p:txBody>
      </p:sp>
      <p:sp>
        <p:nvSpPr>
          <p:cNvPr id="13" name="Flecha: a la derecha 12">
            <a:extLst>
              <a:ext uri="{FF2B5EF4-FFF2-40B4-BE49-F238E27FC236}">
                <a16:creationId xmlns:a16="http://schemas.microsoft.com/office/drawing/2014/main" id="{47F67F14-29DA-4025-9E18-F2F8B39DDA77}"/>
              </a:ext>
            </a:extLst>
          </p:cNvPr>
          <p:cNvSpPr/>
          <p:nvPr/>
        </p:nvSpPr>
        <p:spPr>
          <a:xfrm rot="8789462" flipV="1">
            <a:off x="2393146" y="619220"/>
            <a:ext cx="814711" cy="306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esquinas redondeadas 18">
            <a:extLst>
              <a:ext uri="{FF2B5EF4-FFF2-40B4-BE49-F238E27FC236}">
                <a16:creationId xmlns:a16="http://schemas.microsoft.com/office/drawing/2014/main" id="{7FC5F92F-EE67-4C81-8B65-4BDB95441628}"/>
              </a:ext>
            </a:extLst>
          </p:cNvPr>
          <p:cNvSpPr/>
          <p:nvPr/>
        </p:nvSpPr>
        <p:spPr>
          <a:xfrm>
            <a:off x="8734628" y="1287339"/>
            <a:ext cx="3144489" cy="4548552"/>
          </a:xfrm>
          <a:prstGeom prst="roundRect">
            <a:avLst>
              <a:gd name="adj" fmla="val 16667"/>
            </a:avLst>
          </a:prstGeom>
          <a:solidFill>
            <a:srgbClr val="C66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bg1"/>
              </a:solidFill>
            </a:endParaRPr>
          </a:p>
        </p:txBody>
      </p:sp>
      <p:sp>
        <p:nvSpPr>
          <p:cNvPr id="21" name="Rectángulo: esquinas redondeadas 20">
            <a:extLst>
              <a:ext uri="{FF2B5EF4-FFF2-40B4-BE49-F238E27FC236}">
                <a16:creationId xmlns:a16="http://schemas.microsoft.com/office/drawing/2014/main" id="{63A10DD8-4388-48AD-B5D0-AEF454E7ED4F}"/>
              </a:ext>
            </a:extLst>
          </p:cNvPr>
          <p:cNvSpPr/>
          <p:nvPr/>
        </p:nvSpPr>
        <p:spPr>
          <a:xfrm>
            <a:off x="299343" y="1231278"/>
            <a:ext cx="2970744" cy="639611"/>
          </a:xfrm>
          <a:prstGeom prst="roundRect">
            <a:avLst/>
          </a:prstGeom>
          <a:solidFill>
            <a:srgbClr val="FFB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bg1"/>
                </a:solidFill>
              </a:rPr>
              <a:t>Encapsulamiento</a:t>
            </a:r>
          </a:p>
        </p:txBody>
      </p:sp>
      <p:sp>
        <p:nvSpPr>
          <p:cNvPr id="22" name="Rectángulo: esquinas redondeadas 21">
            <a:extLst>
              <a:ext uri="{FF2B5EF4-FFF2-40B4-BE49-F238E27FC236}">
                <a16:creationId xmlns:a16="http://schemas.microsoft.com/office/drawing/2014/main" id="{0FE8B8E1-EA3C-46E9-A63C-FECF3F2401BC}"/>
              </a:ext>
            </a:extLst>
          </p:cNvPr>
          <p:cNvSpPr/>
          <p:nvPr/>
        </p:nvSpPr>
        <p:spPr>
          <a:xfrm>
            <a:off x="299343" y="2505818"/>
            <a:ext cx="2970744" cy="639611"/>
          </a:xfrm>
          <a:prstGeom prst="roundRect">
            <a:avLst/>
          </a:prstGeom>
          <a:solidFill>
            <a:srgbClr val="8CC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bg1"/>
                </a:solidFill>
              </a:rPr>
              <a:t>Abstracción</a:t>
            </a:r>
          </a:p>
        </p:txBody>
      </p:sp>
      <p:sp>
        <p:nvSpPr>
          <p:cNvPr id="23" name="Rectángulo: esquinas redondeadas 22">
            <a:extLst>
              <a:ext uri="{FF2B5EF4-FFF2-40B4-BE49-F238E27FC236}">
                <a16:creationId xmlns:a16="http://schemas.microsoft.com/office/drawing/2014/main" id="{EE78D557-9265-4E3A-BBF4-46B179349344}"/>
              </a:ext>
            </a:extLst>
          </p:cNvPr>
          <p:cNvSpPr/>
          <p:nvPr/>
        </p:nvSpPr>
        <p:spPr>
          <a:xfrm>
            <a:off x="312883" y="3780358"/>
            <a:ext cx="2970744" cy="639611"/>
          </a:xfrm>
          <a:prstGeom prst="roundRect">
            <a:avLst/>
          </a:prstGeom>
          <a:solidFill>
            <a:srgbClr val="64A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bg1"/>
                </a:solidFill>
              </a:rPr>
              <a:t>Herencia</a:t>
            </a:r>
          </a:p>
        </p:txBody>
      </p:sp>
      <p:sp>
        <p:nvSpPr>
          <p:cNvPr id="24" name="Rectángulo: esquinas redondeadas 23">
            <a:extLst>
              <a:ext uri="{FF2B5EF4-FFF2-40B4-BE49-F238E27FC236}">
                <a16:creationId xmlns:a16="http://schemas.microsoft.com/office/drawing/2014/main" id="{A4D0335D-9F58-431E-86AD-8402D49FA88C}"/>
              </a:ext>
            </a:extLst>
          </p:cNvPr>
          <p:cNvSpPr/>
          <p:nvPr/>
        </p:nvSpPr>
        <p:spPr>
          <a:xfrm>
            <a:off x="312883" y="5052312"/>
            <a:ext cx="2970744" cy="639611"/>
          </a:xfrm>
          <a:prstGeom prst="roundRect">
            <a:avLst/>
          </a:prstGeom>
          <a:solidFill>
            <a:srgbClr val="C66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bg1"/>
                </a:solidFill>
              </a:rPr>
              <a:t>Polimorfismo</a:t>
            </a:r>
          </a:p>
        </p:txBody>
      </p:sp>
      <p:sp>
        <p:nvSpPr>
          <p:cNvPr id="28" name="Rectángulo: esquinas redondeadas 27">
            <a:extLst>
              <a:ext uri="{FF2B5EF4-FFF2-40B4-BE49-F238E27FC236}">
                <a16:creationId xmlns:a16="http://schemas.microsoft.com/office/drawing/2014/main" id="{33061786-ACDD-491B-80A4-D6DED4931E3F}"/>
              </a:ext>
            </a:extLst>
          </p:cNvPr>
          <p:cNvSpPr/>
          <p:nvPr/>
        </p:nvSpPr>
        <p:spPr>
          <a:xfrm>
            <a:off x="7546906" y="178536"/>
            <a:ext cx="1333302" cy="639611"/>
          </a:xfrm>
          <a:prstGeom prst="roundRect">
            <a:avLst/>
          </a:prstGeom>
          <a:solidFill>
            <a:schemeClr val="accent1">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Elementos</a:t>
            </a:r>
          </a:p>
        </p:txBody>
      </p:sp>
      <p:sp>
        <p:nvSpPr>
          <p:cNvPr id="30" name="Flecha: a la derecha 29">
            <a:extLst>
              <a:ext uri="{FF2B5EF4-FFF2-40B4-BE49-F238E27FC236}">
                <a16:creationId xmlns:a16="http://schemas.microsoft.com/office/drawing/2014/main" id="{185393E0-5853-46BA-8CD1-52AF061584A7}"/>
              </a:ext>
            </a:extLst>
          </p:cNvPr>
          <p:cNvSpPr/>
          <p:nvPr/>
        </p:nvSpPr>
        <p:spPr>
          <a:xfrm rot="17595965" flipV="1">
            <a:off x="6823928" y="1405119"/>
            <a:ext cx="1389625" cy="507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esquinas redondeadas 30">
            <a:extLst>
              <a:ext uri="{FF2B5EF4-FFF2-40B4-BE49-F238E27FC236}">
                <a16:creationId xmlns:a16="http://schemas.microsoft.com/office/drawing/2014/main" id="{B7EDBDBD-B26C-4E15-86D0-075F431D76C6}"/>
              </a:ext>
            </a:extLst>
          </p:cNvPr>
          <p:cNvSpPr/>
          <p:nvPr/>
        </p:nvSpPr>
        <p:spPr>
          <a:xfrm>
            <a:off x="3311793" y="178536"/>
            <a:ext cx="1333302" cy="639611"/>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Pilares</a:t>
            </a:r>
          </a:p>
        </p:txBody>
      </p:sp>
      <p:sp>
        <p:nvSpPr>
          <p:cNvPr id="32" name="Flecha: a la derecha 31">
            <a:extLst>
              <a:ext uri="{FF2B5EF4-FFF2-40B4-BE49-F238E27FC236}">
                <a16:creationId xmlns:a16="http://schemas.microsoft.com/office/drawing/2014/main" id="{685558AF-87CB-480C-8E60-9A2B00C55AA2}"/>
              </a:ext>
            </a:extLst>
          </p:cNvPr>
          <p:cNvSpPr/>
          <p:nvPr/>
        </p:nvSpPr>
        <p:spPr>
          <a:xfrm rot="14500225" flipV="1">
            <a:off x="4109638" y="1394971"/>
            <a:ext cx="1389625" cy="507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Flecha: a la derecha 32">
            <a:extLst>
              <a:ext uri="{FF2B5EF4-FFF2-40B4-BE49-F238E27FC236}">
                <a16:creationId xmlns:a16="http://schemas.microsoft.com/office/drawing/2014/main" id="{21137705-EE19-49E2-8876-0F63033F306F}"/>
              </a:ext>
            </a:extLst>
          </p:cNvPr>
          <p:cNvSpPr/>
          <p:nvPr/>
        </p:nvSpPr>
        <p:spPr>
          <a:xfrm rot="5400000" flipV="1">
            <a:off x="1547917" y="2117777"/>
            <a:ext cx="500676" cy="218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Flecha: a la derecha 33">
            <a:extLst>
              <a:ext uri="{FF2B5EF4-FFF2-40B4-BE49-F238E27FC236}">
                <a16:creationId xmlns:a16="http://schemas.microsoft.com/office/drawing/2014/main" id="{DA3ABB1D-A08A-4AF2-B518-DF5F53123736}"/>
              </a:ext>
            </a:extLst>
          </p:cNvPr>
          <p:cNvSpPr/>
          <p:nvPr/>
        </p:nvSpPr>
        <p:spPr>
          <a:xfrm rot="5400000" flipV="1">
            <a:off x="1534377" y="3380239"/>
            <a:ext cx="500676" cy="218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Flecha: a la derecha 34">
            <a:extLst>
              <a:ext uri="{FF2B5EF4-FFF2-40B4-BE49-F238E27FC236}">
                <a16:creationId xmlns:a16="http://schemas.microsoft.com/office/drawing/2014/main" id="{0DEFED85-54C0-4BEE-9B96-51698D09AAD9}"/>
              </a:ext>
            </a:extLst>
          </p:cNvPr>
          <p:cNvSpPr/>
          <p:nvPr/>
        </p:nvSpPr>
        <p:spPr>
          <a:xfrm rot="5400000" flipV="1">
            <a:off x="1534377" y="4649276"/>
            <a:ext cx="500676" cy="218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Flecha: a la derecha 38">
            <a:extLst>
              <a:ext uri="{FF2B5EF4-FFF2-40B4-BE49-F238E27FC236}">
                <a16:creationId xmlns:a16="http://schemas.microsoft.com/office/drawing/2014/main" id="{7CFBED36-7B5A-4218-80D3-AC279D598DEE}"/>
              </a:ext>
            </a:extLst>
          </p:cNvPr>
          <p:cNvSpPr/>
          <p:nvPr/>
        </p:nvSpPr>
        <p:spPr>
          <a:xfrm rot="2115768" flipV="1">
            <a:off x="9056274" y="712614"/>
            <a:ext cx="814711" cy="2278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2" name="Conector recto de flecha 41">
            <a:extLst>
              <a:ext uri="{FF2B5EF4-FFF2-40B4-BE49-F238E27FC236}">
                <a16:creationId xmlns:a16="http://schemas.microsoft.com/office/drawing/2014/main" id="{0064E2BC-A448-4FB8-BC57-DD8D73F080F0}"/>
              </a:ext>
            </a:extLst>
          </p:cNvPr>
          <p:cNvCxnSpPr>
            <a:cxnSpLocks/>
            <a:stCxn id="4" idx="2"/>
            <a:endCxn id="43" idx="0"/>
          </p:cNvCxnSpPr>
          <p:nvPr/>
        </p:nvCxnSpPr>
        <p:spPr>
          <a:xfrm flipH="1">
            <a:off x="3760323" y="3918700"/>
            <a:ext cx="2381995" cy="2022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0483E227-2528-4F85-84E0-B5FD4BD2A75E}"/>
              </a:ext>
            </a:extLst>
          </p:cNvPr>
          <p:cNvSpPr txBox="1"/>
          <p:nvPr/>
        </p:nvSpPr>
        <p:spPr>
          <a:xfrm>
            <a:off x="1675364" y="5941311"/>
            <a:ext cx="4169918" cy="646331"/>
          </a:xfrm>
          <a:prstGeom prst="rect">
            <a:avLst/>
          </a:prstGeom>
          <a:noFill/>
        </p:spPr>
        <p:txBody>
          <a:bodyPr wrap="square" rtlCol="0">
            <a:spAutoFit/>
          </a:bodyPr>
          <a:lstStyle/>
          <a:p>
            <a:r>
              <a:rPr lang="es-MX" dirty="0"/>
              <a:t>suministra la base y modelo para resolver problemas </a:t>
            </a:r>
            <a:endParaRPr lang="es-CO" dirty="0"/>
          </a:p>
        </p:txBody>
      </p:sp>
      <p:cxnSp>
        <p:nvCxnSpPr>
          <p:cNvPr id="46" name="Conector recto de flecha 45">
            <a:extLst>
              <a:ext uri="{FF2B5EF4-FFF2-40B4-BE49-F238E27FC236}">
                <a16:creationId xmlns:a16="http://schemas.microsoft.com/office/drawing/2014/main" id="{9FC87A2F-5062-4DD3-963D-6C56D081A5CE}"/>
              </a:ext>
            </a:extLst>
          </p:cNvPr>
          <p:cNvCxnSpPr>
            <a:cxnSpLocks/>
            <a:stCxn id="4" idx="2"/>
            <a:endCxn id="49" idx="0"/>
          </p:cNvCxnSpPr>
          <p:nvPr/>
        </p:nvCxnSpPr>
        <p:spPr>
          <a:xfrm>
            <a:off x="6142318" y="3918700"/>
            <a:ext cx="2465396" cy="1917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6737B31D-75D6-4A51-A199-5F8FFFB6F732}"/>
              </a:ext>
            </a:extLst>
          </p:cNvPr>
          <p:cNvSpPr txBox="1"/>
          <p:nvPr/>
        </p:nvSpPr>
        <p:spPr>
          <a:xfrm>
            <a:off x="6245889" y="5835891"/>
            <a:ext cx="4723649" cy="646331"/>
          </a:xfrm>
          <a:prstGeom prst="rect">
            <a:avLst/>
          </a:prstGeom>
          <a:noFill/>
        </p:spPr>
        <p:txBody>
          <a:bodyPr wrap="square" rtlCol="0">
            <a:spAutoFit/>
          </a:bodyPr>
          <a:lstStyle/>
          <a:p>
            <a:r>
              <a:rPr lang="es-MX" dirty="0"/>
              <a:t>Diversificar un problema en objetos independientes, esto ayuda facilitar su solución </a:t>
            </a:r>
            <a:endParaRPr lang="es-CO" dirty="0"/>
          </a:p>
        </p:txBody>
      </p:sp>
      <p:sp>
        <p:nvSpPr>
          <p:cNvPr id="8" name="Rectángulo: esquinas redondeadas 7">
            <a:extLst>
              <a:ext uri="{FF2B5EF4-FFF2-40B4-BE49-F238E27FC236}">
                <a16:creationId xmlns:a16="http://schemas.microsoft.com/office/drawing/2014/main" id="{BFF35817-5D4A-4A86-A9EF-C34287AF83C5}"/>
              </a:ext>
            </a:extLst>
          </p:cNvPr>
          <p:cNvSpPr/>
          <p:nvPr/>
        </p:nvSpPr>
        <p:spPr>
          <a:xfrm>
            <a:off x="8818237" y="2225391"/>
            <a:ext cx="2970746" cy="3466532"/>
          </a:xfrm>
          <a:prstGeom prst="round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7" name="Rectángulo: esquinas redondeadas 16">
            <a:extLst>
              <a:ext uri="{FF2B5EF4-FFF2-40B4-BE49-F238E27FC236}">
                <a16:creationId xmlns:a16="http://schemas.microsoft.com/office/drawing/2014/main" id="{3A73BC63-AA38-4CC3-BC3A-4174DD59DADF}"/>
              </a:ext>
            </a:extLst>
          </p:cNvPr>
          <p:cNvSpPr/>
          <p:nvPr/>
        </p:nvSpPr>
        <p:spPr>
          <a:xfrm>
            <a:off x="8927313" y="4810061"/>
            <a:ext cx="2752594" cy="639611"/>
          </a:xfrm>
          <a:prstGeom prst="roundRect">
            <a:avLst/>
          </a:prstGeom>
          <a:solidFill>
            <a:srgbClr val="64A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bg1"/>
                </a:solidFill>
              </a:rPr>
              <a:t>Métodos</a:t>
            </a:r>
          </a:p>
        </p:txBody>
      </p:sp>
      <p:sp>
        <p:nvSpPr>
          <p:cNvPr id="18" name="Rectángulo: esquinas redondeadas 17">
            <a:extLst>
              <a:ext uri="{FF2B5EF4-FFF2-40B4-BE49-F238E27FC236}">
                <a16:creationId xmlns:a16="http://schemas.microsoft.com/office/drawing/2014/main" id="{4BDD5CA9-1D36-473B-8A61-50E72633913B}"/>
              </a:ext>
            </a:extLst>
          </p:cNvPr>
          <p:cNvSpPr/>
          <p:nvPr/>
        </p:nvSpPr>
        <p:spPr>
          <a:xfrm>
            <a:off x="8927313" y="3448098"/>
            <a:ext cx="2752594" cy="639611"/>
          </a:xfrm>
          <a:prstGeom prst="roundRect">
            <a:avLst/>
          </a:prstGeom>
          <a:solidFill>
            <a:srgbClr val="8CC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bg1"/>
                </a:solidFill>
              </a:rPr>
              <a:t>Propiedades</a:t>
            </a:r>
            <a:endParaRPr lang="es-CO" dirty="0">
              <a:solidFill>
                <a:schemeClr val="bg1"/>
              </a:solidFill>
            </a:endParaRPr>
          </a:p>
        </p:txBody>
      </p:sp>
      <p:sp>
        <p:nvSpPr>
          <p:cNvPr id="53" name="CuadroTexto 52">
            <a:extLst>
              <a:ext uri="{FF2B5EF4-FFF2-40B4-BE49-F238E27FC236}">
                <a16:creationId xmlns:a16="http://schemas.microsoft.com/office/drawing/2014/main" id="{A7B0D563-2DAC-449B-B9FC-51AF118DE80F}"/>
              </a:ext>
            </a:extLst>
          </p:cNvPr>
          <p:cNvSpPr txBox="1"/>
          <p:nvPr/>
        </p:nvSpPr>
        <p:spPr>
          <a:xfrm>
            <a:off x="9321479" y="2373230"/>
            <a:ext cx="1879898" cy="461665"/>
          </a:xfrm>
          <a:prstGeom prst="rect">
            <a:avLst/>
          </a:prstGeom>
          <a:noFill/>
        </p:spPr>
        <p:txBody>
          <a:bodyPr wrap="square" rtlCol="0">
            <a:spAutoFit/>
          </a:bodyPr>
          <a:lstStyle/>
          <a:p>
            <a:pPr algn="ctr"/>
            <a:r>
              <a:rPr lang="es-MX" sz="2400" dirty="0">
                <a:solidFill>
                  <a:schemeClr val="bg1"/>
                </a:solidFill>
              </a:rPr>
              <a:t>Clases</a:t>
            </a:r>
            <a:endParaRPr lang="es-CO" sz="2400" dirty="0">
              <a:solidFill>
                <a:schemeClr val="bg1"/>
              </a:solidFill>
            </a:endParaRPr>
          </a:p>
        </p:txBody>
      </p:sp>
      <p:sp>
        <p:nvSpPr>
          <p:cNvPr id="36" name="Flecha: a la derecha 35">
            <a:extLst>
              <a:ext uri="{FF2B5EF4-FFF2-40B4-BE49-F238E27FC236}">
                <a16:creationId xmlns:a16="http://schemas.microsoft.com/office/drawing/2014/main" id="{A90F26ED-00D0-41E4-B70A-A9D1EAF40A26}"/>
              </a:ext>
            </a:extLst>
          </p:cNvPr>
          <p:cNvSpPr/>
          <p:nvPr/>
        </p:nvSpPr>
        <p:spPr>
          <a:xfrm rot="5400000" flipV="1">
            <a:off x="10056534" y="3008817"/>
            <a:ext cx="500676" cy="218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CuadroTexto 58">
            <a:extLst>
              <a:ext uri="{FF2B5EF4-FFF2-40B4-BE49-F238E27FC236}">
                <a16:creationId xmlns:a16="http://schemas.microsoft.com/office/drawing/2014/main" id="{24975362-776B-47A2-9411-A49A70BB7AD7}"/>
              </a:ext>
            </a:extLst>
          </p:cNvPr>
          <p:cNvSpPr txBox="1"/>
          <p:nvPr/>
        </p:nvSpPr>
        <p:spPr>
          <a:xfrm>
            <a:off x="9228349" y="1480371"/>
            <a:ext cx="2157046" cy="461665"/>
          </a:xfrm>
          <a:prstGeom prst="rect">
            <a:avLst/>
          </a:prstGeom>
          <a:noFill/>
        </p:spPr>
        <p:txBody>
          <a:bodyPr wrap="square" rtlCol="0">
            <a:spAutoFit/>
          </a:bodyPr>
          <a:lstStyle/>
          <a:p>
            <a:pPr algn="ctr"/>
            <a:r>
              <a:rPr lang="es-MX" sz="2400" dirty="0">
                <a:solidFill>
                  <a:schemeClr val="bg1"/>
                </a:solidFill>
                <a:latin typeface="Abadi" panose="020B0604020104020204" pitchFamily="34" charset="0"/>
              </a:rPr>
              <a:t>Objetos</a:t>
            </a:r>
            <a:endParaRPr lang="es-CO" sz="2400" dirty="0">
              <a:solidFill>
                <a:schemeClr val="bg1"/>
              </a:solidFill>
              <a:latin typeface="Abadi" panose="020B0604020104020204" pitchFamily="34" charset="0"/>
            </a:endParaRPr>
          </a:p>
        </p:txBody>
      </p:sp>
      <p:sp>
        <p:nvSpPr>
          <p:cNvPr id="38" name="Flecha: a la derecha 37">
            <a:extLst>
              <a:ext uri="{FF2B5EF4-FFF2-40B4-BE49-F238E27FC236}">
                <a16:creationId xmlns:a16="http://schemas.microsoft.com/office/drawing/2014/main" id="{6F332ABF-9330-4458-B297-A19A9B1B808F}"/>
              </a:ext>
            </a:extLst>
          </p:cNvPr>
          <p:cNvSpPr/>
          <p:nvPr/>
        </p:nvSpPr>
        <p:spPr>
          <a:xfrm rot="5400000" flipV="1">
            <a:off x="10053272" y="4335706"/>
            <a:ext cx="500676" cy="218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89370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35E4121-DCCB-4F49-8A13-954E6ECB04EC}"/>
              </a:ext>
            </a:extLst>
          </p:cNvPr>
          <p:cNvSpPr/>
          <p:nvPr/>
        </p:nvSpPr>
        <p:spPr>
          <a:xfrm>
            <a:off x="3607724" y="906087"/>
            <a:ext cx="4414058" cy="108896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Abadi" panose="020B0604020104020204" pitchFamily="34" charset="0"/>
              </a:rPr>
              <a:t>Expresión de herencia en Java, </a:t>
            </a:r>
            <a:r>
              <a:rPr lang="es-CO" dirty="0" err="1">
                <a:latin typeface="Abadi" panose="020B0604020104020204" pitchFamily="34" charset="0"/>
              </a:rPr>
              <a:t>php</a:t>
            </a:r>
            <a:r>
              <a:rPr lang="es-CO" dirty="0">
                <a:latin typeface="Abadi" panose="020B0604020104020204" pitchFamily="34" charset="0"/>
              </a:rPr>
              <a:t>, JavaScript , Python </a:t>
            </a:r>
          </a:p>
        </p:txBody>
      </p:sp>
      <p:pic>
        <p:nvPicPr>
          <p:cNvPr id="6" name="Imagen 5">
            <a:extLst>
              <a:ext uri="{FF2B5EF4-FFF2-40B4-BE49-F238E27FC236}">
                <a16:creationId xmlns:a16="http://schemas.microsoft.com/office/drawing/2014/main" id="{B4DAF909-889F-4759-826D-C98936B6D7AD}"/>
              </a:ext>
            </a:extLst>
          </p:cNvPr>
          <p:cNvPicPr>
            <a:picLocks noChangeAspect="1"/>
          </p:cNvPicPr>
          <p:nvPr/>
        </p:nvPicPr>
        <p:blipFill>
          <a:blip r:embed="rId2"/>
          <a:stretch>
            <a:fillRect/>
          </a:stretch>
        </p:blipFill>
        <p:spPr>
          <a:xfrm>
            <a:off x="691667" y="2443941"/>
            <a:ext cx="3810129" cy="2851265"/>
          </a:xfrm>
          <a:prstGeom prst="rect">
            <a:avLst/>
          </a:prstGeom>
        </p:spPr>
      </p:pic>
      <p:sp>
        <p:nvSpPr>
          <p:cNvPr id="7" name="CuadroTexto 6">
            <a:extLst>
              <a:ext uri="{FF2B5EF4-FFF2-40B4-BE49-F238E27FC236}">
                <a16:creationId xmlns:a16="http://schemas.microsoft.com/office/drawing/2014/main" id="{009C8FFF-F245-42E9-B4DE-110091AF113D}"/>
              </a:ext>
            </a:extLst>
          </p:cNvPr>
          <p:cNvSpPr txBox="1"/>
          <p:nvPr/>
        </p:nvSpPr>
        <p:spPr>
          <a:xfrm>
            <a:off x="4655127" y="2352502"/>
            <a:ext cx="6949440" cy="861774"/>
          </a:xfrm>
          <a:prstGeom prst="rect">
            <a:avLst/>
          </a:prstGeom>
          <a:noFill/>
        </p:spPr>
        <p:txBody>
          <a:bodyPr wrap="square" rtlCol="0">
            <a:spAutoFit/>
          </a:bodyPr>
          <a:lstStyle/>
          <a:p>
            <a:r>
              <a:rPr lang="es-CO" b="1" dirty="0">
                <a:latin typeface="Abadi" panose="020B0604020104020204" pitchFamily="34" charset="0"/>
              </a:rPr>
              <a:t>Java:</a:t>
            </a:r>
            <a:r>
              <a:rPr lang="es-CO" sz="1600" b="1" dirty="0">
                <a:latin typeface="Abadi" panose="020B0604020104020204" pitchFamily="34" charset="0"/>
              </a:rPr>
              <a:t> </a:t>
            </a:r>
            <a:r>
              <a:rPr lang="es-CO" sz="1600" dirty="0">
                <a:latin typeface="Abadi" panose="020B0604020104020204" pitchFamily="34" charset="0"/>
              </a:rPr>
              <a:t>En java la herencia se expresara con la palabra </a:t>
            </a:r>
            <a:r>
              <a:rPr lang="es-CO" sz="1600" dirty="0" err="1">
                <a:latin typeface="Abadi" panose="020B0604020104020204" pitchFamily="34" charset="0"/>
              </a:rPr>
              <a:t>extends</a:t>
            </a:r>
            <a:r>
              <a:rPr lang="es-CO" sz="1600" dirty="0">
                <a:latin typeface="Abadi" panose="020B0604020104020204" pitchFamily="34" charset="0"/>
              </a:rPr>
              <a:t>, esta palabras reservada estará en la clase hija. en la imagen superior izquierda esta nuestro ejemplo de herencia en java.</a:t>
            </a:r>
            <a:endParaRPr lang="es-CO" b="1" dirty="0">
              <a:latin typeface="Abadi" panose="020B0604020104020204" pitchFamily="34" charset="0"/>
            </a:endParaRPr>
          </a:p>
        </p:txBody>
      </p:sp>
      <p:sp>
        <p:nvSpPr>
          <p:cNvPr id="10" name="CuadroTexto 9">
            <a:extLst>
              <a:ext uri="{FF2B5EF4-FFF2-40B4-BE49-F238E27FC236}">
                <a16:creationId xmlns:a16="http://schemas.microsoft.com/office/drawing/2014/main" id="{92B72173-4158-454D-91C6-93F6A31DDAEB}"/>
              </a:ext>
            </a:extLst>
          </p:cNvPr>
          <p:cNvSpPr txBox="1"/>
          <p:nvPr/>
        </p:nvSpPr>
        <p:spPr>
          <a:xfrm>
            <a:off x="4655127" y="3224666"/>
            <a:ext cx="6808123" cy="615553"/>
          </a:xfrm>
          <a:prstGeom prst="rect">
            <a:avLst/>
          </a:prstGeom>
          <a:noFill/>
        </p:spPr>
        <p:txBody>
          <a:bodyPr wrap="square" rtlCol="0">
            <a:spAutoFit/>
          </a:bodyPr>
          <a:lstStyle/>
          <a:p>
            <a:r>
              <a:rPr lang="es-CO" b="1" dirty="0">
                <a:latin typeface="Abadi" panose="020B0604020104020204" pitchFamily="34" charset="0"/>
              </a:rPr>
              <a:t>Python: </a:t>
            </a:r>
            <a:r>
              <a:rPr lang="es-CO" sz="1600" dirty="0">
                <a:latin typeface="Abadi" panose="020B0604020104020204" pitchFamily="34" charset="0"/>
              </a:rPr>
              <a:t>En le caso de Python la herencia se realiza a través del envió de la clase padre como para metro dentro de la clase hija.</a:t>
            </a:r>
            <a:endParaRPr lang="es-CO" b="1" dirty="0">
              <a:latin typeface="Abadi" panose="020B0604020104020204" pitchFamily="34" charset="0"/>
            </a:endParaRPr>
          </a:p>
        </p:txBody>
      </p:sp>
      <p:sp>
        <p:nvSpPr>
          <p:cNvPr id="2" name="CuadroTexto 1">
            <a:extLst>
              <a:ext uri="{FF2B5EF4-FFF2-40B4-BE49-F238E27FC236}">
                <a16:creationId xmlns:a16="http://schemas.microsoft.com/office/drawing/2014/main" id="{FF66A6F6-7447-4E96-A356-1034C8D671E4}"/>
              </a:ext>
            </a:extLst>
          </p:cNvPr>
          <p:cNvSpPr txBox="1"/>
          <p:nvPr/>
        </p:nvSpPr>
        <p:spPr>
          <a:xfrm>
            <a:off x="4655127" y="3989848"/>
            <a:ext cx="6678951" cy="615553"/>
          </a:xfrm>
          <a:prstGeom prst="rect">
            <a:avLst/>
          </a:prstGeom>
          <a:noFill/>
        </p:spPr>
        <p:txBody>
          <a:bodyPr wrap="square" rtlCol="0">
            <a:spAutoFit/>
          </a:bodyPr>
          <a:lstStyle/>
          <a:p>
            <a:r>
              <a:rPr lang="es-MX" b="1" dirty="0"/>
              <a:t>PHP:</a:t>
            </a:r>
            <a:r>
              <a:rPr lang="es-MX" sz="1600" dirty="0"/>
              <a:t> En el caso de </a:t>
            </a:r>
            <a:r>
              <a:rPr lang="es-MX" sz="1600" dirty="0" err="1"/>
              <a:t>php</a:t>
            </a:r>
            <a:r>
              <a:rPr lang="es-MX" sz="1600" dirty="0"/>
              <a:t> es muy similar a java realizando la herencia con la palabra reservada  </a:t>
            </a:r>
            <a:r>
              <a:rPr lang="es-MX" sz="1600" b="1" dirty="0" err="1"/>
              <a:t>extends</a:t>
            </a:r>
            <a:r>
              <a:rPr lang="es-MX" sz="1600" b="1" dirty="0"/>
              <a:t>, </a:t>
            </a:r>
            <a:r>
              <a:rPr lang="es-MX" sz="1600" dirty="0"/>
              <a:t>esta estará ubicada después de la clase hija.</a:t>
            </a:r>
            <a:endParaRPr lang="es-CO" b="1" dirty="0"/>
          </a:p>
        </p:txBody>
      </p:sp>
      <p:sp>
        <p:nvSpPr>
          <p:cNvPr id="3" name="CuadroTexto 2">
            <a:extLst>
              <a:ext uri="{FF2B5EF4-FFF2-40B4-BE49-F238E27FC236}">
                <a16:creationId xmlns:a16="http://schemas.microsoft.com/office/drawing/2014/main" id="{D983CCF0-582F-4223-BA26-D99ACC86BB76}"/>
              </a:ext>
            </a:extLst>
          </p:cNvPr>
          <p:cNvSpPr txBox="1"/>
          <p:nvPr/>
        </p:nvSpPr>
        <p:spPr>
          <a:xfrm>
            <a:off x="4738255" y="4605401"/>
            <a:ext cx="6808123" cy="1600438"/>
          </a:xfrm>
          <a:prstGeom prst="rect">
            <a:avLst/>
          </a:prstGeom>
          <a:noFill/>
        </p:spPr>
        <p:txBody>
          <a:bodyPr wrap="square" rtlCol="0">
            <a:spAutoFit/>
          </a:bodyPr>
          <a:lstStyle/>
          <a:p>
            <a:r>
              <a:rPr lang="es-MX" b="1" dirty="0"/>
              <a:t>JS</a:t>
            </a:r>
            <a:r>
              <a:rPr lang="es-MX" dirty="0"/>
              <a:t>:</a:t>
            </a:r>
            <a:r>
              <a:rPr lang="es-MX" sz="1600" dirty="0"/>
              <a:t> En el caso de JavaScript se la herencia se realiza por medio de un prototipo donde el prototipo ira enlazado junto a la clase hija, seguido a ello después del igual comenzaremos con la palabra  reservada new, ira nuestra clase padre de la cual vamos a heredar, esto era antes del nuevo estándar de </a:t>
            </a:r>
            <a:r>
              <a:rPr lang="es-MX" sz="1600" dirty="0" err="1"/>
              <a:t>javascript</a:t>
            </a:r>
            <a:r>
              <a:rPr lang="es-MX" sz="1600" dirty="0"/>
              <a:t>, ahora es de la siguiente forma:                                               , de esta forma </a:t>
            </a:r>
            <a:r>
              <a:rPr lang="es-MX" sz="1600" dirty="0" err="1"/>
              <a:t>realizarmos</a:t>
            </a:r>
            <a:r>
              <a:rPr lang="es-MX" sz="1600" dirty="0"/>
              <a:t> la herencia, la cual es			        a java.</a:t>
            </a:r>
            <a:endParaRPr lang="es-CO" b="1" dirty="0"/>
          </a:p>
        </p:txBody>
      </p:sp>
      <p:pic>
        <p:nvPicPr>
          <p:cNvPr id="8" name="Imagen 7">
            <a:extLst>
              <a:ext uri="{FF2B5EF4-FFF2-40B4-BE49-F238E27FC236}">
                <a16:creationId xmlns:a16="http://schemas.microsoft.com/office/drawing/2014/main" id="{F83359E6-FF8F-4173-8D93-A83BF6CA2020}"/>
              </a:ext>
            </a:extLst>
          </p:cNvPr>
          <p:cNvPicPr>
            <a:picLocks noChangeAspect="1"/>
          </p:cNvPicPr>
          <p:nvPr/>
        </p:nvPicPr>
        <p:blipFill>
          <a:blip r:embed="rId3"/>
          <a:stretch>
            <a:fillRect/>
          </a:stretch>
        </p:blipFill>
        <p:spPr>
          <a:xfrm>
            <a:off x="6691993" y="5724849"/>
            <a:ext cx="2082090" cy="999951"/>
          </a:xfrm>
          <a:prstGeom prst="rect">
            <a:avLst/>
          </a:prstGeom>
        </p:spPr>
      </p:pic>
    </p:spTree>
    <p:extLst>
      <p:ext uri="{BB962C8B-B14F-4D97-AF65-F5344CB8AC3E}">
        <p14:creationId xmlns:p14="http://schemas.microsoft.com/office/powerpoint/2010/main" val="1260207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ángulo: esquinas redondeadas 52">
            <a:extLst>
              <a:ext uri="{FF2B5EF4-FFF2-40B4-BE49-F238E27FC236}">
                <a16:creationId xmlns:a16="http://schemas.microsoft.com/office/drawing/2014/main" id="{D6D82D9F-1722-4E8A-84DC-7E949D851293}"/>
              </a:ext>
            </a:extLst>
          </p:cNvPr>
          <p:cNvSpPr/>
          <p:nvPr/>
        </p:nvSpPr>
        <p:spPr>
          <a:xfrm>
            <a:off x="9204683" y="2255303"/>
            <a:ext cx="2707051" cy="4176193"/>
          </a:xfrm>
          <a:prstGeom prst="roundRect">
            <a:avLst>
              <a:gd name="adj" fmla="val 60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esquinas redondeadas 3">
            <a:extLst>
              <a:ext uri="{FF2B5EF4-FFF2-40B4-BE49-F238E27FC236}">
                <a16:creationId xmlns:a16="http://schemas.microsoft.com/office/drawing/2014/main" id="{4540621A-63ED-433D-8E9A-E9FD0591F8FB}"/>
              </a:ext>
            </a:extLst>
          </p:cNvPr>
          <p:cNvSpPr/>
          <p:nvPr/>
        </p:nvSpPr>
        <p:spPr>
          <a:xfrm>
            <a:off x="3269673" y="603885"/>
            <a:ext cx="5652654" cy="691515"/>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dirty="0">
                <a:latin typeface="Abadi" panose="020B0604020104020204" pitchFamily="34" charset="0"/>
              </a:rPr>
              <a:t>Encapsulamiento  </a:t>
            </a:r>
            <a:endParaRPr lang="es-CO" sz="3200" dirty="0">
              <a:latin typeface="Abadi" panose="020B0604020104020204" pitchFamily="34" charset="0"/>
            </a:endParaRPr>
          </a:p>
        </p:txBody>
      </p:sp>
      <p:sp>
        <p:nvSpPr>
          <p:cNvPr id="6" name="Rectángulo: esquinas redondeadas 5">
            <a:extLst>
              <a:ext uri="{FF2B5EF4-FFF2-40B4-BE49-F238E27FC236}">
                <a16:creationId xmlns:a16="http://schemas.microsoft.com/office/drawing/2014/main" id="{15A1D29C-6C5D-4B3D-955C-C926CBAA0AC0}"/>
              </a:ext>
            </a:extLst>
          </p:cNvPr>
          <p:cNvSpPr/>
          <p:nvPr/>
        </p:nvSpPr>
        <p:spPr>
          <a:xfrm>
            <a:off x="5219700" y="1549717"/>
            <a:ext cx="1752600" cy="69151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¿Que es?</a:t>
            </a:r>
            <a:endParaRPr lang="es-CO" dirty="0"/>
          </a:p>
        </p:txBody>
      </p:sp>
      <p:cxnSp>
        <p:nvCxnSpPr>
          <p:cNvPr id="8" name="Conector recto de flecha 7">
            <a:extLst>
              <a:ext uri="{FF2B5EF4-FFF2-40B4-BE49-F238E27FC236}">
                <a16:creationId xmlns:a16="http://schemas.microsoft.com/office/drawing/2014/main" id="{B4180206-99E2-427C-A328-3BE2C4C12D31}"/>
              </a:ext>
            </a:extLst>
          </p:cNvPr>
          <p:cNvCxnSpPr>
            <a:cxnSpLocks/>
            <a:stCxn id="4" idx="2"/>
            <a:endCxn id="6" idx="0"/>
          </p:cNvCxnSpPr>
          <p:nvPr/>
        </p:nvCxnSpPr>
        <p:spPr>
          <a:xfrm>
            <a:off x="6096000" y="1295400"/>
            <a:ext cx="0" cy="254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esquinas redondeadas 12">
            <a:extLst>
              <a:ext uri="{FF2B5EF4-FFF2-40B4-BE49-F238E27FC236}">
                <a16:creationId xmlns:a16="http://schemas.microsoft.com/office/drawing/2014/main" id="{D3543B08-F877-4063-B600-797C55F50518}"/>
              </a:ext>
            </a:extLst>
          </p:cNvPr>
          <p:cNvSpPr/>
          <p:nvPr/>
        </p:nvSpPr>
        <p:spPr>
          <a:xfrm>
            <a:off x="171105" y="1463137"/>
            <a:ext cx="3777568" cy="2702849"/>
          </a:xfrm>
          <a:prstGeom prst="round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ltLang="es-CO" sz="1600" dirty="0">
                <a:solidFill>
                  <a:srgbClr val="4A4A4A"/>
                </a:solidFill>
                <a:latin typeface="Abadi" panose="020B0604020104020204" pitchFamily="34" charset="0"/>
              </a:rPr>
              <a:t>H</a:t>
            </a:r>
            <a:r>
              <a:rPr kumimoji="0" lang="es-CO" altLang="es-CO" sz="1600" i="0" u="none" strike="noStrike" cap="none" normalizeH="0" baseline="0" dirty="0">
                <a:ln>
                  <a:noFill/>
                </a:ln>
                <a:solidFill>
                  <a:srgbClr val="4A4A4A"/>
                </a:solidFill>
                <a:effectLst/>
                <a:latin typeface="Abadi" panose="020B0604020104020204" pitchFamily="34" charset="0"/>
              </a:rPr>
              <a:t>acer que un dato sea inviolable, inalterable cuando se le asigne un modificador de acceso (no se trata solo de ocultar el dato sino también de protegerlo). Un modificador de acceso define el </a:t>
            </a:r>
            <a:r>
              <a:rPr kumimoji="0" lang="es-CO" altLang="es-CO" sz="1600" i="0" u="none" strike="noStrike" cap="none" normalizeH="0" baseline="0" dirty="0">
                <a:ln>
                  <a:noFill/>
                </a:ln>
                <a:solidFill>
                  <a:schemeClr val="tx1"/>
                </a:solidFill>
                <a:effectLst/>
                <a:latin typeface="Abadi" panose="020B0604020104020204" pitchFamily="34" charset="0"/>
              </a:rPr>
              <a:t>alcance y visibilidad</a:t>
            </a:r>
            <a:r>
              <a:rPr kumimoji="0" lang="es-CO" altLang="es-CO" sz="1600" i="0" u="none" strike="noStrike" cap="none" normalizeH="0" baseline="0" dirty="0">
                <a:ln>
                  <a:noFill/>
                </a:ln>
                <a:solidFill>
                  <a:srgbClr val="4A4A4A"/>
                </a:solidFill>
                <a:effectLst/>
                <a:latin typeface="Abadi" panose="020B0604020104020204" pitchFamily="34" charset="0"/>
              </a:rPr>
              <a:t> de un miembro de clase.</a:t>
            </a:r>
            <a:br>
              <a:rPr kumimoji="0" lang="es-CO" altLang="es-CO" sz="1600" i="0" u="none" strike="noStrike" cap="none" normalizeH="0" baseline="0" dirty="0">
                <a:ln>
                  <a:noFill/>
                </a:ln>
                <a:solidFill>
                  <a:schemeClr val="tx1"/>
                </a:solidFill>
                <a:effectLst/>
                <a:latin typeface="Abadi" panose="020B0604020104020204" pitchFamily="34" charset="0"/>
              </a:rPr>
            </a:br>
            <a:r>
              <a:rPr kumimoji="0" lang="es-CO" altLang="es-CO" sz="1600" i="0" u="none" strike="noStrike" cap="none" normalizeH="0" baseline="0" dirty="0">
                <a:ln>
                  <a:noFill/>
                </a:ln>
                <a:solidFill>
                  <a:srgbClr val="4A4A4A"/>
                </a:solidFill>
                <a:effectLst/>
                <a:latin typeface="Abadi" panose="020B0604020104020204" pitchFamily="34" charset="0"/>
              </a:rPr>
              <a:t>La </a:t>
            </a:r>
            <a:r>
              <a:rPr kumimoji="0" lang="es-CO" altLang="es-CO" sz="1600" i="0" u="none" strike="noStrike" cap="none" normalizeH="0" baseline="0" dirty="0" err="1">
                <a:ln>
                  <a:noFill/>
                </a:ln>
                <a:solidFill>
                  <a:srgbClr val="4A4A4A"/>
                </a:solidFill>
                <a:effectLst/>
                <a:latin typeface="Abadi" panose="020B0604020104020204" pitchFamily="34" charset="0"/>
              </a:rPr>
              <a:t>encapsulacion</a:t>
            </a:r>
            <a:r>
              <a:rPr kumimoji="0" lang="es-CO" altLang="es-CO" sz="1600" i="0" u="none" strike="noStrike" cap="none" normalizeH="0" baseline="0" dirty="0">
                <a:ln>
                  <a:noFill/>
                </a:ln>
                <a:solidFill>
                  <a:srgbClr val="4A4A4A"/>
                </a:solidFill>
                <a:effectLst/>
                <a:latin typeface="Abadi" panose="020B0604020104020204" pitchFamily="34" charset="0"/>
              </a:rPr>
              <a:t> es también llamada ocultamiento de información.</a:t>
            </a:r>
            <a:r>
              <a:rPr kumimoji="0" lang="es-CO" altLang="es-CO" sz="1600" i="0" u="none" strike="noStrike" cap="none" normalizeH="0" baseline="0" dirty="0">
                <a:ln>
                  <a:noFill/>
                </a:ln>
                <a:solidFill>
                  <a:schemeClr val="tx1"/>
                </a:solidFill>
                <a:effectLst/>
                <a:latin typeface="Abadi" panose="020B0604020104020204" pitchFamily="34" charset="0"/>
              </a:rPr>
              <a:t> </a:t>
            </a:r>
          </a:p>
        </p:txBody>
      </p:sp>
      <p:cxnSp>
        <p:nvCxnSpPr>
          <p:cNvPr id="16" name="Conector recto de flecha 15">
            <a:extLst>
              <a:ext uri="{FF2B5EF4-FFF2-40B4-BE49-F238E27FC236}">
                <a16:creationId xmlns:a16="http://schemas.microsoft.com/office/drawing/2014/main" id="{A831242C-B6FF-407D-9FFE-185D3BC04FD0}"/>
              </a:ext>
            </a:extLst>
          </p:cNvPr>
          <p:cNvCxnSpPr>
            <a:cxnSpLocks/>
            <a:stCxn id="6" idx="1"/>
            <a:endCxn id="13" idx="3"/>
          </p:cNvCxnSpPr>
          <p:nvPr/>
        </p:nvCxnSpPr>
        <p:spPr>
          <a:xfrm flipH="1">
            <a:off x="3948673" y="1895475"/>
            <a:ext cx="1271027" cy="919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2">
            <a:extLst>
              <a:ext uri="{FF2B5EF4-FFF2-40B4-BE49-F238E27FC236}">
                <a16:creationId xmlns:a16="http://schemas.microsoft.com/office/drawing/2014/main" id="{3EEDE41A-AA06-4D72-84E8-4E14A7569435}"/>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11" name="Rectángulo: esquinas redondeadas 10">
            <a:extLst>
              <a:ext uri="{FF2B5EF4-FFF2-40B4-BE49-F238E27FC236}">
                <a16:creationId xmlns:a16="http://schemas.microsoft.com/office/drawing/2014/main" id="{439D9768-2815-48C4-80CE-4770EDEF1FA4}"/>
              </a:ext>
            </a:extLst>
          </p:cNvPr>
          <p:cNvSpPr/>
          <p:nvPr/>
        </p:nvSpPr>
        <p:spPr>
          <a:xfrm>
            <a:off x="5155623" y="2429729"/>
            <a:ext cx="1880755" cy="314521"/>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Abadi" panose="020B0604020104020204" pitchFamily="34" charset="0"/>
              </a:rPr>
              <a:t>Algunas ventajas son</a:t>
            </a:r>
            <a:endParaRPr lang="es-CO" sz="1400" dirty="0">
              <a:latin typeface="Abadi" panose="020B0604020104020204" pitchFamily="34" charset="0"/>
            </a:endParaRPr>
          </a:p>
        </p:txBody>
      </p:sp>
      <p:cxnSp>
        <p:nvCxnSpPr>
          <p:cNvPr id="14" name="Conector recto de flecha 13">
            <a:extLst>
              <a:ext uri="{FF2B5EF4-FFF2-40B4-BE49-F238E27FC236}">
                <a16:creationId xmlns:a16="http://schemas.microsoft.com/office/drawing/2014/main" id="{D546D48A-F339-433E-B14A-884F388FEBDC}"/>
              </a:ext>
            </a:extLst>
          </p:cNvPr>
          <p:cNvCxnSpPr>
            <a:cxnSpLocks/>
            <a:stCxn id="6" idx="2"/>
            <a:endCxn id="11" idx="0"/>
          </p:cNvCxnSpPr>
          <p:nvPr/>
        </p:nvCxnSpPr>
        <p:spPr>
          <a:xfrm>
            <a:off x="6096000" y="2241232"/>
            <a:ext cx="1" cy="18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ángulo: esquinas redondeadas 24">
            <a:extLst>
              <a:ext uri="{FF2B5EF4-FFF2-40B4-BE49-F238E27FC236}">
                <a16:creationId xmlns:a16="http://schemas.microsoft.com/office/drawing/2014/main" id="{7DE42683-D7F6-4C5E-9DCB-88848A8680EE}"/>
              </a:ext>
            </a:extLst>
          </p:cNvPr>
          <p:cNvSpPr/>
          <p:nvPr/>
        </p:nvSpPr>
        <p:spPr>
          <a:xfrm>
            <a:off x="3179649" y="4241158"/>
            <a:ext cx="5832702" cy="217626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esquinas redondeadas 16">
            <a:extLst>
              <a:ext uri="{FF2B5EF4-FFF2-40B4-BE49-F238E27FC236}">
                <a16:creationId xmlns:a16="http://schemas.microsoft.com/office/drawing/2014/main" id="{47F1EAF0-AE23-40E9-958E-8E7F243A25BC}"/>
              </a:ext>
            </a:extLst>
          </p:cNvPr>
          <p:cNvSpPr/>
          <p:nvPr/>
        </p:nvSpPr>
        <p:spPr>
          <a:xfrm>
            <a:off x="3269675" y="4403096"/>
            <a:ext cx="2657302" cy="864322"/>
          </a:xfrm>
          <a:prstGeom prst="roundRect">
            <a:avLst/>
          </a:prstGeom>
          <a:solidFill>
            <a:srgbClr val="64A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i="0" dirty="0">
                <a:solidFill>
                  <a:srgbClr val="4A4A4A"/>
                </a:solidFill>
                <a:effectLst/>
                <a:latin typeface="Abadi" panose="020B0604020104020204" pitchFamily="34" charset="0"/>
              </a:rPr>
              <a:t>Controlar la manera en que los datos son accedidos o modificados</a:t>
            </a:r>
          </a:p>
        </p:txBody>
      </p:sp>
      <p:sp>
        <p:nvSpPr>
          <p:cNvPr id="23" name="Rectángulo: esquinas redondeadas 22">
            <a:extLst>
              <a:ext uri="{FF2B5EF4-FFF2-40B4-BE49-F238E27FC236}">
                <a16:creationId xmlns:a16="http://schemas.microsoft.com/office/drawing/2014/main" id="{909252A2-96E4-4184-8DB3-A1FF5EDC3F74}"/>
              </a:ext>
            </a:extLst>
          </p:cNvPr>
          <p:cNvSpPr/>
          <p:nvPr/>
        </p:nvSpPr>
        <p:spPr>
          <a:xfrm>
            <a:off x="6141012" y="5387838"/>
            <a:ext cx="2657302" cy="857867"/>
          </a:xfrm>
          <a:prstGeom prst="roundRect">
            <a:avLst/>
          </a:prstGeom>
          <a:solidFill>
            <a:srgbClr val="FFB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0" i="0" dirty="0">
                <a:solidFill>
                  <a:srgbClr val="4A4A4A"/>
                </a:solidFill>
                <a:effectLst/>
                <a:latin typeface="Abadi" panose="020B0604020104020204" pitchFamily="34" charset="0"/>
              </a:rPr>
              <a:t>El código es mas flexible y fácil de cambiar a partir de nuevos requerimientos</a:t>
            </a:r>
          </a:p>
        </p:txBody>
      </p:sp>
      <p:sp>
        <p:nvSpPr>
          <p:cNvPr id="22" name="Rectángulo: esquinas redondeadas 21">
            <a:extLst>
              <a:ext uri="{FF2B5EF4-FFF2-40B4-BE49-F238E27FC236}">
                <a16:creationId xmlns:a16="http://schemas.microsoft.com/office/drawing/2014/main" id="{AF00243D-11FE-49F2-9D3E-E2E9EF1D77CC}"/>
              </a:ext>
            </a:extLst>
          </p:cNvPr>
          <p:cNvSpPr/>
          <p:nvPr/>
        </p:nvSpPr>
        <p:spPr>
          <a:xfrm>
            <a:off x="6141012" y="4409551"/>
            <a:ext cx="2657302" cy="857867"/>
          </a:xfrm>
          <a:prstGeom prst="roundRect">
            <a:avLst/>
          </a:prstGeom>
          <a:solidFill>
            <a:srgbClr val="C66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0" i="0" dirty="0">
                <a:solidFill>
                  <a:srgbClr val="4A4A4A"/>
                </a:solidFill>
                <a:effectLst/>
                <a:latin typeface="Abadi" panose="020B0604020104020204" pitchFamily="34" charset="0"/>
              </a:rPr>
              <a:t>Poder modificar una parte del código sin afectar otras partes del mismo</a:t>
            </a:r>
          </a:p>
        </p:txBody>
      </p:sp>
      <p:sp>
        <p:nvSpPr>
          <p:cNvPr id="24" name="Rectángulo: esquinas redondeadas 23">
            <a:extLst>
              <a:ext uri="{FF2B5EF4-FFF2-40B4-BE49-F238E27FC236}">
                <a16:creationId xmlns:a16="http://schemas.microsoft.com/office/drawing/2014/main" id="{9BBCA2A2-E2DA-4665-B169-317B5E1037DC}"/>
              </a:ext>
            </a:extLst>
          </p:cNvPr>
          <p:cNvSpPr/>
          <p:nvPr/>
        </p:nvSpPr>
        <p:spPr>
          <a:xfrm>
            <a:off x="3269676" y="5387838"/>
            <a:ext cx="2657300" cy="857867"/>
          </a:xfrm>
          <a:prstGeom prst="roundRect">
            <a:avLst/>
          </a:prstGeom>
          <a:solidFill>
            <a:srgbClr val="8CC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i="0" dirty="0">
                <a:solidFill>
                  <a:srgbClr val="4A4A4A"/>
                </a:solidFill>
                <a:effectLst/>
                <a:latin typeface="Abadi" panose="020B0604020104020204" pitchFamily="34" charset="0"/>
              </a:rPr>
              <a:t>Ayuda a mantener la integridad de los datos</a:t>
            </a:r>
            <a:endParaRPr lang="es-CO" sz="1400" dirty="0">
              <a:latin typeface="Abadi" panose="020B0604020104020204" pitchFamily="34" charset="0"/>
            </a:endParaRPr>
          </a:p>
        </p:txBody>
      </p:sp>
      <p:cxnSp>
        <p:nvCxnSpPr>
          <p:cNvPr id="27" name="Conector recto de flecha 26">
            <a:extLst>
              <a:ext uri="{FF2B5EF4-FFF2-40B4-BE49-F238E27FC236}">
                <a16:creationId xmlns:a16="http://schemas.microsoft.com/office/drawing/2014/main" id="{A172C107-078E-463E-9A57-519B7FD27245}"/>
              </a:ext>
            </a:extLst>
          </p:cNvPr>
          <p:cNvCxnSpPr>
            <a:cxnSpLocks/>
            <a:stCxn id="11" idx="2"/>
            <a:endCxn id="25" idx="0"/>
          </p:cNvCxnSpPr>
          <p:nvPr/>
        </p:nvCxnSpPr>
        <p:spPr>
          <a:xfrm flipH="1">
            <a:off x="6096000" y="2744250"/>
            <a:ext cx="1" cy="1496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ángulo: esquinas redondeadas 40">
            <a:extLst>
              <a:ext uri="{FF2B5EF4-FFF2-40B4-BE49-F238E27FC236}">
                <a16:creationId xmlns:a16="http://schemas.microsoft.com/office/drawing/2014/main" id="{67D1AB02-AC77-40EE-936E-895A14E55262}"/>
              </a:ext>
            </a:extLst>
          </p:cNvPr>
          <p:cNvSpPr/>
          <p:nvPr/>
        </p:nvSpPr>
        <p:spPr>
          <a:xfrm>
            <a:off x="9119627" y="1247467"/>
            <a:ext cx="2839495" cy="83914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Abadi" panose="020B0604020104020204" pitchFamily="34" charset="0"/>
              </a:rPr>
              <a:t>El encapsulamiento se lleva a  través de modificadores de acceso, los cuales son:</a:t>
            </a:r>
            <a:endParaRPr lang="es-CO" sz="1400" dirty="0">
              <a:latin typeface="Abadi" panose="020B0604020104020204" pitchFamily="34" charset="0"/>
            </a:endParaRPr>
          </a:p>
        </p:txBody>
      </p:sp>
      <p:cxnSp>
        <p:nvCxnSpPr>
          <p:cNvPr id="43" name="Conector recto de flecha 42">
            <a:extLst>
              <a:ext uri="{FF2B5EF4-FFF2-40B4-BE49-F238E27FC236}">
                <a16:creationId xmlns:a16="http://schemas.microsoft.com/office/drawing/2014/main" id="{AB2E512F-298B-4013-BD65-B0639EFD4DCD}"/>
              </a:ext>
            </a:extLst>
          </p:cNvPr>
          <p:cNvCxnSpPr>
            <a:cxnSpLocks/>
            <a:stCxn id="4" idx="3"/>
            <a:endCxn id="41" idx="0"/>
          </p:cNvCxnSpPr>
          <p:nvPr/>
        </p:nvCxnSpPr>
        <p:spPr>
          <a:xfrm>
            <a:off x="8922327" y="949643"/>
            <a:ext cx="1617048" cy="297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ángulo: esquinas redondeadas 44">
            <a:extLst>
              <a:ext uri="{FF2B5EF4-FFF2-40B4-BE49-F238E27FC236}">
                <a16:creationId xmlns:a16="http://schemas.microsoft.com/office/drawing/2014/main" id="{D438511A-04DD-49DE-A07B-26CDBB598317}"/>
              </a:ext>
            </a:extLst>
          </p:cNvPr>
          <p:cNvSpPr/>
          <p:nvPr/>
        </p:nvSpPr>
        <p:spPr>
          <a:xfrm>
            <a:off x="9289120" y="3330924"/>
            <a:ext cx="2485506" cy="848175"/>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Abadi" panose="020B0604020104020204" pitchFamily="34" charset="0"/>
              </a:rPr>
              <a:t>Protected</a:t>
            </a:r>
            <a:r>
              <a:rPr lang="es-MX" sz="1400" dirty="0">
                <a:latin typeface="Abadi" panose="020B0604020104020204" pitchFamily="34" charset="0"/>
              </a:rPr>
              <a:t>: Podrá ser accedido por la clase, paquetes y subclases.</a:t>
            </a:r>
            <a:endParaRPr lang="es-CO" sz="1400" dirty="0">
              <a:latin typeface="Abadi" panose="020B0604020104020204" pitchFamily="34" charset="0"/>
            </a:endParaRPr>
          </a:p>
        </p:txBody>
      </p:sp>
      <p:sp>
        <p:nvSpPr>
          <p:cNvPr id="49" name="Rectángulo: esquinas redondeadas 48">
            <a:extLst>
              <a:ext uri="{FF2B5EF4-FFF2-40B4-BE49-F238E27FC236}">
                <a16:creationId xmlns:a16="http://schemas.microsoft.com/office/drawing/2014/main" id="{7E4B142E-EBDB-47B0-9FD2-A1084B431508}"/>
              </a:ext>
            </a:extLst>
          </p:cNvPr>
          <p:cNvSpPr/>
          <p:nvPr/>
        </p:nvSpPr>
        <p:spPr>
          <a:xfrm>
            <a:off x="9304117" y="5603151"/>
            <a:ext cx="2470509" cy="660030"/>
          </a:xfrm>
          <a:prstGeom prst="roundRect">
            <a:avLst/>
          </a:prstGeom>
          <a:solidFill>
            <a:srgbClr val="E3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0" i="0" dirty="0" err="1">
                <a:solidFill>
                  <a:srgbClr val="4A4A4A"/>
                </a:solidFill>
                <a:effectLst/>
                <a:latin typeface="Abadi" panose="020B0604020104020204" pitchFamily="34" charset="0"/>
              </a:rPr>
              <a:t>Private</a:t>
            </a:r>
            <a:r>
              <a:rPr lang="es-MX" sz="1400" b="0" i="0" dirty="0">
                <a:solidFill>
                  <a:srgbClr val="4A4A4A"/>
                </a:solidFill>
                <a:effectLst/>
                <a:latin typeface="Abadi" panose="020B0604020104020204" pitchFamily="34" charset="0"/>
              </a:rPr>
              <a:t>: Solo podrá ser modificado dentro de la clase.</a:t>
            </a:r>
          </a:p>
        </p:txBody>
      </p:sp>
      <p:sp>
        <p:nvSpPr>
          <p:cNvPr id="50" name="Rectángulo: esquinas redondeadas 49">
            <a:extLst>
              <a:ext uri="{FF2B5EF4-FFF2-40B4-BE49-F238E27FC236}">
                <a16:creationId xmlns:a16="http://schemas.microsoft.com/office/drawing/2014/main" id="{5A49F243-3F6C-41F6-AB8D-871F579A5432}"/>
              </a:ext>
            </a:extLst>
          </p:cNvPr>
          <p:cNvSpPr/>
          <p:nvPr/>
        </p:nvSpPr>
        <p:spPr>
          <a:xfrm>
            <a:off x="9322953" y="2497740"/>
            <a:ext cx="2470509" cy="68223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Abadi" panose="020B0604020104020204" pitchFamily="34" charset="0"/>
              </a:rPr>
              <a:t>Public</a:t>
            </a:r>
            <a:r>
              <a:rPr lang="es-MX" sz="1400" dirty="0">
                <a:latin typeface="Abadi" panose="020B0604020104020204" pitchFamily="34" charset="0"/>
              </a:rPr>
              <a:t>: Es el mas permisivos de todos, Accede a todo.</a:t>
            </a:r>
            <a:endParaRPr lang="es-CO" sz="1400" dirty="0">
              <a:latin typeface="Abadi" panose="020B0604020104020204" pitchFamily="34" charset="0"/>
            </a:endParaRPr>
          </a:p>
        </p:txBody>
      </p:sp>
      <p:sp>
        <p:nvSpPr>
          <p:cNvPr id="51" name="Rectángulo: esquinas redondeadas 50">
            <a:extLst>
              <a:ext uri="{FF2B5EF4-FFF2-40B4-BE49-F238E27FC236}">
                <a16:creationId xmlns:a16="http://schemas.microsoft.com/office/drawing/2014/main" id="{BE695BCE-7756-4097-AD11-9332B9C0A378}"/>
              </a:ext>
            </a:extLst>
          </p:cNvPr>
          <p:cNvSpPr/>
          <p:nvPr/>
        </p:nvSpPr>
        <p:spPr>
          <a:xfrm>
            <a:off x="9289120" y="4278280"/>
            <a:ext cx="2485506" cy="1239385"/>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lumMod val="95000"/>
                    <a:lumOff val="5000"/>
                  </a:schemeClr>
                </a:solidFill>
                <a:latin typeface="Abadi" panose="020B0604020104020204" pitchFamily="34" charset="0"/>
              </a:rPr>
              <a:t>Default: Permite el acceso a nivel de </a:t>
            </a:r>
            <a:r>
              <a:rPr lang="es-MX" sz="1400" dirty="0" err="1">
                <a:solidFill>
                  <a:schemeClr val="tx1">
                    <a:lumMod val="95000"/>
                    <a:lumOff val="5000"/>
                  </a:schemeClr>
                </a:solidFill>
                <a:latin typeface="Abadi" panose="020B0604020104020204" pitchFamily="34" charset="0"/>
              </a:rPr>
              <a:t>clses</a:t>
            </a:r>
            <a:r>
              <a:rPr lang="es-MX" sz="1400" dirty="0">
                <a:solidFill>
                  <a:schemeClr val="tx1">
                    <a:lumMod val="95000"/>
                    <a:lumOff val="5000"/>
                  </a:schemeClr>
                </a:solidFill>
                <a:latin typeface="Abadi" panose="020B0604020104020204" pitchFamily="34" charset="0"/>
              </a:rPr>
              <a:t> de internas y paquetes (No podremos ver las herencias si ha detener (</a:t>
            </a:r>
            <a:r>
              <a:rPr lang="es-MX" sz="1400" dirty="0" err="1">
                <a:solidFill>
                  <a:schemeClr val="tx1">
                    <a:lumMod val="95000"/>
                    <a:lumOff val="5000"/>
                  </a:schemeClr>
                </a:solidFill>
                <a:latin typeface="Abadi" panose="020B0604020104020204" pitchFamily="34" charset="0"/>
              </a:rPr>
              <a:t>Osea</a:t>
            </a:r>
            <a:r>
              <a:rPr lang="es-MX" sz="1400" dirty="0">
                <a:solidFill>
                  <a:schemeClr val="tx1">
                    <a:lumMod val="95000"/>
                    <a:lumOff val="5000"/>
                  </a:schemeClr>
                </a:solidFill>
                <a:latin typeface="Abadi" panose="020B0604020104020204" pitchFamily="34" charset="0"/>
              </a:rPr>
              <a:t> subclases))</a:t>
            </a:r>
            <a:endParaRPr lang="es-CO" sz="1400" dirty="0">
              <a:solidFill>
                <a:schemeClr val="tx1">
                  <a:lumMod val="95000"/>
                  <a:lumOff val="5000"/>
                </a:schemeClr>
              </a:solidFill>
              <a:latin typeface="Abadi" panose="020B0604020104020204" pitchFamily="34" charset="0"/>
            </a:endParaRPr>
          </a:p>
        </p:txBody>
      </p:sp>
      <p:cxnSp>
        <p:nvCxnSpPr>
          <p:cNvPr id="55" name="Conector recto de flecha 54">
            <a:extLst>
              <a:ext uri="{FF2B5EF4-FFF2-40B4-BE49-F238E27FC236}">
                <a16:creationId xmlns:a16="http://schemas.microsoft.com/office/drawing/2014/main" id="{33B91741-F360-4493-886E-69B56406CAFF}"/>
              </a:ext>
            </a:extLst>
          </p:cNvPr>
          <p:cNvCxnSpPr>
            <a:cxnSpLocks/>
            <a:stCxn id="41" idx="2"/>
            <a:endCxn id="53" idx="0"/>
          </p:cNvCxnSpPr>
          <p:nvPr/>
        </p:nvCxnSpPr>
        <p:spPr>
          <a:xfrm>
            <a:off x="10539375" y="2086614"/>
            <a:ext cx="18834" cy="168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Imagen 60">
            <a:extLst>
              <a:ext uri="{FF2B5EF4-FFF2-40B4-BE49-F238E27FC236}">
                <a16:creationId xmlns:a16="http://schemas.microsoft.com/office/drawing/2014/main" id="{06D46A37-3099-47C5-BE28-D62AD68AC982}"/>
              </a:ext>
            </a:extLst>
          </p:cNvPr>
          <p:cNvPicPr>
            <a:picLocks noChangeAspect="1"/>
          </p:cNvPicPr>
          <p:nvPr/>
        </p:nvPicPr>
        <p:blipFill>
          <a:blip r:embed="rId2"/>
          <a:stretch>
            <a:fillRect/>
          </a:stretch>
        </p:blipFill>
        <p:spPr>
          <a:xfrm>
            <a:off x="6288333" y="2880544"/>
            <a:ext cx="2478775" cy="1188894"/>
          </a:xfrm>
          <a:prstGeom prst="rect">
            <a:avLst/>
          </a:prstGeom>
        </p:spPr>
      </p:pic>
      <p:cxnSp>
        <p:nvCxnSpPr>
          <p:cNvPr id="63" name="Conector recto de flecha 62">
            <a:extLst>
              <a:ext uri="{FF2B5EF4-FFF2-40B4-BE49-F238E27FC236}">
                <a16:creationId xmlns:a16="http://schemas.microsoft.com/office/drawing/2014/main" id="{5D328A35-8E25-4F4E-86C4-6CB6CF322D06}"/>
              </a:ext>
            </a:extLst>
          </p:cNvPr>
          <p:cNvCxnSpPr>
            <a:cxnSpLocks/>
            <a:stCxn id="61" idx="3"/>
            <a:endCxn id="53" idx="1"/>
          </p:cNvCxnSpPr>
          <p:nvPr/>
        </p:nvCxnSpPr>
        <p:spPr>
          <a:xfrm>
            <a:off x="8767108" y="3474991"/>
            <a:ext cx="437575" cy="86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213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11F53040-FA3D-46C4-9F6B-ED02904C5050}"/>
              </a:ext>
            </a:extLst>
          </p:cNvPr>
          <p:cNvSpPr/>
          <p:nvPr/>
        </p:nvSpPr>
        <p:spPr>
          <a:xfrm>
            <a:off x="3570514" y="383177"/>
            <a:ext cx="5050972" cy="957943"/>
          </a:xfrm>
          <a:prstGeom prst="roundRect">
            <a:avLst/>
          </a:prstGeom>
          <a:solidFill>
            <a:srgbClr val="E3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Getters</a:t>
            </a:r>
            <a:r>
              <a:rPr lang="es-MX" dirty="0"/>
              <a:t> y </a:t>
            </a:r>
            <a:r>
              <a:rPr lang="es-MX" dirty="0" err="1"/>
              <a:t>Setters</a:t>
            </a:r>
            <a:endParaRPr lang="es-CO" dirty="0"/>
          </a:p>
        </p:txBody>
      </p:sp>
      <p:sp>
        <p:nvSpPr>
          <p:cNvPr id="5" name="CuadroTexto 4">
            <a:extLst>
              <a:ext uri="{FF2B5EF4-FFF2-40B4-BE49-F238E27FC236}">
                <a16:creationId xmlns:a16="http://schemas.microsoft.com/office/drawing/2014/main" id="{67A0A8C4-7145-4FB8-9C3F-D8CFFCB2ECFF}"/>
              </a:ext>
            </a:extLst>
          </p:cNvPr>
          <p:cNvSpPr txBox="1"/>
          <p:nvPr/>
        </p:nvSpPr>
        <p:spPr>
          <a:xfrm>
            <a:off x="696686" y="1828800"/>
            <a:ext cx="10415451" cy="3323987"/>
          </a:xfrm>
          <a:prstGeom prst="rect">
            <a:avLst/>
          </a:prstGeom>
          <a:noFill/>
        </p:spPr>
        <p:txBody>
          <a:bodyPr wrap="square" rtlCol="0">
            <a:spAutoFit/>
          </a:bodyPr>
          <a:lstStyle/>
          <a:p>
            <a:r>
              <a:rPr lang="es-MX" sz="1600" dirty="0">
                <a:latin typeface="Abadi" panose="020B0604020104020204" pitchFamily="34" charset="0"/>
              </a:rPr>
              <a:t>Los </a:t>
            </a:r>
            <a:r>
              <a:rPr lang="es-MX" sz="1600" dirty="0" err="1">
                <a:latin typeface="Abadi" panose="020B0604020104020204" pitchFamily="34" charset="0"/>
              </a:rPr>
              <a:t>Setters</a:t>
            </a:r>
            <a:r>
              <a:rPr lang="es-MX" sz="1600" dirty="0">
                <a:latin typeface="Abadi" panose="020B0604020104020204" pitchFamily="34" charset="0"/>
              </a:rPr>
              <a:t> &amp; </a:t>
            </a:r>
            <a:r>
              <a:rPr lang="es-MX" sz="1600" dirty="0" err="1">
                <a:latin typeface="Abadi" panose="020B0604020104020204" pitchFamily="34" charset="0"/>
              </a:rPr>
              <a:t>Getters</a:t>
            </a:r>
            <a:r>
              <a:rPr lang="es-MX" sz="1600" dirty="0">
                <a:latin typeface="Abadi" panose="020B0604020104020204" pitchFamily="34" charset="0"/>
              </a:rPr>
              <a:t> son métodos de acceso lo que indica que son siempre declarados públicos, y nos sirven para dos cosas:</a:t>
            </a:r>
          </a:p>
          <a:p>
            <a:endParaRPr lang="es-MX" dirty="0"/>
          </a:p>
          <a:p>
            <a:r>
              <a:rPr lang="es-MX" sz="1600" dirty="0" err="1">
                <a:latin typeface="Abadi" panose="020B0604020104020204" pitchFamily="34" charset="0"/>
              </a:rPr>
              <a:t>Setters</a:t>
            </a:r>
            <a:r>
              <a:rPr lang="es-MX" sz="1600" dirty="0">
                <a:latin typeface="Abadi" panose="020B0604020104020204" pitchFamily="34" charset="0"/>
              </a:rPr>
              <a:t>: Del Inglés Set, que significa establecer, pues nos sirve para asignar un valor inicial a un atributo, pero de forma explícita, además el Setter nunca retorna nada (Siempre es </a:t>
            </a:r>
            <a:r>
              <a:rPr lang="es-MX" sz="1600" dirty="0" err="1">
                <a:latin typeface="Abadi" panose="020B0604020104020204" pitchFamily="34" charset="0"/>
              </a:rPr>
              <a:t>void</a:t>
            </a:r>
            <a:r>
              <a:rPr lang="es-MX" sz="1600" dirty="0">
                <a:latin typeface="Abadi" panose="020B0604020104020204" pitchFamily="34" charset="0"/>
              </a:rPr>
              <a:t>), y solo nos permite dar acceso público a ciertos atributos que deseemos el usuario pueda modificar.</a:t>
            </a:r>
          </a:p>
          <a:p>
            <a:endParaRPr lang="es-MX" sz="1600" dirty="0">
              <a:latin typeface="Abadi" panose="020B0604020104020204" pitchFamily="34" charset="0"/>
            </a:endParaRPr>
          </a:p>
          <a:p>
            <a:r>
              <a:rPr lang="es-MX" sz="1600" dirty="0" err="1">
                <a:latin typeface="Abadi" panose="020B0604020104020204" pitchFamily="34" charset="0"/>
              </a:rPr>
              <a:t>Getters</a:t>
            </a:r>
            <a:r>
              <a:rPr lang="es-MX" sz="1600" dirty="0">
                <a:latin typeface="Abadi" panose="020B0604020104020204" pitchFamily="34" charset="0"/>
              </a:rPr>
              <a:t>: Del Inglés </a:t>
            </a:r>
            <a:r>
              <a:rPr lang="es-MX" sz="1600" dirty="0" err="1">
                <a:latin typeface="Abadi" panose="020B0604020104020204" pitchFamily="34" charset="0"/>
              </a:rPr>
              <a:t>Get</a:t>
            </a:r>
            <a:r>
              <a:rPr lang="es-MX" sz="1600" dirty="0">
                <a:latin typeface="Abadi" panose="020B0604020104020204" pitchFamily="34" charset="0"/>
              </a:rPr>
              <a:t>, que significa obtener, pues nos sirve para obtener (recuperar o acceder) el valor ya asignado a un atributo y utilizarlo para cierto método.</a:t>
            </a:r>
          </a:p>
          <a:p>
            <a:br>
              <a:rPr lang="es-CO" sz="1600" dirty="0">
                <a:latin typeface="Abadi" panose="020B0604020104020204" pitchFamily="34" charset="0"/>
              </a:rPr>
            </a:br>
            <a:r>
              <a:rPr lang="es-CO" sz="1600" dirty="0">
                <a:latin typeface="Abadi" panose="020B0604020104020204" pitchFamily="34" charset="0"/>
              </a:rPr>
              <a:t>recordemos que ha estos dos métodos le podemos agregar validaciones para que en ciertos casos puedan modificar  u obtener el dato requerido, ya que como los veo yo estos métodos son la puerta trasera de los modificadores de acceso.</a:t>
            </a:r>
            <a:endParaRPr lang="es-MX" sz="1600" dirty="0">
              <a:latin typeface="Abadi" panose="020B0604020104020204" pitchFamily="34" charset="0"/>
            </a:endParaRPr>
          </a:p>
        </p:txBody>
      </p:sp>
    </p:spTree>
    <p:extLst>
      <p:ext uri="{BB962C8B-B14F-4D97-AF65-F5344CB8AC3E}">
        <p14:creationId xmlns:p14="http://schemas.microsoft.com/office/powerpoint/2010/main" val="4131218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19FF8222-C174-474E-A155-03B6D06918DC}"/>
              </a:ext>
            </a:extLst>
          </p:cNvPr>
          <p:cNvSpPr/>
          <p:nvPr/>
        </p:nvSpPr>
        <p:spPr>
          <a:xfrm>
            <a:off x="4728754" y="496388"/>
            <a:ext cx="2734491" cy="600891"/>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Abadi" panose="020B0604020104020204" pitchFamily="34" charset="0"/>
              </a:rPr>
              <a:t>Polimorfismo</a:t>
            </a:r>
            <a:endParaRPr lang="es-CO" sz="2800" dirty="0">
              <a:latin typeface="Abadi" panose="020B0604020104020204" pitchFamily="34" charset="0"/>
            </a:endParaRPr>
          </a:p>
        </p:txBody>
      </p:sp>
      <p:sp>
        <p:nvSpPr>
          <p:cNvPr id="6" name="Rectángulo: esquinas redondeadas 5">
            <a:extLst>
              <a:ext uri="{FF2B5EF4-FFF2-40B4-BE49-F238E27FC236}">
                <a16:creationId xmlns:a16="http://schemas.microsoft.com/office/drawing/2014/main" id="{19F7821C-AC2F-4F4C-9099-1E0136C9B7C4}"/>
              </a:ext>
            </a:extLst>
          </p:cNvPr>
          <p:cNvSpPr/>
          <p:nvPr/>
        </p:nvSpPr>
        <p:spPr>
          <a:xfrm>
            <a:off x="3958044" y="2656115"/>
            <a:ext cx="4275909" cy="194636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EL polimorfismo, nos permite compartir un método entre la super clase y la sub clase, este método compartido tendrá el mimo nombre pero su comportamiento será muy diferente.</a:t>
            </a:r>
            <a:endParaRPr lang="es-CO" dirty="0"/>
          </a:p>
        </p:txBody>
      </p:sp>
      <p:sp>
        <p:nvSpPr>
          <p:cNvPr id="7" name="Rectángulo: esquinas redondeadas 6">
            <a:extLst>
              <a:ext uri="{FF2B5EF4-FFF2-40B4-BE49-F238E27FC236}">
                <a16:creationId xmlns:a16="http://schemas.microsoft.com/office/drawing/2014/main" id="{8D0517A0-6C6D-4D5D-AAF1-01F598129E59}"/>
              </a:ext>
            </a:extLst>
          </p:cNvPr>
          <p:cNvSpPr/>
          <p:nvPr/>
        </p:nvSpPr>
        <p:spPr>
          <a:xfrm>
            <a:off x="4911633" y="1497874"/>
            <a:ext cx="2368731" cy="49638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Que es </a:t>
            </a:r>
            <a:endParaRPr lang="es-CO" dirty="0"/>
          </a:p>
        </p:txBody>
      </p:sp>
      <p:cxnSp>
        <p:nvCxnSpPr>
          <p:cNvPr id="9" name="Conector recto de flecha 8">
            <a:extLst>
              <a:ext uri="{FF2B5EF4-FFF2-40B4-BE49-F238E27FC236}">
                <a16:creationId xmlns:a16="http://schemas.microsoft.com/office/drawing/2014/main" id="{68B74120-5AE9-4DEE-9C66-EE5B35DC6D97}"/>
              </a:ext>
            </a:extLst>
          </p:cNvPr>
          <p:cNvCxnSpPr>
            <a:cxnSpLocks/>
            <a:stCxn id="4" idx="2"/>
            <a:endCxn id="7" idx="0"/>
          </p:cNvCxnSpPr>
          <p:nvPr/>
        </p:nvCxnSpPr>
        <p:spPr>
          <a:xfrm flipH="1">
            <a:off x="6095999" y="1097279"/>
            <a:ext cx="1" cy="40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B19E0051-EC50-4641-81C2-E465192158CC}"/>
              </a:ext>
            </a:extLst>
          </p:cNvPr>
          <p:cNvCxnSpPr>
            <a:stCxn id="7" idx="2"/>
            <a:endCxn id="6" idx="0"/>
          </p:cNvCxnSpPr>
          <p:nvPr/>
        </p:nvCxnSpPr>
        <p:spPr>
          <a:xfrm>
            <a:off x="6095999" y="1994263"/>
            <a:ext cx="0" cy="661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Imagen 15">
            <a:extLst>
              <a:ext uri="{FF2B5EF4-FFF2-40B4-BE49-F238E27FC236}">
                <a16:creationId xmlns:a16="http://schemas.microsoft.com/office/drawing/2014/main" id="{D079838A-4098-4362-A317-80A8B12CC4BA}"/>
              </a:ext>
            </a:extLst>
          </p:cNvPr>
          <p:cNvPicPr>
            <a:picLocks noChangeAspect="1"/>
          </p:cNvPicPr>
          <p:nvPr/>
        </p:nvPicPr>
        <p:blipFill>
          <a:blip r:embed="rId2"/>
          <a:stretch>
            <a:fillRect/>
          </a:stretch>
        </p:blipFill>
        <p:spPr>
          <a:xfrm>
            <a:off x="0" y="4110854"/>
            <a:ext cx="5138056" cy="2306955"/>
          </a:xfrm>
          <a:prstGeom prst="rect">
            <a:avLst/>
          </a:prstGeom>
        </p:spPr>
      </p:pic>
    </p:spTree>
    <p:extLst>
      <p:ext uri="{BB962C8B-B14F-4D97-AF65-F5344CB8AC3E}">
        <p14:creationId xmlns:p14="http://schemas.microsoft.com/office/powerpoint/2010/main" val="157353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5A8E7275-222C-4258-8B20-A5BB99B361D2}"/>
              </a:ext>
            </a:extLst>
          </p:cNvPr>
          <p:cNvSpPr/>
          <p:nvPr/>
        </p:nvSpPr>
        <p:spPr>
          <a:xfrm>
            <a:off x="4067694" y="357446"/>
            <a:ext cx="4056611" cy="73152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tx1"/>
                </a:solidFill>
                <a:latin typeface="Abadi" panose="020B0604020104020204" pitchFamily="34" charset="0"/>
              </a:rPr>
              <a:t>UML</a:t>
            </a:r>
            <a:br>
              <a:rPr lang="es-MX" sz="2400" dirty="0">
                <a:solidFill>
                  <a:schemeClr val="tx1"/>
                </a:solidFill>
                <a:latin typeface="Abadi" panose="020B0604020104020204" pitchFamily="34" charset="0"/>
              </a:rPr>
            </a:br>
            <a:r>
              <a:rPr lang="es-MX" sz="1600" dirty="0">
                <a:solidFill>
                  <a:schemeClr val="tx1"/>
                </a:solidFill>
                <a:latin typeface="Abadi" panose="020B0604020104020204" pitchFamily="34" charset="0"/>
              </a:rPr>
              <a:t>(Lenguaje Unificado de Modelado)</a:t>
            </a:r>
            <a:endParaRPr lang="es-CO" sz="2400" dirty="0">
              <a:solidFill>
                <a:schemeClr val="tx1"/>
              </a:solidFill>
              <a:latin typeface="Abadi" panose="020B0604020104020204" pitchFamily="34" charset="0"/>
            </a:endParaRPr>
          </a:p>
        </p:txBody>
      </p:sp>
      <p:sp>
        <p:nvSpPr>
          <p:cNvPr id="6" name="CuadroTexto 5">
            <a:extLst>
              <a:ext uri="{FF2B5EF4-FFF2-40B4-BE49-F238E27FC236}">
                <a16:creationId xmlns:a16="http://schemas.microsoft.com/office/drawing/2014/main" id="{4915C1DC-0BE7-4F83-9144-0C88755233D4}"/>
              </a:ext>
            </a:extLst>
          </p:cNvPr>
          <p:cNvSpPr txBox="1"/>
          <p:nvPr/>
        </p:nvSpPr>
        <p:spPr>
          <a:xfrm>
            <a:off x="4292137" y="1579418"/>
            <a:ext cx="3607723" cy="923330"/>
          </a:xfrm>
          <a:prstGeom prst="rect">
            <a:avLst/>
          </a:prstGeom>
          <a:noFill/>
        </p:spPr>
        <p:txBody>
          <a:bodyPr wrap="square" rtlCol="0">
            <a:spAutoFit/>
          </a:bodyPr>
          <a:lstStyle/>
          <a:p>
            <a:pPr algn="ctr"/>
            <a:r>
              <a:rPr lang="es-MX" dirty="0">
                <a:latin typeface="Abadi" panose="020B0604020104020204" pitchFamily="34" charset="0"/>
              </a:rPr>
              <a:t>Utilizado para representar en forma grafica la estructura de un programa o aplicación. </a:t>
            </a:r>
            <a:endParaRPr lang="es-CO" dirty="0">
              <a:latin typeface="Abadi" panose="020B0604020104020204" pitchFamily="34" charset="0"/>
            </a:endParaRPr>
          </a:p>
        </p:txBody>
      </p:sp>
      <p:cxnSp>
        <p:nvCxnSpPr>
          <p:cNvPr id="8" name="Conector recto de flecha 7">
            <a:extLst>
              <a:ext uri="{FF2B5EF4-FFF2-40B4-BE49-F238E27FC236}">
                <a16:creationId xmlns:a16="http://schemas.microsoft.com/office/drawing/2014/main" id="{BD33C9E6-CE2D-4248-9B07-13E5DCBF911D}"/>
              </a:ext>
            </a:extLst>
          </p:cNvPr>
          <p:cNvCxnSpPr>
            <a:cxnSpLocks/>
            <a:stCxn id="5" idx="2"/>
            <a:endCxn id="6" idx="0"/>
          </p:cNvCxnSpPr>
          <p:nvPr/>
        </p:nvCxnSpPr>
        <p:spPr>
          <a:xfrm flipH="1">
            <a:off x="6095999" y="1088967"/>
            <a:ext cx="1" cy="490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ángulo: esquinas redondeadas 9">
            <a:extLst>
              <a:ext uri="{FF2B5EF4-FFF2-40B4-BE49-F238E27FC236}">
                <a16:creationId xmlns:a16="http://schemas.microsoft.com/office/drawing/2014/main" id="{80DEF838-1C43-433D-8373-7AB5D4C1046F}"/>
              </a:ext>
            </a:extLst>
          </p:cNvPr>
          <p:cNvSpPr/>
          <p:nvPr/>
        </p:nvSpPr>
        <p:spPr>
          <a:xfrm>
            <a:off x="796631" y="3301110"/>
            <a:ext cx="3383280" cy="2942051"/>
          </a:xfrm>
          <a:prstGeom prst="roundRect">
            <a:avLst/>
          </a:prstGeom>
          <a:solidFill>
            <a:srgbClr val="8CC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2" name="Conector recto de flecha 11">
            <a:extLst>
              <a:ext uri="{FF2B5EF4-FFF2-40B4-BE49-F238E27FC236}">
                <a16:creationId xmlns:a16="http://schemas.microsoft.com/office/drawing/2014/main" id="{2DD788DB-8B16-4351-B5A5-60C1FDA11BFE}"/>
              </a:ext>
            </a:extLst>
          </p:cNvPr>
          <p:cNvCxnSpPr>
            <a:cxnSpLocks/>
            <a:stCxn id="6" idx="1"/>
            <a:endCxn id="10" idx="0"/>
          </p:cNvCxnSpPr>
          <p:nvPr/>
        </p:nvCxnSpPr>
        <p:spPr>
          <a:xfrm flipH="1">
            <a:off x="2488271" y="2041083"/>
            <a:ext cx="1803866" cy="1260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6B6AFF37-4ACE-43F3-8883-D1C2CF1BAC08}"/>
              </a:ext>
            </a:extLst>
          </p:cNvPr>
          <p:cNvSpPr txBox="1"/>
          <p:nvPr/>
        </p:nvSpPr>
        <p:spPr>
          <a:xfrm>
            <a:off x="1255169" y="3375990"/>
            <a:ext cx="2585258" cy="646331"/>
          </a:xfrm>
          <a:prstGeom prst="rect">
            <a:avLst/>
          </a:prstGeom>
          <a:noFill/>
        </p:spPr>
        <p:txBody>
          <a:bodyPr wrap="square" rtlCol="0">
            <a:spAutoFit/>
          </a:bodyPr>
          <a:lstStyle/>
          <a:p>
            <a:pPr algn="ctr"/>
            <a:r>
              <a:rPr lang="es-MX" dirty="0">
                <a:solidFill>
                  <a:schemeClr val="bg1"/>
                </a:solidFill>
                <a:latin typeface="Abadi" panose="020B0604020104020204" pitchFamily="34" charset="0"/>
              </a:rPr>
              <a:t>Representación de una clase.</a:t>
            </a:r>
            <a:endParaRPr lang="es-CO" dirty="0">
              <a:solidFill>
                <a:schemeClr val="bg1"/>
              </a:solidFill>
              <a:latin typeface="Abadi" panose="020B0604020104020204" pitchFamily="34" charset="0"/>
            </a:endParaRPr>
          </a:p>
        </p:txBody>
      </p:sp>
      <p:pic>
        <p:nvPicPr>
          <p:cNvPr id="23" name="Imagen 22">
            <a:extLst>
              <a:ext uri="{FF2B5EF4-FFF2-40B4-BE49-F238E27FC236}">
                <a16:creationId xmlns:a16="http://schemas.microsoft.com/office/drawing/2014/main" id="{1B6A5D21-CE62-40DC-A0FF-F2219291C0C0}"/>
              </a:ext>
            </a:extLst>
          </p:cNvPr>
          <p:cNvPicPr>
            <a:picLocks noChangeAspect="1"/>
          </p:cNvPicPr>
          <p:nvPr/>
        </p:nvPicPr>
        <p:blipFill>
          <a:blip r:embed="rId2"/>
          <a:stretch>
            <a:fillRect/>
          </a:stretch>
        </p:blipFill>
        <p:spPr>
          <a:xfrm>
            <a:off x="1047873" y="4092935"/>
            <a:ext cx="2628900" cy="1781175"/>
          </a:xfrm>
          <a:prstGeom prst="rect">
            <a:avLst/>
          </a:prstGeom>
        </p:spPr>
      </p:pic>
      <p:sp>
        <p:nvSpPr>
          <p:cNvPr id="25" name="Rectángulo: esquinas redondeadas 24">
            <a:extLst>
              <a:ext uri="{FF2B5EF4-FFF2-40B4-BE49-F238E27FC236}">
                <a16:creationId xmlns:a16="http://schemas.microsoft.com/office/drawing/2014/main" id="{551A5A67-1F0B-416F-A93C-6D94BD2F4FFE}"/>
              </a:ext>
            </a:extLst>
          </p:cNvPr>
          <p:cNvSpPr/>
          <p:nvPr/>
        </p:nvSpPr>
        <p:spPr>
          <a:xfrm rot="5400000">
            <a:off x="3428153" y="4382779"/>
            <a:ext cx="943172" cy="42014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a:latin typeface="Abadi" panose="020B0604020104020204" pitchFamily="34" charset="0"/>
              </a:rPr>
              <a:t>Propiedades</a:t>
            </a:r>
            <a:r>
              <a:rPr lang="es-MX" sz="1200" dirty="0">
                <a:latin typeface="Abadi" panose="020B0604020104020204" pitchFamily="34" charset="0"/>
              </a:rPr>
              <a:t> o atributos</a:t>
            </a:r>
            <a:endParaRPr lang="es-CO" sz="1200" dirty="0">
              <a:latin typeface="Abadi" panose="020B0604020104020204" pitchFamily="34" charset="0"/>
            </a:endParaRPr>
          </a:p>
        </p:txBody>
      </p:sp>
      <p:sp>
        <p:nvSpPr>
          <p:cNvPr id="31" name="Rectángulo: esquinas redondeadas 30">
            <a:extLst>
              <a:ext uri="{FF2B5EF4-FFF2-40B4-BE49-F238E27FC236}">
                <a16:creationId xmlns:a16="http://schemas.microsoft.com/office/drawing/2014/main" id="{0981E3C1-A8BE-4FCA-BE0B-91A71D670055}"/>
              </a:ext>
            </a:extLst>
          </p:cNvPr>
          <p:cNvSpPr/>
          <p:nvPr/>
        </p:nvSpPr>
        <p:spPr>
          <a:xfrm rot="5400000">
            <a:off x="3538135" y="5251967"/>
            <a:ext cx="723206" cy="40195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a:latin typeface="Abadi" panose="020B0604020104020204" pitchFamily="34" charset="0"/>
              </a:rPr>
              <a:t>Métodos</a:t>
            </a:r>
            <a:endParaRPr lang="es-CO" sz="1050" dirty="0">
              <a:latin typeface="Abadi" panose="020B0604020104020204" pitchFamily="34" charset="0"/>
            </a:endParaRPr>
          </a:p>
        </p:txBody>
      </p:sp>
      <p:sp>
        <p:nvSpPr>
          <p:cNvPr id="32" name="Rectángulo: esquinas redondeadas 31">
            <a:extLst>
              <a:ext uri="{FF2B5EF4-FFF2-40B4-BE49-F238E27FC236}">
                <a16:creationId xmlns:a16="http://schemas.microsoft.com/office/drawing/2014/main" id="{93F83C66-80AC-4E73-AC41-6C67590A0170}"/>
              </a:ext>
            </a:extLst>
          </p:cNvPr>
          <p:cNvSpPr/>
          <p:nvPr/>
        </p:nvSpPr>
        <p:spPr>
          <a:xfrm>
            <a:off x="4574849" y="3100952"/>
            <a:ext cx="1956955" cy="3142209"/>
          </a:xfrm>
          <a:prstGeom prst="round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33" name="Imagen 32">
            <a:extLst>
              <a:ext uri="{FF2B5EF4-FFF2-40B4-BE49-F238E27FC236}">
                <a16:creationId xmlns:a16="http://schemas.microsoft.com/office/drawing/2014/main" id="{10F7FF56-D46D-47BE-9DF1-FB5FC79D0A99}"/>
              </a:ext>
            </a:extLst>
          </p:cNvPr>
          <p:cNvPicPr>
            <a:picLocks noChangeAspect="1"/>
          </p:cNvPicPr>
          <p:nvPr/>
        </p:nvPicPr>
        <p:blipFill>
          <a:blip r:embed="rId3"/>
          <a:stretch>
            <a:fillRect/>
          </a:stretch>
        </p:blipFill>
        <p:spPr>
          <a:xfrm>
            <a:off x="5000876" y="3807227"/>
            <a:ext cx="1104900" cy="1181100"/>
          </a:xfrm>
          <a:prstGeom prst="rect">
            <a:avLst/>
          </a:prstGeom>
        </p:spPr>
      </p:pic>
      <p:sp>
        <p:nvSpPr>
          <p:cNvPr id="34" name="CuadroTexto 33">
            <a:extLst>
              <a:ext uri="{FF2B5EF4-FFF2-40B4-BE49-F238E27FC236}">
                <a16:creationId xmlns:a16="http://schemas.microsoft.com/office/drawing/2014/main" id="{754FB300-A950-41C6-B07C-FED2F0E4B88F}"/>
              </a:ext>
            </a:extLst>
          </p:cNvPr>
          <p:cNvSpPr txBox="1"/>
          <p:nvPr/>
        </p:nvSpPr>
        <p:spPr>
          <a:xfrm>
            <a:off x="4768561" y="3329824"/>
            <a:ext cx="1552056" cy="369332"/>
          </a:xfrm>
          <a:prstGeom prst="rect">
            <a:avLst/>
          </a:prstGeom>
          <a:noFill/>
        </p:spPr>
        <p:txBody>
          <a:bodyPr wrap="square" rtlCol="0">
            <a:spAutoFit/>
          </a:bodyPr>
          <a:lstStyle/>
          <a:p>
            <a:pPr algn="ctr"/>
            <a:r>
              <a:rPr lang="es-MX" dirty="0">
                <a:solidFill>
                  <a:schemeClr val="bg1"/>
                </a:solidFill>
                <a:latin typeface="Abadi" panose="020B0604020104020204" pitchFamily="34" charset="0"/>
              </a:rPr>
              <a:t>visibilidad</a:t>
            </a:r>
            <a:endParaRPr lang="es-CO" dirty="0">
              <a:solidFill>
                <a:schemeClr val="bg1"/>
              </a:solidFill>
              <a:latin typeface="Abadi" panose="020B0604020104020204" pitchFamily="34" charset="0"/>
            </a:endParaRPr>
          </a:p>
        </p:txBody>
      </p:sp>
      <p:sp>
        <p:nvSpPr>
          <p:cNvPr id="35" name="CuadroTexto 34">
            <a:extLst>
              <a:ext uri="{FF2B5EF4-FFF2-40B4-BE49-F238E27FC236}">
                <a16:creationId xmlns:a16="http://schemas.microsoft.com/office/drawing/2014/main" id="{0ACD0E22-B842-481E-862B-4E55CDC05044}"/>
              </a:ext>
            </a:extLst>
          </p:cNvPr>
          <p:cNvSpPr txBox="1"/>
          <p:nvPr/>
        </p:nvSpPr>
        <p:spPr>
          <a:xfrm>
            <a:off x="4659670" y="5036741"/>
            <a:ext cx="1704108" cy="1077218"/>
          </a:xfrm>
          <a:prstGeom prst="rect">
            <a:avLst/>
          </a:prstGeom>
          <a:noFill/>
        </p:spPr>
        <p:txBody>
          <a:bodyPr wrap="square" rtlCol="0">
            <a:spAutoFit/>
          </a:bodyPr>
          <a:lstStyle/>
          <a:p>
            <a:pPr algn="ctr"/>
            <a:r>
              <a:rPr lang="es-MX" sz="1600" dirty="0">
                <a:solidFill>
                  <a:schemeClr val="bg1"/>
                </a:solidFill>
                <a:latin typeface="Abadi" panose="020B0604020104020204" pitchFamily="34" charset="0"/>
              </a:rPr>
              <a:t>Determina la visibilidad de los elementos en la clase.</a:t>
            </a:r>
            <a:endParaRPr lang="es-CO" sz="1600" dirty="0">
              <a:solidFill>
                <a:schemeClr val="bg1"/>
              </a:solidFill>
              <a:latin typeface="Abadi" panose="020B0604020104020204" pitchFamily="34" charset="0"/>
            </a:endParaRPr>
          </a:p>
        </p:txBody>
      </p:sp>
      <p:cxnSp>
        <p:nvCxnSpPr>
          <p:cNvPr id="37" name="Conector recto de flecha 36">
            <a:extLst>
              <a:ext uri="{FF2B5EF4-FFF2-40B4-BE49-F238E27FC236}">
                <a16:creationId xmlns:a16="http://schemas.microsoft.com/office/drawing/2014/main" id="{73F3B19D-CC81-4EC0-88D8-732745F3F567}"/>
              </a:ext>
            </a:extLst>
          </p:cNvPr>
          <p:cNvCxnSpPr>
            <a:cxnSpLocks/>
            <a:stCxn id="6" idx="2"/>
            <a:endCxn id="32" idx="0"/>
          </p:cNvCxnSpPr>
          <p:nvPr/>
        </p:nvCxnSpPr>
        <p:spPr>
          <a:xfrm flipH="1">
            <a:off x="5553327" y="2502748"/>
            <a:ext cx="542672" cy="59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ángulo: esquinas redondeadas 39">
            <a:extLst>
              <a:ext uri="{FF2B5EF4-FFF2-40B4-BE49-F238E27FC236}">
                <a16:creationId xmlns:a16="http://schemas.microsoft.com/office/drawing/2014/main" id="{1B6ADF00-2129-48B3-8F9C-E20C041F0944}"/>
              </a:ext>
            </a:extLst>
          </p:cNvPr>
          <p:cNvSpPr/>
          <p:nvPr/>
        </p:nvSpPr>
        <p:spPr>
          <a:xfrm>
            <a:off x="6867431" y="3301111"/>
            <a:ext cx="2160792" cy="2511452"/>
          </a:xfrm>
          <a:prstGeom prst="roundRect">
            <a:avLst/>
          </a:prstGeom>
          <a:solidFill>
            <a:srgbClr val="C66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41" name="Imagen 40">
            <a:extLst>
              <a:ext uri="{FF2B5EF4-FFF2-40B4-BE49-F238E27FC236}">
                <a16:creationId xmlns:a16="http://schemas.microsoft.com/office/drawing/2014/main" id="{8CC04D61-6B97-4BE0-8C99-6758E10FF380}"/>
              </a:ext>
            </a:extLst>
          </p:cNvPr>
          <p:cNvPicPr>
            <a:picLocks noChangeAspect="1"/>
          </p:cNvPicPr>
          <p:nvPr/>
        </p:nvPicPr>
        <p:blipFill>
          <a:blip r:embed="rId4"/>
          <a:stretch>
            <a:fillRect/>
          </a:stretch>
        </p:blipFill>
        <p:spPr>
          <a:xfrm>
            <a:off x="7166435" y="3849573"/>
            <a:ext cx="1466850" cy="314325"/>
          </a:xfrm>
          <a:prstGeom prst="rect">
            <a:avLst/>
          </a:prstGeom>
        </p:spPr>
      </p:pic>
      <p:sp>
        <p:nvSpPr>
          <p:cNvPr id="42" name="CuadroTexto 41">
            <a:extLst>
              <a:ext uri="{FF2B5EF4-FFF2-40B4-BE49-F238E27FC236}">
                <a16:creationId xmlns:a16="http://schemas.microsoft.com/office/drawing/2014/main" id="{19E24532-291E-4081-A854-271784C8CF6C}"/>
              </a:ext>
            </a:extLst>
          </p:cNvPr>
          <p:cNvSpPr txBox="1"/>
          <p:nvPr/>
        </p:nvSpPr>
        <p:spPr>
          <a:xfrm>
            <a:off x="6971690" y="3430698"/>
            <a:ext cx="1856339" cy="369332"/>
          </a:xfrm>
          <a:prstGeom prst="rect">
            <a:avLst/>
          </a:prstGeom>
          <a:noFill/>
        </p:spPr>
        <p:txBody>
          <a:bodyPr wrap="square" rtlCol="0">
            <a:spAutoFit/>
          </a:bodyPr>
          <a:lstStyle/>
          <a:p>
            <a:pPr algn="ctr"/>
            <a:r>
              <a:rPr lang="es-MX" dirty="0">
                <a:solidFill>
                  <a:schemeClr val="bg1"/>
                </a:solidFill>
                <a:latin typeface="Abadi" panose="020B0604020104020204" pitchFamily="34" charset="0"/>
              </a:rPr>
              <a:t>Visibilidad</a:t>
            </a:r>
            <a:endParaRPr lang="es-CO" dirty="0">
              <a:solidFill>
                <a:schemeClr val="bg1"/>
              </a:solidFill>
              <a:latin typeface="Abadi" panose="020B0604020104020204" pitchFamily="34" charset="0"/>
            </a:endParaRPr>
          </a:p>
        </p:txBody>
      </p:sp>
      <p:sp>
        <p:nvSpPr>
          <p:cNvPr id="43" name="CuadroTexto 42">
            <a:extLst>
              <a:ext uri="{FF2B5EF4-FFF2-40B4-BE49-F238E27FC236}">
                <a16:creationId xmlns:a16="http://schemas.microsoft.com/office/drawing/2014/main" id="{2992CE56-F291-4D3B-98FA-6444B630A5C0}"/>
              </a:ext>
            </a:extLst>
          </p:cNvPr>
          <p:cNvSpPr txBox="1"/>
          <p:nvPr/>
        </p:nvSpPr>
        <p:spPr>
          <a:xfrm>
            <a:off x="7024167" y="4242902"/>
            <a:ext cx="1803862" cy="1569660"/>
          </a:xfrm>
          <a:prstGeom prst="rect">
            <a:avLst/>
          </a:prstGeom>
          <a:noFill/>
        </p:spPr>
        <p:txBody>
          <a:bodyPr wrap="square" rtlCol="0">
            <a:spAutoFit/>
          </a:bodyPr>
          <a:lstStyle/>
          <a:p>
            <a:pPr algn="ctr"/>
            <a:r>
              <a:rPr lang="es-MX" sz="1600" dirty="0">
                <a:solidFill>
                  <a:schemeClr val="bg1"/>
                </a:solidFill>
                <a:latin typeface="Abadi" panose="020B0604020104020204" pitchFamily="34" charset="0"/>
              </a:rPr>
              <a:t>Esta flecha indica dependencia a otra clase, la flecha apunta a la clase a la cual se depende.</a:t>
            </a:r>
            <a:endParaRPr lang="es-CO" sz="1600" dirty="0">
              <a:solidFill>
                <a:schemeClr val="bg1"/>
              </a:solidFill>
              <a:latin typeface="Abadi" panose="020B0604020104020204" pitchFamily="34" charset="0"/>
            </a:endParaRPr>
          </a:p>
        </p:txBody>
      </p:sp>
      <p:cxnSp>
        <p:nvCxnSpPr>
          <p:cNvPr id="45" name="Conector recto de flecha 44">
            <a:extLst>
              <a:ext uri="{FF2B5EF4-FFF2-40B4-BE49-F238E27FC236}">
                <a16:creationId xmlns:a16="http://schemas.microsoft.com/office/drawing/2014/main" id="{FCB775E0-DFED-48B4-A9C4-699CDE8F18FD}"/>
              </a:ext>
            </a:extLst>
          </p:cNvPr>
          <p:cNvCxnSpPr>
            <a:cxnSpLocks/>
            <a:stCxn id="6" idx="2"/>
            <a:endCxn id="40" idx="0"/>
          </p:cNvCxnSpPr>
          <p:nvPr/>
        </p:nvCxnSpPr>
        <p:spPr>
          <a:xfrm>
            <a:off x="6095999" y="2502748"/>
            <a:ext cx="1851828" cy="798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ángulo: esquinas redondeadas 49">
            <a:extLst>
              <a:ext uri="{FF2B5EF4-FFF2-40B4-BE49-F238E27FC236}">
                <a16:creationId xmlns:a16="http://schemas.microsoft.com/office/drawing/2014/main" id="{56455497-1063-4EEB-88AE-69564B34FCB7}"/>
              </a:ext>
            </a:extLst>
          </p:cNvPr>
          <p:cNvSpPr/>
          <p:nvPr/>
        </p:nvSpPr>
        <p:spPr>
          <a:xfrm>
            <a:off x="9416672" y="3301110"/>
            <a:ext cx="2064858" cy="2511452"/>
          </a:xfrm>
          <a:prstGeom prst="roundRect">
            <a:avLst/>
          </a:prstGeom>
          <a:solidFill>
            <a:srgbClr val="64A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CuadroTexto 50">
            <a:extLst>
              <a:ext uri="{FF2B5EF4-FFF2-40B4-BE49-F238E27FC236}">
                <a16:creationId xmlns:a16="http://schemas.microsoft.com/office/drawing/2014/main" id="{8D492684-42B7-4CCD-B51D-EFCFAC93AB22}"/>
              </a:ext>
            </a:extLst>
          </p:cNvPr>
          <p:cNvSpPr txBox="1"/>
          <p:nvPr/>
        </p:nvSpPr>
        <p:spPr>
          <a:xfrm>
            <a:off x="9455730" y="3437217"/>
            <a:ext cx="1986742" cy="369332"/>
          </a:xfrm>
          <a:prstGeom prst="rect">
            <a:avLst/>
          </a:prstGeom>
          <a:noFill/>
        </p:spPr>
        <p:txBody>
          <a:bodyPr wrap="square" rtlCol="0">
            <a:spAutoFit/>
          </a:bodyPr>
          <a:lstStyle/>
          <a:p>
            <a:pPr algn="ctr"/>
            <a:r>
              <a:rPr lang="es-MX" dirty="0">
                <a:solidFill>
                  <a:schemeClr val="bg1"/>
                </a:solidFill>
                <a:latin typeface="Abadi" panose="020B0604020104020204" pitchFamily="34" charset="0"/>
              </a:rPr>
              <a:t>Herencia</a:t>
            </a:r>
            <a:endParaRPr lang="es-CO" dirty="0">
              <a:solidFill>
                <a:schemeClr val="bg1"/>
              </a:solidFill>
              <a:latin typeface="Abadi" panose="020B0604020104020204" pitchFamily="34" charset="0"/>
            </a:endParaRPr>
          </a:p>
        </p:txBody>
      </p:sp>
      <p:pic>
        <p:nvPicPr>
          <p:cNvPr id="52" name="Imagen 51">
            <a:extLst>
              <a:ext uri="{FF2B5EF4-FFF2-40B4-BE49-F238E27FC236}">
                <a16:creationId xmlns:a16="http://schemas.microsoft.com/office/drawing/2014/main" id="{1616E632-B137-49DA-B013-01305B8E0D51}"/>
              </a:ext>
            </a:extLst>
          </p:cNvPr>
          <p:cNvPicPr>
            <a:picLocks noChangeAspect="1"/>
          </p:cNvPicPr>
          <p:nvPr/>
        </p:nvPicPr>
        <p:blipFill>
          <a:blip r:embed="rId5"/>
          <a:stretch>
            <a:fillRect/>
          </a:stretch>
        </p:blipFill>
        <p:spPr>
          <a:xfrm>
            <a:off x="9679999" y="3888461"/>
            <a:ext cx="1504950" cy="333375"/>
          </a:xfrm>
          <a:prstGeom prst="rect">
            <a:avLst/>
          </a:prstGeom>
        </p:spPr>
      </p:pic>
      <p:sp>
        <p:nvSpPr>
          <p:cNvPr id="53" name="CuadroTexto 52">
            <a:extLst>
              <a:ext uri="{FF2B5EF4-FFF2-40B4-BE49-F238E27FC236}">
                <a16:creationId xmlns:a16="http://schemas.microsoft.com/office/drawing/2014/main" id="{2847F464-09BE-4F27-A81B-78332D5FE588}"/>
              </a:ext>
            </a:extLst>
          </p:cNvPr>
          <p:cNvSpPr txBox="1"/>
          <p:nvPr/>
        </p:nvSpPr>
        <p:spPr>
          <a:xfrm>
            <a:off x="9679999" y="4387120"/>
            <a:ext cx="1587182" cy="1323439"/>
          </a:xfrm>
          <a:prstGeom prst="rect">
            <a:avLst/>
          </a:prstGeom>
          <a:noFill/>
        </p:spPr>
        <p:txBody>
          <a:bodyPr wrap="square" rtlCol="0">
            <a:spAutoFit/>
          </a:bodyPr>
          <a:lstStyle/>
          <a:p>
            <a:pPr algn="ctr"/>
            <a:r>
              <a:rPr lang="es-MX" sz="1600" dirty="0">
                <a:solidFill>
                  <a:schemeClr val="bg1"/>
                </a:solidFill>
                <a:latin typeface="Abadi" panose="020B0604020104020204" pitchFamily="34" charset="0"/>
              </a:rPr>
              <a:t>Esta flecha indica herencia, está apuntara del hijo al padre.</a:t>
            </a:r>
            <a:endParaRPr lang="es-CO" sz="1600" dirty="0">
              <a:solidFill>
                <a:schemeClr val="bg1"/>
              </a:solidFill>
              <a:latin typeface="Abadi" panose="020B0604020104020204" pitchFamily="34" charset="0"/>
            </a:endParaRPr>
          </a:p>
        </p:txBody>
      </p:sp>
      <p:cxnSp>
        <p:nvCxnSpPr>
          <p:cNvPr id="55" name="Conector recto de flecha 54">
            <a:extLst>
              <a:ext uri="{FF2B5EF4-FFF2-40B4-BE49-F238E27FC236}">
                <a16:creationId xmlns:a16="http://schemas.microsoft.com/office/drawing/2014/main" id="{60583159-237E-4F8C-927A-734B95E03442}"/>
              </a:ext>
            </a:extLst>
          </p:cNvPr>
          <p:cNvCxnSpPr>
            <a:cxnSpLocks/>
            <a:stCxn id="6" idx="3"/>
            <a:endCxn id="50" idx="0"/>
          </p:cNvCxnSpPr>
          <p:nvPr/>
        </p:nvCxnSpPr>
        <p:spPr>
          <a:xfrm>
            <a:off x="7899860" y="2041083"/>
            <a:ext cx="2549241" cy="1260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ángulo: esquinas redondeadas 56">
            <a:extLst>
              <a:ext uri="{FF2B5EF4-FFF2-40B4-BE49-F238E27FC236}">
                <a16:creationId xmlns:a16="http://schemas.microsoft.com/office/drawing/2014/main" id="{5F693A66-5E8A-464E-BD14-6090BEDD7902}"/>
              </a:ext>
            </a:extLst>
          </p:cNvPr>
          <p:cNvSpPr/>
          <p:nvPr/>
        </p:nvSpPr>
        <p:spPr>
          <a:xfrm>
            <a:off x="9927638" y="241070"/>
            <a:ext cx="2064857" cy="1937586"/>
          </a:xfrm>
          <a:prstGeom prst="roundRect">
            <a:avLst/>
          </a:prstGeom>
          <a:solidFill>
            <a:srgbClr val="8CC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badi" panose="020B0604020104020204" pitchFamily="34" charset="0"/>
            </a:endParaRPr>
          </a:p>
        </p:txBody>
      </p:sp>
      <p:pic>
        <p:nvPicPr>
          <p:cNvPr id="58" name="Imagen 57">
            <a:extLst>
              <a:ext uri="{FF2B5EF4-FFF2-40B4-BE49-F238E27FC236}">
                <a16:creationId xmlns:a16="http://schemas.microsoft.com/office/drawing/2014/main" id="{7CA00EFD-6073-4443-934F-1ECB9CD9A0D3}"/>
              </a:ext>
            </a:extLst>
          </p:cNvPr>
          <p:cNvPicPr>
            <a:picLocks noChangeAspect="1"/>
          </p:cNvPicPr>
          <p:nvPr/>
        </p:nvPicPr>
        <p:blipFill>
          <a:blip r:embed="rId6"/>
          <a:stretch>
            <a:fillRect/>
          </a:stretch>
        </p:blipFill>
        <p:spPr>
          <a:xfrm>
            <a:off x="10104116" y="615981"/>
            <a:ext cx="1714500" cy="476250"/>
          </a:xfrm>
          <a:prstGeom prst="rect">
            <a:avLst/>
          </a:prstGeom>
        </p:spPr>
      </p:pic>
      <p:sp>
        <p:nvSpPr>
          <p:cNvPr id="59" name="CuadroTexto 58">
            <a:extLst>
              <a:ext uri="{FF2B5EF4-FFF2-40B4-BE49-F238E27FC236}">
                <a16:creationId xmlns:a16="http://schemas.microsoft.com/office/drawing/2014/main" id="{7C87EB8A-2DFC-4FC3-9204-0E19715BA572}"/>
              </a:ext>
            </a:extLst>
          </p:cNvPr>
          <p:cNvSpPr txBox="1"/>
          <p:nvPr/>
        </p:nvSpPr>
        <p:spPr>
          <a:xfrm>
            <a:off x="10172144" y="241068"/>
            <a:ext cx="1585990" cy="369332"/>
          </a:xfrm>
          <a:prstGeom prst="rect">
            <a:avLst/>
          </a:prstGeom>
          <a:noFill/>
        </p:spPr>
        <p:txBody>
          <a:bodyPr wrap="square" rtlCol="0">
            <a:spAutoFit/>
          </a:bodyPr>
          <a:lstStyle/>
          <a:p>
            <a:pPr algn="ctr"/>
            <a:r>
              <a:rPr lang="es-MX" dirty="0">
                <a:solidFill>
                  <a:schemeClr val="bg1"/>
                </a:solidFill>
                <a:latin typeface="Abadi" panose="020B0604020104020204" pitchFamily="34" charset="0"/>
              </a:rPr>
              <a:t>Agregación </a:t>
            </a:r>
            <a:endParaRPr lang="es-CO" dirty="0">
              <a:solidFill>
                <a:schemeClr val="bg1"/>
              </a:solidFill>
              <a:latin typeface="Abadi" panose="020B0604020104020204" pitchFamily="34" charset="0"/>
            </a:endParaRPr>
          </a:p>
        </p:txBody>
      </p:sp>
      <p:sp>
        <p:nvSpPr>
          <p:cNvPr id="60" name="CuadroTexto 59">
            <a:extLst>
              <a:ext uri="{FF2B5EF4-FFF2-40B4-BE49-F238E27FC236}">
                <a16:creationId xmlns:a16="http://schemas.microsoft.com/office/drawing/2014/main" id="{CEDCC0C5-4626-4DB2-8C51-464154165768}"/>
              </a:ext>
            </a:extLst>
          </p:cNvPr>
          <p:cNvSpPr txBox="1"/>
          <p:nvPr/>
        </p:nvSpPr>
        <p:spPr>
          <a:xfrm>
            <a:off x="9970160" y="1101437"/>
            <a:ext cx="1979811" cy="1077218"/>
          </a:xfrm>
          <a:prstGeom prst="rect">
            <a:avLst/>
          </a:prstGeom>
          <a:noFill/>
        </p:spPr>
        <p:txBody>
          <a:bodyPr wrap="square" rtlCol="0">
            <a:spAutoFit/>
          </a:bodyPr>
          <a:lstStyle/>
          <a:p>
            <a:pPr algn="ctr"/>
            <a:r>
              <a:rPr lang="es-MX" sz="1600" dirty="0">
                <a:solidFill>
                  <a:schemeClr val="bg1"/>
                </a:solidFill>
                <a:latin typeface="Abadi" panose="020B0604020104020204" pitchFamily="34" charset="0"/>
              </a:rPr>
              <a:t>Representa la relación de uno a muchos dentro de UML.</a:t>
            </a:r>
            <a:endParaRPr lang="es-CO" sz="1600" dirty="0">
              <a:solidFill>
                <a:schemeClr val="bg1"/>
              </a:solidFill>
              <a:latin typeface="Abadi" panose="020B0604020104020204" pitchFamily="34" charset="0"/>
            </a:endParaRPr>
          </a:p>
        </p:txBody>
      </p:sp>
      <p:cxnSp>
        <p:nvCxnSpPr>
          <p:cNvPr id="62" name="Conector recto de flecha 61">
            <a:extLst>
              <a:ext uri="{FF2B5EF4-FFF2-40B4-BE49-F238E27FC236}">
                <a16:creationId xmlns:a16="http://schemas.microsoft.com/office/drawing/2014/main" id="{9B738D4C-FB9C-404D-B494-C1E77C783B90}"/>
              </a:ext>
            </a:extLst>
          </p:cNvPr>
          <p:cNvCxnSpPr>
            <a:cxnSpLocks/>
            <a:stCxn id="6" idx="3"/>
            <a:endCxn id="57" idx="1"/>
          </p:cNvCxnSpPr>
          <p:nvPr/>
        </p:nvCxnSpPr>
        <p:spPr>
          <a:xfrm flipV="1">
            <a:off x="7899860" y="1209863"/>
            <a:ext cx="2027778" cy="83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ángulo: esquinas redondeadas 74">
            <a:extLst>
              <a:ext uri="{FF2B5EF4-FFF2-40B4-BE49-F238E27FC236}">
                <a16:creationId xmlns:a16="http://schemas.microsoft.com/office/drawing/2014/main" id="{9E434FA4-ECF2-46E9-BBA7-C010AACA7607}"/>
              </a:ext>
            </a:extLst>
          </p:cNvPr>
          <p:cNvSpPr/>
          <p:nvPr/>
        </p:nvSpPr>
        <p:spPr>
          <a:xfrm>
            <a:off x="153817" y="244056"/>
            <a:ext cx="2530095" cy="2765872"/>
          </a:xfrm>
          <a:prstGeom prst="roundRect">
            <a:avLst/>
          </a:prstGeom>
          <a:solidFill>
            <a:srgbClr val="C66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6" name="CuadroTexto 75">
            <a:extLst>
              <a:ext uri="{FF2B5EF4-FFF2-40B4-BE49-F238E27FC236}">
                <a16:creationId xmlns:a16="http://schemas.microsoft.com/office/drawing/2014/main" id="{E7A0E6E4-F843-435D-ABDA-803013F7458F}"/>
              </a:ext>
            </a:extLst>
          </p:cNvPr>
          <p:cNvSpPr txBox="1"/>
          <p:nvPr/>
        </p:nvSpPr>
        <p:spPr>
          <a:xfrm flipH="1">
            <a:off x="344343" y="340259"/>
            <a:ext cx="2226209" cy="369332"/>
          </a:xfrm>
          <a:prstGeom prst="rect">
            <a:avLst/>
          </a:prstGeom>
          <a:noFill/>
        </p:spPr>
        <p:txBody>
          <a:bodyPr wrap="square" rtlCol="0">
            <a:spAutoFit/>
          </a:bodyPr>
          <a:lstStyle/>
          <a:p>
            <a:pPr algn="ctr"/>
            <a:r>
              <a:rPr lang="es-MX" dirty="0">
                <a:solidFill>
                  <a:schemeClr val="bg1"/>
                </a:solidFill>
                <a:latin typeface="Abadi" panose="020B0604020104020204" pitchFamily="34" charset="0"/>
              </a:rPr>
              <a:t>Composición</a:t>
            </a:r>
          </a:p>
        </p:txBody>
      </p:sp>
      <p:pic>
        <p:nvPicPr>
          <p:cNvPr id="77" name="Imagen 76">
            <a:extLst>
              <a:ext uri="{FF2B5EF4-FFF2-40B4-BE49-F238E27FC236}">
                <a16:creationId xmlns:a16="http://schemas.microsoft.com/office/drawing/2014/main" id="{9555C1EC-2B9E-42AE-967E-C39E024C5259}"/>
              </a:ext>
            </a:extLst>
          </p:cNvPr>
          <p:cNvPicPr>
            <a:picLocks noChangeAspect="1"/>
          </p:cNvPicPr>
          <p:nvPr/>
        </p:nvPicPr>
        <p:blipFill>
          <a:blip r:embed="rId7"/>
          <a:stretch>
            <a:fillRect/>
          </a:stretch>
        </p:blipFill>
        <p:spPr>
          <a:xfrm>
            <a:off x="552573" y="679415"/>
            <a:ext cx="1809750" cy="369333"/>
          </a:xfrm>
          <a:prstGeom prst="rect">
            <a:avLst/>
          </a:prstGeom>
        </p:spPr>
      </p:pic>
      <p:sp>
        <p:nvSpPr>
          <p:cNvPr id="78" name="CuadroTexto 77">
            <a:extLst>
              <a:ext uri="{FF2B5EF4-FFF2-40B4-BE49-F238E27FC236}">
                <a16:creationId xmlns:a16="http://schemas.microsoft.com/office/drawing/2014/main" id="{AF387336-CC53-488D-90F9-08205DA045C1}"/>
              </a:ext>
            </a:extLst>
          </p:cNvPr>
          <p:cNvSpPr txBox="1"/>
          <p:nvPr/>
        </p:nvSpPr>
        <p:spPr>
          <a:xfrm>
            <a:off x="230803" y="1105829"/>
            <a:ext cx="2376124" cy="1815882"/>
          </a:xfrm>
          <a:prstGeom prst="rect">
            <a:avLst/>
          </a:prstGeom>
          <a:noFill/>
        </p:spPr>
        <p:txBody>
          <a:bodyPr wrap="square" rtlCol="0">
            <a:spAutoFit/>
          </a:bodyPr>
          <a:lstStyle/>
          <a:p>
            <a:pPr algn="ctr"/>
            <a:r>
              <a:rPr lang="es-MX" sz="1600" dirty="0">
                <a:solidFill>
                  <a:schemeClr val="bg1"/>
                </a:solidFill>
                <a:latin typeface="Abadi" panose="020B0604020104020204" pitchFamily="34" charset="0"/>
              </a:rPr>
              <a:t>Representa la asociación de uno a muchos, pero con una dependencia mayor y que la clase dependente no existirá sin la clase que genere la dependencia.</a:t>
            </a:r>
            <a:endParaRPr lang="es-CO" sz="1600" dirty="0">
              <a:solidFill>
                <a:schemeClr val="bg1"/>
              </a:solidFill>
              <a:latin typeface="Abadi" panose="020B0604020104020204" pitchFamily="34" charset="0"/>
            </a:endParaRPr>
          </a:p>
        </p:txBody>
      </p:sp>
      <p:cxnSp>
        <p:nvCxnSpPr>
          <p:cNvPr id="80" name="Conector recto de flecha 79">
            <a:extLst>
              <a:ext uri="{FF2B5EF4-FFF2-40B4-BE49-F238E27FC236}">
                <a16:creationId xmlns:a16="http://schemas.microsoft.com/office/drawing/2014/main" id="{EE20AD79-5EC9-44C1-9FF4-B252FE3CE5B2}"/>
              </a:ext>
            </a:extLst>
          </p:cNvPr>
          <p:cNvCxnSpPr>
            <a:cxnSpLocks/>
            <a:stCxn id="6" idx="1"/>
            <a:endCxn id="75" idx="3"/>
          </p:cNvCxnSpPr>
          <p:nvPr/>
        </p:nvCxnSpPr>
        <p:spPr>
          <a:xfrm flipH="1" flipV="1">
            <a:off x="2683912" y="1626992"/>
            <a:ext cx="1608225" cy="414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470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A00E7ED-E9E2-4F4F-B8AD-BEA4D52D4513}"/>
              </a:ext>
            </a:extLst>
          </p:cNvPr>
          <p:cNvSpPr/>
          <p:nvPr/>
        </p:nvSpPr>
        <p:spPr>
          <a:xfrm>
            <a:off x="5211387" y="3042458"/>
            <a:ext cx="1769225" cy="773083"/>
          </a:xfrm>
          <a:prstGeom prst="roundRect">
            <a:avLst/>
          </a:prstGeom>
          <a:solidFill>
            <a:srgbClr val="C66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bg1"/>
                </a:solidFill>
                <a:latin typeface="Abadi" panose="020B0604020104020204" pitchFamily="34" charset="0"/>
              </a:rPr>
              <a:t>Objetos</a:t>
            </a:r>
            <a:endParaRPr lang="es-CO" sz="2400" dirty="0">
              <a:solidFill>
                <a:schemeClr val="bg1"/>
              </a:solidFill>
              <a:latin typeface="Abadi" panose="020B0604020104020204" pitchFamily="34" charset="0"/>
            </a:endParaRPr>
          </a:p>
        </p:txBody>
      </p:sp>
      <p:sp>
        <p:nvSpPr>
          <p:cNvPr id="6" name="Rectángulo: esquinas redondeadas 5">
            <a:extLst>
              <a:ext uri="{FF2B5EF4-FFF2-40B4-BE49-F238E27FC236}">
                <a16:creationId xmlns:a16="http://schemas.microsoft.com/office/drawing/2014/main" id="{40EAEE6C-2FF1-4CDF-B737-5DB7E82DFF9E}"/>
              </a:ext>
            </a:extLst>
          </p:cNvPr>
          <p:cNvSpPr/>
          <p:nvPr/>
        </p:nvSpPr>
        <p:spPr>
          <a:xfrm>
            <a:off x="7890166" y="4281051"/>
            <a:ext cx="2044930" cy="2107276"/>
          </a:xfrm>
          <a:prstGeom prst="roundRect">
            <a:avLst>
              <a:gd name="adj" fmla="val 9961"/>
            </a:avLst>
          </a:prstGeom>
          <a:solidFill>
            <a:srgbClr val="8CC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Abadi" panose="020B0604020104020204" pitchFamily="34" charset="0"/>
              </a:rPr>
              <a:t>Los objetos tienen atributos o propiedades y realizar comportamiento o tareas a través de métodos.</a:t>
            </a:r>
            <a:endParaRPr lang="es-CO" dirty="0">
              <a:latin typeface="Abadi" panose="020B0604020104020204" pitchFamily="34" charset="0"/>
            </a:endParaRPr>
          </a:p>
        </p:txBody>
      </p:sp>
      <p:cxnSp>
        <p:nvCxnSpPr>
          <p:cNvPr id="9" name="Conector recto de flecha 8">
            <a:extLst>
              <a:ext uri="{FF2B5EF4-FFF2-40B4-BE49-F238E27FC236}">
                <a16:creationId xmlns:a16="http://schemas.microsoft.com/office/drawing/2014/main" id="{1B038EDF-39AE-4C1D-A364-9CF3A3FBBCD4}"/>
              </a:ext>
            </a:extLst>
          </p:cNvPr>
          <p:cNvCxnSpPr>
            <a:cxnSpLocks/>
            <a:stCxn id="4" idx="3"/>
            <a:endCxn id="6" idx="0"/>
          </p:cNvCxnSpPr>
          <p:nvPr/>
        </p:nvCxnSpPr>
        <p:spPr>
          <a:xfrm>
            <a:off x="6980612" y="3429000"/>
            <a:ext cx="1932019" cy="85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ángulo: esquinas redondeadas 13">
            <a:extLst>
              <a:ext uri="{FF2B5EF4-FFF2-40B4-BE49-F238E27FC236}">
                <a16:creationId xmlns:a16="http://schemas.microsoft.com/office/drawing/2014/main" id="{413EAB75-304F-4D44-824F-9C63630B5FD5}"/>
              </a:ext>
            </a:extLst>
          </p:cNvPr>
          <p:cNvSpPr/>
          <p:nvPr/>
        </p:nvSpPr>
        <p:spPr>
          <a:xfrm>
            <a:off x="8426337" y="3042458"/>
            <a:ext cx="3017519" cy="706583"/>
          </a:xfrm>
          <a:prstGeom prst="roundRect">
            <a:avLst/>
          </a:prstGeom>
          <a:solidFill>
            <a:srgbClr val="64A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0" i="0" dirty="0">
                <a:solidFill>
                  <a:schemeClr val="bg1"/>
                </a:solidFill>
                <a:effectLst/>
                <a:latin typeface="Abadi" panose="020B0604020104020204" pitchFamily="34" charset="0"/>
              </a:rPr>
              <a:t>Pueden ser Físicos o Conceptuales</a:t>
            </a:r>
          </a:p>
        </p:txBody>
      </p:sp>
      <p:cxnSp>
        <p:nvCxnSpPr>
          <p:cNvPr id="16" name="Conector recto de flecha 15">
            <a:extLst>
              <a:ext uri="{FF2B5EF4-FFF2-40B4-BE49-F238E27FC236}">
                <a16:creationId xmlns:a16="http://schemas.microsoft.com/office/drawing/2014/main" id="{46C97497-397A-4E86-9455-5BDDF3344E7C}"/>
              </a:ext>
            </a:extLst>
          </p:cNvPr>
          <p:cNvCxnSpPr>
            <a:cxnSpLocks/>
            <a:stCxn id="4" idx="3"/>
            <a:endCxn id="14" idx="1"/>
          </p:cNvCxnSpPr>
          <p:nvPr/>
        </p:nvCxnSpPr>
        <p:spPr>
          <a:xfrm flipV="1">
            <a:off x="6980612" y="3395750"/>
            <a:ext cx="1445725" cy="33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ángulo: esquinas redondeadas 39">
            <a:extLst>
              <a:ext uri="{FF2B5EF4-FFF2-40B4-BE49-F238E27FC236}">
                <a16:creationId xmlns:a16="http://schemas.microsoft.com/office/drawing/2014/main" id="{AB7DC0B9-F8B1-4B00-9328-4A2391141C44}"/>
              </a:ext>
            </a:extLst>
          </p:cNvPr>
          <p:cNvSpPr/>
          <p:nvPr/>
        </p:nvSpPr>
        <p:spPr>
          <a:xfrm>
            <a:off x="4965122" y="4281051"/>
            <a:ext cx="2261756" cy="2107276"/>
          </a:xfrm>
          <a:prstGeom prst="round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bg1"/>
                </a:solidFill>
                <a:latin typeface="Lato"/>
              </a:rPr>
              <a:t>L</a:t>
            </a:r>
            <a:r>
              <a:rPr lang="es-MX" b="0" i="0" dirty="0">
                <a:solidFill>
                  <a:schemeClr val="bg1"/>
                </a:solidFill>
                <a:effectLst/>
                <a:latin typeface="Lato"/>
              </a:rPr>
              <a:t>as propiedades son aquellas cosas que describen al objeto</a:t>
            </a:r>
            <a:endParaRPr lang="es-CO" dirty="0">
              <a:solidFill>
                <a:schemeClr val="bg1"/>
              </a:solidFill>
              <a:latin typeface="Abadi" panose="020B0604020104020204" pitchFamily="34" charset="0"/>
            </a:endParaRPr>
          </a:p>
        </p:txBody>
      </p:sp>
      <p:cxnSp>
        <p:nvCxnSpPr>
          <p:cNvPr id="43" name="Conector recto de flecha 42">
            <a:extLst>
              <a:ext uri="{FF2B5EF4-FFF2-40B4-BE49-F238E27FC236}">
                <a16:creationId xmlns:a16="http://schemas.microsoft.com/office/drawing/2014/main" id="{02B1BD57-2A48-4111-B606-7F15C41B5577}"/>
              </a:ext>
            </a:extLst>
          </p:cNvPr>
          <p:cNvCxnSpPr>
            <a:cxnSpLocks/>
            <a:stCxn id="4" idx="2"/>
            <a:endCxn id="40" idx="0"/>
          </p:cNvCxnSpPr>
          <p:nvPr/>
        </p:nvCxnSpPr>
        <p:spPr>
          <a:xfrm>
            <a:off x="6096000" y="3815541"/>
            <a:ext cx="0" cy="465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ángulo: esquinas redondeadas 44">
            <a:extLst>
              <a:ext uri="{FF2B5EF4-FFF2-40B4-BE49-F238E27FC236}">
                <a16:creationId xmlns:a16="http://schemas.microsoft.com/office/drawing/2014/main" id="{2079D50B-5CFF-4AD5-8E2E-50FA07BAB7E7}"/>
              </a:ext>
            </a:extLst>
          </p:cNvPr>
          <p:cNvSpPr/>
          <p:nvPr/>
        </p:nvSpPr>
        <p:spPr>
          <a:xfrm>
            <a:off x="2040078" y="4281051"/>
            <a:ext cx="2261756" cy="2107276"/>
          </a:xfrm>
          <a:prstGeom prst="roundRect">
            <a:avLst/>
          </a:prstGeom>
          <a:solidFill>
            <a:srgbClr val="FFB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0" i="0" dirty="0">
                <a:solidFill>
                  <a:schemeClr val="bg1"/>
                </a:solidFill>
                <a:effectLst/>
                <a:latin typeface="Lato"/>
              </a:rPr>
              <a:t>Los comportamientos son todas esas cosas que dicho objeto puede hacer</a:t>
            </a:r>
            <a:endParaRPr lang="es-CO" dirty="0">
              <a:solidFill>
                <a:schemeClr val="bg1"/>
              </a:solidFill>
              <a:latin typeface="Abadi" panose="020B0604020104020204" pitchFamily="34" charset="0"/>
            </a:endParaRPr>
          </a:p>
        </p:txBody>
      </p:sp>
      <p:cxnSp>
        <p:nvCxnSpPr>
          <p:cNvPr id="47" name="Conector recto de flecha 46">
            <a:extLst>
              <a:ext uri="{FF2B5EF4-FFF2-40B4-BE49-F238E27FC236}">
                <a16:creationId xmlns:a16="http://schemas.microsoft.com/office/drawing/2014/main" id="{01A8B44D-B954-4607-BB91-593C7F00F9B3}"/>
              </a:ext>
            </a:extLst>
          </p:cNvPr>
          <p:cNvCxnSpPr>
            <a:cxnSpLocks/>
            <a:stCxn id="4" idx="1"/>
            <a:endCxn id="45" idx="0"/>
          </p:cNvCxnSpPr>
          <p:nvPr/>
        </p:nvCxnSpPr>
        <p:spPr>
          <a:xfrm flipH="1">
            <a:off x="3170956" y="3429000"/>
            <a:ext cx="2040431" cy="85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Imagen 52">
            <a:extLst>
              <a:ext uri="{FF2B5EF4-FFF2-40B4-BE49-F238E27FC236}">
                <a16:creationId xmlns:a16="http://schemas.microsoft.com/office/drawing/2014/main" id="{1C261445-B890-4068-AE23-BF9D052FE419}"/>
              </a:ext>
            </a:extLst>
          </p:cNvPr>
          <p:cNvPicPr>
            <a:picLocks noChangeAspect="1"/>
          </p:cNvPicPr>
          <p:nvPr/>
        </p:nvPicPr>
        <p:blipFill>
          <a:blip r:embed="rId2"/>
          <a:stretch>
            <a:fillRect/>
          </a:stretch>
        </p:blipFill>
        <p:spPr>
          <a:xfrm>
            <a:off x="214132" y="2054541"/>
            <a:ext cx="3113639" cy="1676575"/>
          </a:xfrm>
          <a:prstGeom prst="rect">
            <a:avLst/>
          </a:prstGeom>
        </p:spPr>
      </p:pic>
      <p:cxnSp>
        <p:nvCxnSpPr>
          <p:cNvPr id="3" name="Conector recto de flecha 2">
            <a:extLst>
              <a:ext uri="{FF2B5EF4-FFF2-40B4-BE49-F238E27FC236}">
                <a16:creationId xmlns:a16="http://schemas.microsoft.com/office/drawing/2014/main" id="{A64A52EE-19AD-4BE8-9A81-6AB22FBDADBE}"/>
              </a:ext>
            </a:extLst>
          </p:cNvPr>
          <p:cNvCxnSpPr>
            <a:cxnSpLocks/>
            <a:stCxn id="4" idx="1"/>
            <a:endCxn id="53" idx="3"/>
          </p:cNvCxnSpPr>
          <p:nvPr/>
        </p:nvCxnSpPr>
        <p:spPr>
          <a:xfrm flipH="1" flipV="1">
            <a:off x="3327771" y="2892829"/>
            <a:ext cx="1883616" cy="53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ángulo: esquinas redondeadas 17">
            <a:extLst>
              <a:ext uri="{FF2B5EF4-FFF2-40B4-BE49-F238E27FC236}">
                <a16:creationId xmlns:a16="http://schemas.microsoft.com/office/drawing/2014/main" id="{89FDA3FB-C9C4-4A80-92DB-E28DCE14A1FD}"/>
              </a:ext>
            </a:extLst>
          </p:cNvPr>
          <p:cNvSpPr/>
          <p:nvPr/>
        </p:nvSpPr>
        <p:spPr>
          <a:xfrm>
            <a:off x="5006858" y="469673"/>
            <a:ext cx="2178281" cy="1770611"/>
          </a:xfrm>
          <a:prstGeom prst="roundRect">
            <a:avLst/>
          </a:prstGeom>
          <a:solidFill>
            <a:srgbClr val="C66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latin typeface="Abadi" panose="020B0604020104020204" pitchFamily="34" charset="0"/>
              </a:rPr>
              <a:t>Un objeto es un elemento de la vida real, el cual posee atributos y realiza tareas.</a:t>
            </a:r>
            <a:endParaRPr lang="es-CO" sz="1600" dirty="0">
              <a:latin typeface="Abadi" panose="020B0604020104020204" pitchFamily="34" charset="0"/>
            </a:endParaRPr>
          </a:p>
        </p:txBody>
      </p:sp>
      <p:cxnSp>
        <p:nvCxnSpPr>
          <p:cNvPr id="20" name="Conector recto de flecha 19">
            <a:extLst>
              <a:ext uri="{FF2B5EF4-FFF2-40B4-BE49-F238E27FC236}">
                <a16:creationId xmlns:a16="http://schemas.microsoft.com/office/drawing/2014/main" id="{8FFCD504-8F3D-4EA3-9DAE-229379BDC95E}"/>
              </a:ext>
            </a:extLst>
          </p:cNvPr>
          <p:cNvCxnSpPr>
            <a:cxnSpLocks/>
            <a:stCxn id="4" idx="0"/>
            <a:endCxn id="18" idx="2"/>
          </p:cNvCxnSpPr>
          <p:nvPr/>
        </p:nvCxnSpPr>
        <p:spPr>
          <a:xfrm flipH="1" flipV="1">
            <a:off x="6095999" y="2240284"/>
            <a:ext cx="1" cy="802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40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F0CF8C5-9799-4EF9-925B-154B67A0A212}"/>
              </a:ext>
            </a:extLst>
          </p:cNvPr>
          <p:cNvSpPr/>
          <p:nvPr/>
        </p:nvSpPr>
        <p:spPr>
          <a:xfrm>
            <a:off x="4204855" y="918557"/>
            <a:ext cx="2576946" cy="947651"/>
          </a:xfrm>
          <a:prstGeom prst="roundRect">
            <a:avLst>
              <a:gd name="adj" fmla="val 28071"/>
            </a:avLst>
          </a:prstGeom>
          <a:solidFill>
            <a:srgbClr val="8CC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bg1"/>
                </a:solidFill>
                <a:latin typeface="Abadi" panose="020B0604020104020204" pitchFamily="34" charset="0"/>
              </a:rPr>
              <a:t>Clases y abstracción </a:t>
            </a:r>
            <a:endParaRPr lang="es-CO" sz="2400" dirty="0">
              <a:solidFill>
                <a:schemeClr val="bg1"/>
              </a:solidFill>
              <a:latin typeface="Abadi" panose="020B0604020104020204" pitchFamily="34" charset="0"/>
            </a:endParaRPr>
          </a:p>
        </p:txBody>
      </p:sp>
      <p:sp>
        <p:nvSpPr>
          <p:cNvPr id="5" name="Rectángulo: esquinas redondeadas 4">
            <a:extLst>
              <a:ext uri="{FF2B5EF4-FFF2-40B4-BE49-F238E27FC236}">
                <a16:creationId xmlns:a16="http://schemas.microsoft.com/office/drawing/2014/main" id="{729F5781-B2D1-40A9-8498-7F5F124ECF60}"/>
              </a:ext>
            </a:extLst>
          </p:cNvPr>
          <p:cNvSpPr/>
          <p:nvPr/>
        </p:nvSpPr>
        <p:spPr>
          <a:xfrm>
            <a:off x="8911242" y="2113069"/>
            <a:ext cx="2510443" cy="168421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600" dirty="0">
              <a:latin typeface="Abadi" panose="020B0604020104020204" pitchFamily="34" charset="0"/>
            </a:endParaRPr>
          </a:p>
        </p:txBody>
      </p:sp>
      <p:sp>
        <p:nvSpPr>
          <p:cNvPr id="6" name="Rectángulo: esquinas redondeadas 5">
            <a:extLst>
              <a:ext uri="{FF2B5EF4-FFF2-40B4-BE49-F238E27FC236}">
                <a16:creationId xmlns:a16="http://schemas.microsoft.com/office/drawing/2014/main" id="{98C85DAB-9CB1-47F3-A451-23B11CC795AF}"/>
              </a:ext>
            </a:extLst>
          </p:cNvPr>
          <p:cNvSpPr/>
          <p:nvPr/>
        </p:nvSpPr>
        <p:spPr>
          <a:xfrm>
            <a:off x="3836323" y="3429000"/>
            <a:ext cx="3338945" cy="2098957"/>
          </a:xfrm>
          <a:prstGeom prst="roundRect">
            <a:avLst>
              <a:gd name="adj" fmla="val 1123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42483FFB-F9CD-4E27-BF51-BC8CDE17BDB0}"/>
              </a:ext>
            </a:extLst>
          </p:cNvPr>
          <p:cNvSpPr txBox="1"/>
          <p:nvPr/>
        </p:nvSpPr>
        <p:spPr>
          <a:xfrm>
            <a:off x="9044245" y="2747356"/>
            <a:ext cx="2244437" cy="830997"/>
          </a:xfrm>
          <a:prstGeom prst="rect">
            <a:avLst/>
          </a:prstGeom>
          <a:noFill/>
        </p:spPr>
        <p:txBody>
          <a:bodyPr wrap="square" rtlCol="0">
            <a:spAutoFit/>
          </a:bodyPr>
          <a:lstStyle/>
          <a:p>
            <a:pPr algn="ctr"/>
            <a:r>
              <a:rPr lang="es-MX" sz="1600" dirty="0">
                <a:solidFill>
                  <a:schemeClr val="bg1"/>
                </a:solidFill>
                <a:latin typeface="Abadi" panose="020B0604020104020204" pitchFamily="34" charset="0"/>
              </a:rPr>
              <a:t>La clase es el modelo base con el cual se crearan mas objetos</a:t>
            </a:r>
            <a:endParaRPr lang="es-CO" sz="1600" dirty="0">
              <a:solidFill>
                <a:schemeClr val="bg1"/>
              </a:solidFill>
              <a:latin typeface="Abadi" panose="020B0604020104020204" pitchFamily="34" charset="0"/>
            </a:endParaRPr>
          </a:p>
        </p:txBody>
      </p:sp>
      <p:cxnSp>
        <p:nvCxnSpPr>
          <p:cNvPr id="9" name="Conector recto de flecha 8">
            <a:extLst>
              <a:ext uri="{FF2B5EF4-FFF2-40B4-BE49-F238E27FC236}">
                <a16:creationId xmlns:a16="http://schemas.microsoft.com/office/drawing/2014/main" id="{177F1BB3-7F82-4357-8338-4CA41814094A}"/>
              </a:ext>
            </a:extLst>
          </p:cNvPr>
          <p:cNvCxnSpPr>
            <a:cxnSpLocks/>
            <a:stCxn id="4" idx="3"/>
            <a:endCxn id="5" idx="1"/>
          </p:cNvCxnSpPr>
          <p:nvPr/>
        </p:nvCxnSpPr>
        <p:spPr>
          <a:xfrm>
            <a:off x="6781801" y="1392383"/>
            <a:ext cx="2129441" cy="1562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E7EC30C3-C1F9-45B2-887A-89EEAEE158E0}"/>
              </a:ext>
            </a:extLst>
          </p:cNvPr>
          <p:cNvSpPr txBox="1"/>
          <p:nvPr/>
        </p:nvSpPr>
        <p:spPr>
          <a:xfrm>
            <a:off x="9206343" y="2341727"/>
            <a:ext cx="1920240" cy="369332"/>
          </a:xfrm>
          <a:prstGeom prst="rect">
            <a:avLst/>
          </a:prstGeom>
          <a:noFill/>
        </p:spPr>
        <p:txBody>
          <a:bodyPr wrap="square" rtlCol="0">
            <a:spAutoFit/>
          </a:bodyPr>
          <a:lstStyle/>
          <a:p>
            <a:pPr algn="ctr"/>
            <a:r>
              <a:rPr lang="es-MX" dirty="0">
                <a:solidFill>
                  <a:schemeClr val="bg1"/>
                </a:solidFill>
                <a:latin typeface="Abadi" panose="020B0604020104020204" pitchFamily="34" charset="0"/>
              </a:rPr>
              <a:t>Clase</a:t>
            </a:r>
            <a:endParaRPr lang="es-CO" dirty="0">
              <a:solidFill>
                <a:schemeClr val="bg1"/>
              </a:solidFill>
              <a:latin typeface="Abadi" panose="020B0604020104020204" pitchFamily="34" charset="0"/>
            </a:endParaRPr>
          </a:p>
        </p:txBody>
      </p:sp>
      <p:cxnSp>
        <p:nvCxnSpPr>
          <p:cNvPr id="16" name="Conector recto de flecha 15">
            <a:extLst>
              <a:ext uri="{FF2B5EF4-FFF2-40B4-BE49-F238E27FC236}">
                <a16:creationId xmlns:a16="http://schemas.microsoft.com/office/drawing/2014/main" id="{1BDBEC25-547E-469B-8E7E-42F23F296662}"/>
              </a:ext>
            </a:extLst>
          </p:cNvPr>
          <p:cNvCxnSpPr>
            <a:cxnSpLocks/>
            <a:stCxn id="4" idx="2"/>
            <a:endCxn id="6" idx="0"/>
          </p:cNvCxnSpPr>
          <p:nvPr/>
        </p:nvCxnSpPr>
        <p:spPr>
          <a:xfrm>
            <a:off x="5493328" y="1866208"/>
            <a:ext cx="12468" cy="1562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3B9CEE22-A3D7-4D37-8691-EDA74D63EFEA}"/>
              </a:ext>
            </a:extLst>
          </p:cNvPr>
          <p:cNvSpPr txBox="1"/>
          <p:nvPr/>
        </p:nvSpPr>
        <p:spPr>
          <a:xfrm>
            <a:off x="4500648" y="3563769"/>
            <a:ext cx="1740131" cy="369332"/>
          </a:xfrm>
          <a:prstGeom prst="rect">
            <a:avLst/>
          </a:prstGeom>
          <a:noFill/>
        </p:spPr>
        <p:txBody>
          <a:bodyPr wrap="square" rtlCol="0">
            <a:spAutoFit/>
          </a:bodyPr>
          <a:lstStyle/>
          <a:p>
            <a:pPr algn="ctr"/>
            <a:r>
              <a:rPr lang="es-MX" dirty="0">
                <a:solidFill>
                  <a:schemeClr val="bg1"/>
                </a:solidFill>
                <a:latin typeface="Abadi" panose="020B0604020104020204" pitchFamily="34" charset="0"/>
              </a:rPr>
              <a:t>Abstracción</a:t>
            </a:r>
            <a:endParaRPr lang="es-CO" dirty="0">
              <a:solidFill>
                <a:schemeClr val="bg1"/>
              </a:solidFill>
              <a:latin typeface="Abadi" panose="020B0604020104020204" pitchFamily="34" charset="0"/>
            </a:endParaRPr>
          </a:p>
        </p:txBody>
      </p:sp>
      <p:sp>
        <p:nvSpPr>
          <p:cNvPr id="20" name="CuadroTexto 19">
            <a:extLst>
              <a:ext uri="{FF2B5EF4-FFF2-40B4-BE49-F238E27FC236}">
                <a16:creationId xmlns:a16="http://schemas.microsoft.com/office/drawing/2014/main" id="{2ADE1073-4106-4060-AE08-7478F543D30B}"/>
              </a:ext>
            </a:extLst>
          </p:cNvPr>
          <p:cNvSpPr txBox="1"/>
          <p:nvPr/>
        </p:nvSpPr>
        <p:spPr>
          <a:xfrm>
            <a:off x="4089864" y="3969686"/>
            <a:ext cx="2806928" cy="1323439"/>
          </a:xfrm>
          <a:prstGeom prst="rect">
            <a:avLst/>
          </a:prstGeom>
          <a:noFill/>
        </p:spPr>
        <p:txBody>
          <a:bodyPr wrap="square" rtlCol="0">
            <a:spAutoFit/>
          </a:bodyPr>
          <a:lstStyle/>
          <a:p>
            <a:pPr algn="ctr"/>
            <a:r>
              <a:rPr lang="es-MX" sz="1600" dirty="0">
                <a:solidFill>
                  <a:schemeClr val="bg1"/>
                </a:solidFill>
                <a:latin typeface="Abadi" panose="020B0604020104020204" pitchFamily="34" charset="0"/>
              </a:rPr>
              <a:t>Es el proceso por el cual se analiza un objeto tomando sus características principales y creamos el clase en base a esas características. </a:t>
            </a:r>
            <a:endParaRPr lang="es-CO" sz="1600" dirty="0">
              <a:solidFill>
                <a:schemeClr val="bg1"/>
              </a:solidFill>
              <a:latin typeface="Abadi" panose="020B0604020104020204" pitchFamily="34" charset="0"/>
            </a:endParaRPr>
          </a:p>
        </p:txBody>
      </p:sp>
      <p:sp>
        <p:nvSpPr>
          <p:cNvPr id="23" name="Rectángulo: esquinas redondeadas 22">
            <a:extLst>
              <a:ext uri="{FF2B5EF4-FFF2-40B4-BE49-F238E27FC236}">
                <a16:creationId xmlns:a16="http://schemas.microsoft.com/office/drawing/2014/main" id="{6B7F5355-4153-45F9-B001-151D3723B47B}"/>
              </a:ext>
            </a:extLst>
          </p:cNvPr>
          <p:cNvSpPr/>
          <p:nvPr/>
        </p:nvSpPr>
        <p:spPr>
          <a:xfrm>
            <a:off x="770315" y="3663831"/>
            <a:ext cx="2376055" cy="1629294"/>
          </a:xfrm>
          <a:prstGeom prst="roundRect">
            <a:avLst>
              <a:gd name="adj" fmla="val 10545"/>
            </a:avLst>
          </a:prstGeom>
          <a:solidFill>
            <a:srgbClr val="FFB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i="0" dirty="0">
                <a:solidFill>
                  <a:schemeClr val="bg1"/>
                </a:solidFill>
                <a:effectLst/>
                <a:latin typeface="Abadi" panose="020B0604020104020204" pitchFamily="34" charset="0"/>
              </a:rPr>
              <a:t>Abstracción</a:t>
            </a:r>
            <a:r>
              <a:rPr lang="es-MX" b="0" i="0" dirty="0">
                <a:solidFill>
                  <a:schemeClr val="bg1"/>
                </a:solidFill>
                <a:effectLst/>
                <a:latin typeface="Abadi" panose="020B0604020104020204" pitchFamily="34" charset="0"/>
              </a:rPr>
              <a:t> es cuando separamos los datos de un objeto para generar un molde.</a:t>
            </a:r>
            <a:endParaRPr lang="es-CO" dirty="0">
              <a:solidFill>
                <a:schemeClr val="bg1"/>
              </a:solidFill>
              <a:latin typeface="Abadi" panose="020B0604020104020204" pitchFamily="34" charset="0"/>
            </a:endParaRPr>
          </a:p>
        </p:txBody>
      </p:sp>
      <p:cxnSp>
        <p:nvCxnSpPr>
          <p:cNvPr id="30" name="Conector recto de flecha 29">
            <a:extLst>
              <a:ext uri="{FF2B5EF4-FFF2-40B4-BE49-F238E27FC236}">
                <a16:creationId xmlns:a16="http://schemas.microsoft.com/office/drawing/2014/main" id="{D0053B30-225D-4A75-B81E-2FC1E7EC294F}"/>
              </a:ext>
            </a:extLst>
          </p:cNvPr>
          <p:cNvCxnSpPr>
            <a:cxnSpLocks/>
            <a:stCxn id="6" idx="1"/>
            <a:endCxn id="23" idx="3"/>
          </p:cNvCxnSpPr>
          <p:nvPr/>
        </p:nvCxnSpPr>
        <p:spPr>
          <a:xfrm flipH="1" flipV="1">
            <a:off x="3146370" y="4478478"/>
            <a:ext cx="6899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ángulo: esquinas redondeadas 34">
            <a:extLst>
              <a:ext uri="{FF2B5EF4-FFF2-40B4-BE49-F238E27FC236}">
                <a16:creationId xmlns:a16="http://schemas.microsoft.com/office/drawing/2014/main" id="{48B9AA91-4117-4150-BEAD-42C1238D78D1}"/>
              </a:ext>
            </a:extLst>
          </p:cNvPr>
          <p:cNvSpPr/>
          <p:nvPr/>
        </p:nvSpPr>
        <p:spPr>
          <a:xfrm>
            <a:off x="1025237" y="1631377"/>
            <a:ext cx="1866209" cy="1562792"/>
          </a:xfrm>
          <a:prstGeom prst="roundRect">
            <a:avLst/>
          </a:prstGeom>
          <a:solidFill>
            <a:srgbClr val="C66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EL molde creado a partir de los datos obtenidos será nuestra clase </a:t>
            </a:r>
            <a:endParaRPr lang="es-CO" dirty="0"/>
          </a:p>
        </p:txBody>
      </p:sp>
      <p:cxnSp>
        <p:nvCxnSpPr>
          <p:cNvPr id="37" name="Conector recto de flecha 36">
            <a:extLst>
              <a:ext uri="{FF2B5EF4-FFF2-40B4-BE49-F238E27FC236}">
                <a16:creationId xmlns:a16="http://schemas.microsoft.com/office/drawing/2014/main" id="{C6599F78-5ADE-4DD6-BA3C-F7D12A33ED75}"/>
              </a:ext>
            </a:extLst>
          </p:cNvPr>
          <p:cNvCxnSpPr>
            <a:cxnSpLocks/>
            <a:stCxn id="23" idx="0"/>
            <a:endCxn id="35" idx="2"/>
          </p:cNvCxnSpPr>
          <p:nvPr/>
        </p:nvCxnSpPr>
        <p:spPr>
          <a:xfrm flipH="1" flipV="1">
            <a:off x="1958342" y="3194169"/>
            <a:ext cx="1" cy="469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43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CE71A0-BF7E-4923-8157-B6071FE20C80}"/>
              </a:ext>
            </a:extLst>
          </p:cNvPr>
          <p:cNvSpPr>
            <a:spLocks noGrp="1"/>
          </p:cNvSpPr>
          <p:nvPr>
            <p:ph type="title"/>
          </p:nvPr>
        </p:nvSpPr>
        <p:spPr/>
        <p:txBody>
          <a:bodyPr>
            <a:normAutofit/>
          </a:bodyPr>
          <a:lstStyle/>
          <a:p>
            <a:pPr algn="ctr"/>
            <a:r>
              <a:rPr lang="es-MX" sz="4000" dirty="0">
                <a:latin typeface="Abadi" panose="020B0604020104020204" pitchFamily="34" charset="0"/>
              </a:rPr>
              <a:t>Resumen hasta este punto</a:t>
            </a:r>
            <a:endParaRPr lang="es-CO" sz="4000" dirty="0">
              <a:latin typeface="Abadi" panose="020B0604020104020204" pitchFamily="34" charset="0"/>
            </a:endParaRPr>
          </a:p>
        </p:txBody>
      </p:sp>
      <p:sp>
        <p:nvSpPr>
          <p:cNvPr id="3" name="Marcador de contenido 2">
            <a:extLst>
              <a:ext uri="{FF2B5EF4-FFF2-40B4-BE49-F238E27FC236}">
                <a16:creationId xmlns:a16="http://schemas.microsoft.com/office/drawing/2014/main" id="{EB6D42C3-0A81-43E5-B454-7F9A8F4DDBEC}"/>
              </a:ext>
            </a:extLst>
          </p:cNvPr>
          <p:cNvSpPr>
            <a:spLocks noGrp="1"/>
          </p:cNvSpPr>
          <p:nvPr>
            <p:ph idx="1"/>
          </p:nvPr>
        </p:nvSpPr>
        <p:spPr/>
        <p:txBody>
          <a:bodyPr>
            <a:normAutofit fontScale="32500" lnSpcReduction="20000"/>
          </a:bodyPr>
          <a:lstStyle/>
          <a:p>
            <a:pPr>
              <a:lnSpc>
                <a:spcPct val="170000"/>
              </a:lnSpc>
            </a:pPr>
            <a:r>
              <a:rPr lang="es-MX" sz="4000" dirty="0">
                <a:solidFill>
                  <a:srgbClr val="4A4A4A"/>
                </a:solidFill>
                <a:effectLst/>
                <a:latin typeface="Abadi" panose="020B0604020104020204" pitchFamily="34" charset="0"/>
              </a:rPr>
              <a:t>Los objetos son elementos de nuestra realidad con los que interactuamos(pueden ser físicos o conceptuales).</a:t>
            </a:r>
          </a:p>
          <a:p>
            <a:pPr>
              <a:lnSpc>
                <a:spcPct val="170000"/>
              </a:lnSpc>
            </a:pPr>
            <a:r>
              <a:rPr lang="es-MX" sz="4000" dirty="0">
                <a:solidFill>
                  <a:srgbClr val="4A4A4A"/>
                </a:solidFill>
                <a:effectLst/>
                <a:latin typeface="Abadi" panose="020B0604020104020204" pitchFamily="34" charset="0"/>
              </a:rPr>
              <a:t>Los patrones o aspectos comunes que hallamos al observar objetos similares nos forman un concepto de lo que ese objeto representa para nosotros, como lo percibimos o representamos. La obtención las ideas principales o esencia común de los objetos analizados se llama abstracción; El concepto idealizado, generalizado de dichos objetos viene a ser representado por la “Clase”.</a:t>
            </a:r>
          </a:p>
          <a:p>
            <a:pPr>
              <a:lnSpc>
                <a:spcPct val="170000"/>
              </a:lnSpc>
            </a:pPr>
            <a:r>
              <a:rPr lang="es-MX" sz="4000" dirty="0">
                <a:solidFill>
                  <a:srgbClr val="4A4A4A"/>
                </a:solidFill>
                <a:effectLst/>
                <a:latin typeface="Abadi" panose="020B0604020104020204" pitchFamily="34" charset="0"/>
              </a:rPr>
              <a:t>La clase es un modelo del objeto, algo así como un sello o molde y los objetos serían como la estampa o elemento elaborado por el molde; Los objetos son ejemplares de una clase. Entendemos a estas “clases” como dos conjuntos de: atributos o propiedades y comportamientos. (Las clases son sustantivos)</a:t>
            </a:r>
          </a:p>
          <a:p>
            <a:pPr>
              <a:lnSpc>
                <a:spcPct val="170000"/>
              </a:lnSpc>
            </a:pPr>
            <a:r>
              <a:rPr lang="es-MX" sz="4000" dirty="0">
                <a:solidFill>
                  <a:srgbClr val="4A4A4A"/>
                </a:solidFill>
                <a:effectLst/>
                <a:latin typeface="Abadi" panose="020B0604020104020204" pitchFamily="34" charset="0"/>
              </a:rPr>
              <a:t>Los atributos (también son sustantivos, generalmente descriptivos) son características o propiedades, rasgos, adjetivos que definen al modelo. Por ejemplo, los atributos de una clase serian: id, nombre, raza, color; y los de un objeto serían: 101, Rocky, Dálmata, Blanco moteado negro.</a:t>
            </a:r>
          </a:p>
          <a:p>
            <a:pPr>
              <a:lnSpc>
                <a:spcPct val="170000"/>
              </a:lnSpc>
            </a:pPr>
            <a:r>
              <a:rPr lang="es-MX" sz="4000" dirty="0">
                <a:solidFill>
                  <a:srgbClr val="4A4A4A"/>
                </a:solidFill>
                <a:effectLst/>
                <a:latin typeface="Abadi" panose="020B0604020104020204" pitchFamily="34" charset="0"/>
              </a:rPr>
              <a:t>Los comportamientos también definen la clase o al objeto mediante acciones que puede realizar (por tanto, son verbos o sustantivo verbo)</a:t>
            </a:r>
          </a:p>
          <a:p>
            <a:pPr>
              <a:lnSpc>
                <a:spcPct val="170000"/>
              </a:lnSpc>
            </a:pPr>
            <a:r>
              <a:rPr lang="es-MX" sz="4000" dirty="0">
                <a:solidFill>
                  <a:srgbClr val="4A4A4A"/>
                </a:solidFill>
                <a:effectLst/>
                <a:latin typeface="Abadi" panose="020B0604020104020204" pitchFamily="34" charset="0"/>
              </a:rPr>
              <a:t>El contexto es clave para realizar una abstracción útil que realmente ayude a resolver el problema planteado</a:t>
            </a:r>
            <a:r>
              <a:rPr lang="es-MX" dirty="0">
                <a:solidFill>
                  <a:srgbClr val="4A4A4A"/>
                </a:solidFill>
                <a:effectLst/>
              </a:rPr>
              <a:t>.</a:t>
            </a:r>
          </a:p>
          <a:p>
            <a:pPr marL="0" indent="0">
              <a:buNone/>
            </a:pPr>
            <a:br>
              <a:rPr lang="es-MX" dirty="0">
                <a:effectLst/>
              </a:rPr>
            </a:br>
            <a:endParaRPr lang="es-CO" dirty="0"/>
          </a:p>
        </p:txBody>
      </p:sp>
    </p:spTree>
    <p:extLst>
      <p:ext uri="{BB962C8B-B14F-4D97-AF65-F5344CB8AC3E}">
        <p14:creationId xmlns:p14="http://schemas.microsoft.com/office/powerpoint/2010/main" val="356384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4C2F7BB2-D108-43DD-9EAA-127942039D3D}"/>
              </a:ext>
            </a:extLst>
          </p:cNvPr>
          <p:cNvSpPr/>
          <p:nvPr/>
        </p:nvSpPr>
        <p:spPr>
          <a:xfrm>
            <a:off x="5014998" y="2860098"/>
            <a:ext cx="2226426" cy="955964"/>
          </a:xfrm>
          <a:prstGeom prst="roundRect">
            <a:avLst/>
          </a:prstGeom>
          <a:solidFill>
            <a:srgbClr val="FFB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bg1"/>
                </a:solidFill>
                <a:latin typeface="Abadi" panose="020B0604020104020204" pitchFamily="34" charset="0"/>
              </a:rPr>
              <a:t>Modularidad</a:t>
            </a:r>
            <a:endParaRPr lang="es-CO" sz="2400" dirty="0">
              <a:solidFill>
                <a:schemeClr val="bg1"/>
              </a:solidFill>
              <a:latin typeface="Abadi" panose="020B0604020104020204" pitchFamily="34" charset="0"/>
            </a:endParaRPr>
          </a:p>
        </p:txBody>
      </p:sp>
      <p:sp>
        <p:nvSpPr>
          <p:cNvPr id="5" name="Rectángulo: esquinas redondeadas 4">
            <a:extLst>
              <a:ext uri="{FF2B5EF4-FFF2-40B4-BE49-F238E27FC236}">
                <a16:creationId xmlns:a16="http://schemas.microsoft.com/office/drawing/2014/main" id="{62620B47-CBCD-4D25-8646-385ACE56DFAC}"/>
              </a:ext>
            </a:extLst>
          </p:cNvPr>
          <p:cNvSpPr/>
          <p:nvPr/>
        </p:nvSpPr>
        <p:spPr>
          <a:xfrm>
            <a:off x="8405551" y="1886994"/>
            <a:ext cx="2668385" cy="955964"/>
          </a:xfrm>
          <a:prstGeom prst="roundRect">
            <a:avLst/>
          </a:prstGeom>
          <a:solidFill>
            <a:srgbClr val="C66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bg1"/>
                </a:solidFill>
                <a:latin typeface="Abadi" panose="020B0604020104020204" pitchFamily="34" charset="0"/>
              </a:rPr>
              <a:t>Busca dividir nuestro código fragmentos mas pequeños</a:t>
            </a:r>
            <a:endParaRPr lang="es-CO" sz="1600" dirty="0">
              <a:solidFill>
                <a:schemeClr val="bg1"/>
              </a:solidFill>
              <a:latin typeface="Abadi" panose="020B0604020104020204" pitchFamily="34" charset="0"/>
            </a:endParaRPr>
          </a:p>
        </p:txBody>
      </p:sp>
      <p:cxnSp>
        <p:nvCxnSpPr>
          <p:cNvPr id="7" name="Conector recto de flecha 6">
            <a:extLst>
              <a:ext uri="{FF2B5EF4-FFF2-40B4-BE49-F238E27FC236}">
                <a16:creationId xmlns:a16="http://schemas.microsoft.com/office/drawing/2014/main" id="{715C5814-4B09-4B07-9900-CD05AAB1EA53}"/>
              </a:ext>
            </a:extLst>
          </p:cNvPr>
          <p:cNvCxnSpPr>
            <a:stCxn id="4" idx="3"/>
            <a:endCxn id="5" idx="1"/>
          </p:cNvCxnSpPr>
          <p:nvPr/>
        </p:nvCxnSpPr>
        <p:spPr>
          <a:xfrm flipV="1">
            <a:off x="7241424" y="2364976"/>
            <a:ext cx="1164127" cy="973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esquinas redondeadas 7">
            <a:extLst>
              <a:ext uri="{FF2B5EF4-FFF2-40B4-BE49-F238E27FC236}">
                <a16:creationId xmlns:a16="http://schemas.microsoft.com/office/drawing/2014/main" id="{F27B4898-0339-4604-95A6-5557F8D56B89}"/>
              </a:ext>
            </a:extLst>
          </p:cNvPr>
          <p:cNvSpPr/>
          <p:nvPr/>
        </p:nvSpPr>
        <p:spPr>
          <a:xfrm>
            <a:off x="8539939" y="4453545"/>
            <a:ext cx="2399607" cy="2140521"/>
          </a:xfrm>
          <a:prstGeom prst="roundRect">
            <a:avLst/>
          </a:prstGeom>
          <a:solidFill>
            <a:srgbClr val="8CC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bg1"/>
                </a:solidFill>
                <a:latin typeface="Abadi" panose="020B0604020104020204" pitchFamily="34" charset="0"/>
              </a:rPr>
              <a:t>La clases son un punto  importante de la modularidad ya que los objetos tendrán su modelo separado de los otros </a:t>
            </a:r>
            <a:endParaRPr lang="es-CO" sz="1600" dirty="0">
              <a:solidFill>
                <a:schemeClr val="bg1"/>
              </a:solidFill>
              <a:latin typeface="Abadi" panose="020B0604020104020204" pitchFamily="34" charset="0"/>
            </a:endParaRPr>
          </a:p>
        </p:txBody>
      </p:sp>
      <p:sp>
        <p:nvSpPr>
          <p:cNvPr id="13" name="Rectángulo: esquinas redondeadas 12">
            <a:extLst>
              <a:ext uri="{FF2B5EF4-FFF2-40B4-BE49-F238E27FC236}">
                <a16:creationId xmlns:a16="http://schemas.microsoft.com/office/drawing/2014/main" id="{BE0CDBBB-57E2-4405-8E54-EE84C0F025DE}"/>
              </a:ext>
            </a:extLst>
          </p:cNvPr>
          <p:cNvSpPr/>
          <p:nvPr/>
        </p:nvSpPr>
        <p:spPr>
          <a:xfrm>
            <a:off x="4982787" y="4655126"/>
            <a:ext cx="2290849" cy="1737359"/>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latin typeface="Abadi" panose="020B0604020104020204" pitchFamily="34" charset="0"/>
              </a:rPr>
              <a:t>Con esto su manutención será mas fácil al momento de presentar alguna falla </a:t>
            </a:r>
            <a:endParaRPr lang="es-CO" sz="1600" dirty="0">
              <a:latin typeface="Abadi" panose="020B0604020104020204" pitchFamily="34" charset="0"/>
            </a:endParaRPr>
          </a:p>
        </p:txBody>
      </p:sp>
      <p:cxnSp>
        <p:nvCxnSpPr>
          <p:cNvPr id="15" name="Conector recto de flecha 14">
            <a:extLst>
              <a:ext uri="{FF2B5EF4-FFF2-40B4-BE49-F238E27FC236}">
                <a16:creationId xmlns:a16="http://schemas.microsoft.com/office/drawing/2014/main" id="{FDD43882-13C9-4504-9154-19186725A540}"/>
              </a:ext>
            </a:extLst>
          </p:cNvPr>
          <p:cNvCxnSpPr>
            <a:stCxn id="8" idx="1"/>
            <a:endCxn id="13" idx="3"/>
          </p:cNvCxnSpPr>
          <p:nvPr/>
        </p:nvCxnSpPr>
        <p:spPr>
          <a:xfrm flipH="1">
            <a:off x="7273636" y="5523806"/>
            <a:ext cx="12663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BB0E35EA-72CE-4280-A135-81E0F748BE97}"/>
              </a:ext>
            </a:extLst>
          </p:cNvPr>
          <p:cNvCxnSpPr>
            <a:stCxn id="5" idx="2"/>
            <a:endCxn id="8" idx="0"/>
          </p:cNvCxnSpPr>
          <p:nvPr/>
        </p:nvCxnSpPr>
        <p:spPr>
          <a:xfrm flipH="1">
            <a:off x="9739743" y="2842958"/>
            <a:ext cx="1" cy="1610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ángulo: esquinas redondeadas 19">
            <a:extLst>
              <a:ext uri="{FF2B5EF4-FFF2-40B4-BE49-F238E27FC236}">
                <a16:creationId xmlns:a16="http://schemas.microsoft.com/office/drawing/2014/main" id="{3245C571-78F4-43CE-8479-BBBC536612B5}"/>
              </a:ext>
            </a:extLst>
          </p:cNvPr>
          <p:cNvSpPr/>
          <p:nvPr/>
        </p:nvSpPr>
        <p:spPr>
          <a:xfrm>
            <a:off x="438510" y="1571105"/>
            <a:ext cx="2784749" cy="2140521"/>
          </a:xfrm>
          <a:prstGeom prst="roundRect">
            <a:avLst/>
          </a:prstGeom>
          <a:solidFill>
            <a:srgbClr val="64A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sz="1600" b="0" i="0" dirty="0">
                <a:solidFill>
                  <a:schemeClr val="bg1"/>
                </a:solidFill>
                <a:effectLst/>
                <a:latin typeface="Abadi" panose="020B0604020104020204" pitchFamily="34" charset="0"/>
              </a:rPr>
              <a:t>Reutilizar</a:t>
            </a:r>
          </a:p>
          <a:p>
            <a:pPr marL="285750" indent="-285750">
              <a:buFont typeface="Arial" panose="020B0604020202020204" pitchFamily="34" charset="0"/>
              <a:buChar char="•"/>
            </a:pPr>
            <a:r>
              <a:rPr lang="es-MX" sz="1600" b="0" i="0" dirty="0">
                <a:solidFill>
                  <a:schemeClr val="bg1"/>
                </a:solidFill>
                <a:effectLst/>
                <a:latin typeface="Abadi" panose="020B0604020104020204" pitchFamily="34" charset="0"/>
              </a:rPr>
              <a:t>Evitar colapsos</a:t>
            </a:r>
          </a:p>
          <a:p>
            <a:pPr marL="285750" indent="-285750">
              <a:buFont typeface="Arial" panose="020B0604020202020204" pitchFamily="34" charset="0"/>
              <a:buChar char="•"/>
            </a:pPr>
            <a:r>
              <a:rPr lang="es-MX" sz="1600" b="0" i="0" dirty="0">
                <a:solidFill>
                  <a:schemeClr val="bg1"/>
                </a:solidFill>
                <a:effectLst/>
                <a:latin typeface="Abadi" panose="020B0604020104020204" pitchFamily="34" charset="0"/>
              </a:rPr>
              <a:t>Hacer nuestro código más mantenible</a:t>
            </a:r>
          </a:p>
          <a:p>
            <a:pPr marL="285750" indent="-285750">
              <a:buFont typeface="Arial" panose="020B0604020202020204" pitchFamily="34" charset="0"/>
              <a:buChar char="•"/>
            </a:pPr>
            <a:r>
              <a:rPr lang="es-MX" sz="1600" b="0" i="0" dirty="0">
                <a:solidFill>
                  <a:schemeClr val="bg1"/>
                </a:solidFill>
                <a:effectLst/>
                <a:latin typeface="Abadi" panose="020B0604020104020204" pitchFamily="34" charset="0"/>
              </a:rPr>
              <a:t>Legibilidad</a:t>
            </a:r>
          </a:p>
          <a:p>
            <a:pPr marL="285750" indent="-285750">
              <a:buFont typeface="Arial" panose="020B0604020202020204" pitchFamily="34" charset="0"/>
              <a:buChar char="•"/>
            </a:pPr>
            <a:r>
              <a:rPr lang="es-MX" sz="1600" b="0" i="0" dirty="0">
                <a:solidFill>
                  <a:schemeClr val="bg1"/>
                </a:solidFill>
                <a:effectLst/>
                <a:latin typeface="Abadi" panose="020B0604020104020204" pitchFamily="34" charset="0"/>
              </a:rPr>
              <a:t>Resolución rápida de problemas</a:t>
            </a:r>
          </a:p>
          <a:p>
            <a:endParaRPr lang="es-CO" dirty="0"/>
          </a:p>
        </p:txBody>
      </p:sp>
      <p:cxnSp>
        <p:nvCxnSpPr>
          <p:cNvPr id="22" name="Conector recto de flecha 21">
            <a:extLst>
              <a:ext uri="{FF2B5EF4-FFF2-40B4-BE49-F238E27FC236}">
                <a16:creationId xmlns:a16="http://schemas.microsoft.com/office/drawing/2014/main" id="{967F4034-2564-4635-9BB7-27EDC7BB0503}"/>
              </a:ext>
            </a:extLst>
          </p:cNvPr>
          <p:cNvCxnSpPr>
            <a:cxnSpLocks/>
            <a:stCxn id="4" idx="1"/>
            <a:endCxn id="20" idx="3"/>
          </p:cNvCxnSpPr>
          <p:nvPr/>
        </p:nvCxnSpPr>
        <p:spPr>
          <a:xfrm flipH="1" flipV="1">
            <a:off x="3223259" y="2641366"/>
            <a:ext cx="1791739" cy="69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ángulo: esquinas redondeadas 36">
            <a:extLst>
              <a:ext uri="{FF2B5EF4-FFF2-40B4-BE49-F238E27FC236}">
                <a16:creationId xmlns:a16="http://schemas.microsoft.com/office/drawing/2014/main" id="{CFF7E9BB-4D45-4DC0-9DB8-0301530F7409}"/>
              </a:ext>
            </a:extLst>
          </p:cNvPr>
          <p:cNvSpPr/>
          <p:nvPr/>
        </p:nvSpPr>
        <p:spPr>
          <a:xfrm>
            <a:off x="1465118" y="4107531"/>
            <a:ext cx="2236124" cy="1825681"/>
          </a:xfrm>
          <a:prstGeom prst="roundRect">
            <a:avLst/>
          </a:prstGeom>
          <a:solidFill>
            <a:srgbClr val="8CC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bg1"/>
                </a:solidFill>
                <a:latin typeface="Abadi" panose="020B0604020104020204" pitchFamily="34" charset="0"/>
              </a:rPr>
              <a:t>También es recomendable  separar las tareas de nuestra clase en diferentes fragmentos mas pequeños </a:t>
            </a:r>
            <a:endParaRPr lang="es-CO" sz="1600" dirty="0">
              <a:solidFill>
                <a:schemeClr val="bg1"/>
              </a:solidFill>
              <a:latin typeface="Abadi" panose="020B0604020104020204" pitchFamily="34" charset="0"/>
            </a:endParaRPr>
          </a:p>
        </p:txBody>
      </p:sp>
      <p:cxnSp>
        <p:nvCxnSpPr>
          <p:cNvPr id="39" name="Conector recto de flecha 38">
            <a:extLst>
              <a:ext uri="{FF2B5EF4-FFF2-40B4-BE49-F238E27FC236}">
                <a16:creationId xmlns:a16="http://schemas.microsoft.com/office/drawing/2014/main" id="{E86C7E9C-9B56-42B9-9520-61774B713266}"/>
              </a:ext>
            </a:extLst>
          </p:cNvPr>
          <p:cNvCxnSpPr>
            <a:stCxn id="13" idx="1"/>
            <a:endCxn id="37" idx="3"/>
          </p:cNvCxnSpPr>
          <p:nvPr/>
        </p:nvCxnSpPr>
        <p:spPr>
          <a:xfrm flipH="1" flipV="1">
            <a:off x="3701242" y="5020372"/>
            <a:ext cx="1281545" cy="503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EC79A739-2A3A-46B1-8B52-C868A94F0DE8}"/>
              </a:ext>
            </a:extLst>
          </p:cNvPr>
          <p:cNvCxnSpPr>
            <a:cxnSpLocks/>
            <a:stCxn id="37" idx="0"/>
            <a:endCxn id="20" idx="2"/>
          </p:cNvCxnSpPr>
          <p:nvPr/>
        </p:nvCxnSpPr>
        <p:spPr>
          <a:xfrm flipH="1" flipV="1">
            <a:off x="1830885" y="3711626"/>
            <a:ext cx="752295" cy="395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Imagen 9">
            <a:extLst>
              <a:ext uri="{FF2B5EF4-FFF2-40B4-BE49-F238E27FC236}">
                <a16:creationId xmlns:a16="http://schemas.microsoft.com/office/drawing/2014/main" id="{F951FECC-DFAF-452C-B8BA-864A2B7675C6}"/>
              </a:ext>
            </a:extLst>
          </p:cNvPr>
          <p:cNvPicPr>
            <a:picLocks noChangeAspect="1"/>
          </p:cNvPicPr>
          <p:nvPr/>
        </p:nvPicPr>
        <p:blipFill>
          <a:blip r:embed="rId2"/>
          <a:stretch>
            <a:fillRect/>
          </a:stretch>
        </p:blipFill>
        <p:spPr>
          <a:xfrm>
            <a:off x="5018462" y="341477"/>
            <a:ext cx="2222961" cy="2052328"/>
          </a:xfrm>
          <a:prstGeom prst="rect">
            <a:avLst/>
          </a:prstGeom>
        </p:spPr>
      </p:pic>
      <p:cxnSp>
        <p:nvCxnSpPr>
          <p:cNvPr id="12" name="Conector recto de flecha 11">
            <a:extLst>
              <a:ext uri="{FF2B5EF4-FFF2-40B4-BE49-F238E27FC236}">
                <a16:creationId xmlns:a16="http://schemas.microsoft.com/office/drawing/2014/main" id="{1D3E929A-FA92-4860-8630-4B91031FBC8C}"/>
              </a:ext>
            </a:extLst>
          </p:cNvPr>
          <p:cNvCxnSpPr>
            <a:cxnSpLocks/>
            <a:stCxn id="4" idx="0"/>
            <a:endCxn id="10" idx="2"/>
          </p:cNvCxnSpPr>
          <p:nvPr/>
        </p:nvCxnSpPr>
        <p:spPr>
          <a:xfrm flipV="1">
            <a:off x="6128211" y="2393805"/>
            <a:ext cx="1732" cy="466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Imagen 22">
            <a:extLst>
              <a:ext uri="{FF2B5EF4-FFF2-40B4-BE49-F238E27FC236}">
                <a16:creationId xmlns:a16="http://schemas.microsoft.com/office/drawing/2014/main" id="{BCFCD7E5-64FE-4B91-94BC-9F9569D24259}"/>
              </a:ext>
            </a:extLst>
          </p:cNvPr>
          <p:cNvPicPr>
            <a:picLocks noChangeAspect="1"/>
          </p:cNvPicPr>
          <p:nvPr/>
        </p:nvPicPr>
        <p:blipFill>
          <a:blip r:embed="rId3"/>
          <a:stretch>
            <a:fillRect/>
          </a:stretch>
        </p:blipFill>
        <p:spPr>
          <a:xfrm>
            <a:off x="7660339" y="3816062"/>
            <a:ext cx="2113164" cy="973105"/>
          </a:xfrm>
          <a:prstGeom prst="rect">
            <a:avLst/>
          </a:prstGeom>
        </p:spPr>
      </p:pic>
    </p:spTree>
    <p:extLst>
      <p:ext uri="{BB962C8B-B14F-4D97-AF65-F5344CB8AC3E}">
        <p14:creationId xmlns:p14="http://schemas.microsoft.com/office/powerpoint/2010/main" val="34848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60E3D4BA-23EB-4659-9804-1215E710FB69}"/>
              </a:ext>
            </a:extLst>
          </p:cNvPr>
          <p:cNvPicPr>
            <a:picLocks noChangeAspect="1"/>
          </p:cNvPicPr>
          <p:nvPr/>
        </p:nvPicPr>
        <p:blipFill rotWithShape="1">
          <a:blip r:embed="rId2"/>
          <a:srcRect t="10475" r="-1" b="15267"/>
          <a:stretch/>
        </p:blipFill>
        <p:spPr>
          <a:xfrm>
            <a:off x="861567" y="307094"/>
            <a:ext cx="10468866" cy="5888737"/>
          </a:xfrm>
          <a:prstGeom prst="rect">
            <a:avLst/>
          </a:prstGeom>
          <a:ln w="28575">
            <a:solidFill>
              <a:schemeClr val="bg1"/>
            </a:solidFill>
          </a:ln>
        </p:spPr>
      </p:pic>
    </p:spTree>
    <p:extLst>
      <p:ext uri="{BB962C8B-B14F-4D97-AF65-F5344CB8AC3E}">
        <p14:creationId xmlns:p14="http://schemas.microsoft.com/office/powerpoint/2010/main" val="253763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A128F20-3187-442A-BF67-E00791FFA741}"/>
              </a:ext>
            </a:extLst>
          </p:cNvPr>
          <p:cNvSpPr/>
          <p:nvPr/>
        </p:nvSpPr>
        <p:spPr>
          <a:xfrm>
            <a:off x="5157107" y="3039044"/>
            <a:ext cx="1877785" cy="7799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Abadi" panose="020B0604020104020204" pitchFamily="34" charset="0"/>
              </a:rPr>
              <a:t>Herencia</a:t>
            </a:r>
            <a:endParaRPr lang="es-CO" sz="2400" dirty="0">
              <a:latin typeface="Abadi" panose="020B0604020104020204" pitchFamily="34" charset="0"/>
            </a:endParaRPr>
          </a:p>
        </p:txBody>
      </p:sp>
      <p:sp>
        <p:nvSpPr>
          <p:cNvPr id="2" name="Rectángulo: esquinas redondeadas 1">
            <a:extLst>
              <a:ext uri="{FF2B5EF4-FFF2-40B4-BE49-F238E27FC236}">
                <a16:creationId xmlns:a16="http://schemas.microsoft.com/office/drawing/2014/main" id="{7F8C490E-B089-48E7-9C7F-AD52A6721273}"/>
              </a:ext>
            </a:extLst>
          </p:cNvPr>
          <p:cNvSpPr/>
          <p:nvPr/>
        </p:nvSpPr>
        <p:spPr>
          <a:xfrm>
            <a:off x="7871258" y="1148976"/>
            <a:ext cx="3674225" cy="1080655"/>
          </a:xfrm>
          <a:prstGeom prst="round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latin typeface="Abadi" panose="020B0604020104020204" pitchFamily="34" charset="0"/>
              </a:rPr>
              <a:t>La herencia es una pieza clave para reutilización de código  </a:t>
            </a:r>
            <a:endParaRPr lang="es-CO" sz="1400" dirty="0">
              <a:solidFill>
                <a:schemeClr val="tx1"/>
              </a:solidFill>
              <a:latin typeface="Abadi" panose="020B0604020104020204" pitchFamily="34" charset="0"/>
            </a:endParaRPr>
          </a:p>
        </p:txBody>
      </p:sp>
      <p:cxnSp>
        <p:nvCxnSpPr>
          <p:cNvPr id="5" name="Conector recto de flecha 4">
            <a:extLst>
              <a:ext uri="{FF2B5EF4-FFF2-40B4-BE49-F238E27FC236}">
                <a16:creationId xmlns:a16="http://schemas.microsoft.com/office/drawing/2014/main" id="{B361356B-8BD7-4127-8068-20987C554F84}"/>
              </a:ext>
            </a:extLst>
          </p:cNvPr>
          <p:cNvCxnSpPr>
            <a:cxnSpLocks/>
            <a:stCxn id="4" idx="0"/>
            <a:endCxn id="2" idx="1"/>
          </p:cNvCxnSpPr>
          <p:nvPr/>
        </p:nvCxnSpPr>
        <p:spPr>
          <a:xfrm flipV="1">
            <a:off x="6096000" y="1689304"/>
            <a:ext cx="1775258" cy="134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esquinas redondeadas 7">
            <a:extLst>
              <a:ext uri="{FF2B5EF4-FFF2-40B4-BE49-F238E27FC236}">
                <a16:creationId xmlns:a16="http://schemas.microsoft.com/office/drawing/2014/main" id="{6359603C-7E7F-4722-B786-39F6B97F337E}"/>
              </a:ext>
            </a:extLst>
          </p:cNvPr>
          <p:cNvSpPr/>
          <p:nvPr/>
        </p:nvSpPr>
        <p:spPr>
          <a:xfrm>
            <a:off x="7797336" y="5786972"/>
            <a:ext cx="3573581" cy="951065"/>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latin typeface="Abadi" panose="020B0604020104020204" pitchFamily="34" charset="0"/>
              </a:rPr>
              <a:t>Crear nuevas clases a partir de otras </a:t>
            </a:r>
            <a:endParaRPr lang="es-CO" sz="1600" dirty="0">
              <a:latin typeface="Abadi" panose="020B0604020104020204" pitchFamily="34" charset="0"/>
            </a:endParaRPr>
          </a:p>
        </p:txBody>
      </p:sp>
      <p:sp>
        <p:nvSpPr>
          <p:cNvPr id="12" name="Rectángulo: esquinas redondeadas 11">
            <a:extLst>
              <a:ext uri="{FF2B5EF4-FFF2-40B4-BE49-F238E27FC236}">
                <a16:creationId xmlns:a16="http://schemas.microsoft.com/office/drawing/2014/main" id="{61D3EBFF-9D15-41F0-AFFB-82B2910F3220}"/>
              </a:ext>
            </a:extLst>
          </p:cNvPr>
          <p:cNvSpPr/>
          <p:nvPr/>
        </p:nvSpPr>
        <p:spPr>
          <a:xfrm>
            <a:off x="8045827" y="2588860"/>
            <a:ext cx="3325090" cy="1371592"/>
          </a:xfrm>
          <a:prstGeom prst="round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latin typeface="Abadi" panose="020B0604020104020204" pitchFamily="34" charset="0"/>
              </a:rPr>
              <a:t>Una vez encontremos elementos  similares o duplicados, comenzaremos a realizar una abstracción </a:t>
            </a:r>
            <a:endParaRPr lang="es-CO" sz="1400" dirty="0">
              <a:solidFill>
                <a:schemeClr val="tx1"/>
              </a:solidFill>
              <a:latin typeface="Abadi" panose="020B0604020104020204" pitchFamily="34" charset="0"/>
            </a:endParaRPr>
          </a:p>
        </p:txBody>
      </p:sp>
      <p:sp>
        <p:nvSpPr>
          <p:cNvPr id="16" name="Rectángulo: esquinas redondeadas 15">
            <a:extLst>
              <a:ext uri="{FF2B5EF4-FFF2-40B4-BE49-F238E27FC236}">
                <a16:creationId xmlns:a16="http://schemas.microsoft.com/office/drawing/2014/main" id="{F7863E6C-1B79-4A82-B3A6-FF9CC11D632C}"/>
              </a:ext>
            </a:extLst>
          </p:cNvPr>
          <p:cNvSpPr/>
          <p:nvPr/>
        </p:nvSpPr>
        <p:spPr>
          <a:xfrm>
            <a:off x="4811683" y="4975760"/>
            <a:ext cx="2568632" cy="1291145"/>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Abadi" panose="020B0604020104020204" pitchFamily="34" charset="0"/>
              </a:rPr>
              <a:t>Basada en modelos de la vida real para poder pasar al código </a:t>
            </a:r>
            <a:endParaRPr lang="es-CO" sz="1400" dirty="0">
              <a:latin typeface="Abadi" panose="020B0604020104020204" pitchFamily="34" charset="0"/>
            </a:endParaRPr>
          </a:p>
        </p:txBody>
      </p:sp>
      <p:cxnSp>
        <p:nvCxnSpPr>
          <p:cNvPr id="31" name="Conector recto de flecha 30">
            <a:extLst>
              <a:ext uri="{FF2B5EF4-FFF2-40B4-BE49-F238E27FC236}">
                <a16:creationId xmlns:a16="http://schemas.microsoft.com/office/drawing/2014/main" id="{EF65F9AA-4A9E-460E-9CEA-CDAE37F6CB34}"/>
              </a:ext>
            </a:extLst>
          </p:cNvPr>
          <p:cNvCxnSpPr>
            <a:stCxn id="2" idx="2"/>
            <a:endCxn id="12" idx="0"/>
          </p:cNvCxnSpPr>
          <p:nvPr/>
        </p:nvCxnSpPr>
        <p:spPr>
          <a:xfrm>
            <a:off x="9708371" y="2229631"/>
            <a:ext cx="1" cy="35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ángulo: esquinas redondeadas 32">
            <a:extLst>
              <a:ext uri="{FF2B5EF4-FFF2-40B4-BE49-F238E27FC236}">
                <a16:creationId xmlns:a16="http://schemas.microsoft.com/office/drawing/2014/main" id="{ED74BA38-4AA5-4A9C-A631-97A05360C2A0}"/>
              </a:ext>
            </a:extLst>
          </p:cNvPr>
          <p:cNvSpPr/>
          <p:nvPr/>
        </p:nvSpPr>
        <p:spPr>
          <a:xfrm>
            <a:off x="9097385" y="5051958"/>
            <a:ext cx="1221970" cy="42877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badi" panose="020B0604020104020204" pitchFamily="34" charset="0"/>
              </a:rPr>
              <a:t>Podremos</a:t>
            </a:r>
            <a:endParaRPr lang="es-CO" sz="1200" dirty="0">
              <a:latin typeface="Abadi" panose="020B0604020104020204" pitchFamily="34" charset="0"/>
            </a:endParaRPr>
          </a:p>
        </p:txBody>
      </p:sp>
      <p:cxnSp>
        <p:nvCxnSpPr>
          <p:cNvPr id="35" name="Conector recto de flecha 34">
            <a:extLst>
              <a:ext uri="{FF2B5EF4-FFF2-40B4-BE49-F238E27FC236}">
                <a16:creationId xmlns:a16="http://schemas.microsoft.com/office/drawing/2014/main" id="{7D8B4209-F015-4C55-8744-D8B83C931663}"/>
              </a:ext>
            </a:extLst>
          </p:cNvPr>
          <p:cNvCxnSpPr>
            <a:stCxn id="12" idx="2"/>
            <a:endCxn id="33" idx="0"/>
          </p:cNvCxnSpPr>
          <p:nvPr/>
        </p:nvCxnSpPr>
        <p:spPr>
          <a:xfrm flipH="1">
            <a:off x="9708370" y="3960452"/>
            <a:ext cx="2" cy="1091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A366CDFC-1A6D-4291-BA3E-D3102839DF69}"/>
              </a:ext>
            </a:extLst>
          </p:cNvPr>
          <p:cNvCxnSpPr>
            <a:cxnSpLocks/>
            <a:stCxn id="33" idx="2"/>
            <a:endCxn id="8" idx="0"/>
          </p:cNvCxnSpPr>
          <p:nvPr/>
        </p:nvCxnSpPr>
        <p:spPr>
          <a:xfrm flipH="1">
            <a:off x="9584127" y="5480736"/>
            <a:ext cx="124243" cy="306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ángulo: esquinas redondeadas 43">
            <a:extLst>
              <a:ext uri="{FF2B5EF4-FFF2-40B4-BE49-F238E27FC236}">
                <a16:creationId xmlns:a16="http://schemas.microsoft.com/office/drawing/2014/main" id="{DD0FEC31-CA64-4133-8AAD-4F50676A93DB}"/>
              </a:ext>
            </a:extLst>
          </p:cNvPr>
          <p:cNvSpPr/>
          <p:nvPr/>
        </p:nvSpPr>
        <p:spPr>
          <a:xfrm>
            <a:off x="5225241" y="4217795"/>
            <a:ext cx="1741516" cy="35912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badi" panose="020B0604020104020204" pitchFamily="34" charset="0"/>
              </a:rPr>
              <a:t>Esta</a:t>
            </a:r>
            <a:endParaRPr lang="es-CO" sz="1200" dirty="0">
              <a:latin typeface="Abadi" panose="020B0604020104020204" pitchFamily="34" charset="0"/>
            </a:endParaRPr>
          </a:p>
        </p:txBody>
      </p:sp>
      <p:cxnSp>
        <p:nvCxnSpPr>
          <p:cNvPr id="46" name="Conector recto de flecha 45">
            <a:extLst>
              <a:ext uri="{FF2B5EF4-FFF2-40B4-BE49-F238E27FC236}">
                <a16:creationId xmlns:a16="http://schemas.microsoft.com/office/drawing/2014/main" id="{8EF8AD32-88D7-41D6-9E79-9A4A16A8B745}"/>
              </a:ext>
            </a:extLst>
          </p:cNvPr>
          <p:cNvCxnSpPr>
            <a:cxnSpLocks/>
            <a:stCxn id="4" idx="2"/>
            <a:endCxn id="44" idx="0"/>
          </p:cNvCxnSpPr>
          <p:nvPr/>
        </p:nvCxnSpPr>
        <p:spPr>
          <a:xfrm flipH="1">
            <a:off x="6095999" y="3818956"/>
            <a:ext cx="1" cy="398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13BD7D79-E894-425F-BB36-2CA6EBC509FB}"/>
              </a:ext>
            </a:extLst>
          </p:cNvPr>
          <p:cNvCxnSpPr>
            <a:cxnSpLocks/>
            <a:stCxn id="44" idx="2"/>
            <a:endCxn id="16" idx="0"/>
          </p:cNvCxnSpPr>
          <p:nvPr/>
        </p:nvCxnSpPr>
        <p:spPr>
          <a:xfrm>
            <a:off x="6095999" y="4576921"/>
            <a:ext cx="0" cy="398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ángulo: esquinas redondeadas 50">
            <a:extLst>
              <a:ext uri="{FF2B5EF4-FFF2-40B4-BE49-F238E27FC236}">
                <a16:creationId xmlns:a16="http://schemas.microsoft.com/office/drawing/2014/main" id="{01F6A98F-E6F1-44DC-930B-E4A4DDDF0DB9}"/>
              </a:ext>
            </a:extLst>
          </p:cNvPr>
          <p:cNvSpPr/>
          <p:nvPr/>
        </p:nvSpPr>
        <p:spPr>
          <a:xfrm>
            <a:off x="2235926" y="5051958"/>
            <a:ext cx="2426375" cy="586247"/>
          </a:xfrm>
          <a:prstGeom prst="roundRect">
            <a:avLst>
              <a:gd name="adj" fmla="val 4644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Abadi" panose="020B0604020104020204" pitchFamily="34" charset="0"/>
              </a:rPr>
              <a:t>tenemos una jerarquía de padre a hijo</a:t>
            </a:r>
            <a:endParaRPr lang="es-CO" sz="1400" dirty="0">
              <a:latin typeface="Abadi" panose="020B0604020104020204" pitchFamily="34" charset="0"/>
            </a:endParaRPr>
          </a:p>
        </p:txBody>
      </p:sp>
      <p:cxnSp>
        <p:nvCxnSpPr>
          <p:cNvPr id="54" name="Conector recto de flecha 53">
            <a:extLst>
              <a:ext uri="{FF2B5EF4-FFF2-40B4-BE49-F238E27FC236}">
                <a16:creationId xmlns:a16="http://schemas.microsoft.com/office/drawing/2014/main" id="{A949C818-D3A4-495C-8081-E215E233633E}"/>
              </a:ext>
            </a:extLst>
          </p:cNvPr>
          <p:cNvCxnSpPr>
            <a:cxnSpLocks/>
            <a:stCxn id="51" idx="0"/>
            <a:endCxn id="65" idx="2"/>
          </p:cNvCxnSpPr>
          <p:nvPr/>
        </p:nvCxnSpPr>
        <p:spPr>
          <a:xfrm flipH="1" flipV="1">
            <a:off x="1632347" y="4903191"/>
            <a:ext cx="1816767" cy="148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D63C0661-2AA1-40B1-9201-32FB243252CD}"/>
              </a:ext>
            </a:extLst>
          </p:cNvPr>
          <p:cNvCxnSpPr>
            <a:cxnSpLocks/>
            <a:stCxn id="4" idx="2"/>
            <a:endCxn id="51" idx="0"/>
          </p:cNvCxnSpPr>
          <p:nvPr/>
        </p:nvCxnSpPr>
        <p:spPr>
          <a:xfrm flipH="1">
            <a:off x="3449114" y="3818956"/>
            <a:ext cx="2646886" cy="123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5" name="Imagen 64">
            <a:extLst>
              <a:ext uri="{FF2B5EF4-FFF2-40B4-BE49-F238E27FC236}">
                <a16:creationId xmlns:a16="http://schemas.microsoft.com/office/drawing/2014/main" id="{C4043AB2-1DA2-462C-8E0A-659347053F8D}"/>
              </a:ext>
            </a:extLst>
          </p:cNvPr>
          <p:cNvPicPr>
            <a:picLocks noChangeAspect="1"/>
          </p:cNvPicPr>
          <p:nvPr/>
        </p:nvPicPr>
        <p:blipFill>
          <a:blip r:embed="rId2"/>
          <a:stretch>
            <a:fillRect/>
          </a:stretch>
        </p:blipFill>
        <p:spPr>
          <a:xfrm>
            <a:off x="563877" y="3563978"/>
            <a:ext cx="2136939" cy="1339213"/>
          </a:xfrm>
          <a:prstGeom prst="rect">
            <a:avLst/>
          </a:prstGeom>
        </p:spPr>
      </p:pic>
      <p:sp>
        <p:nvSpPr>
          <p:cNvPr id="66" name="Rectángulo: esquinas redondeadas 65">
            <a:extLst>
              <a:ext uri="{FF2B5EF4-FFF2-40B4-BE49-F238E27FC236}">
                <a16:creationId xmlns:a16="http://schemas.microsoft.com/office/drawing/2014/main" id="{F0B21BB3-2DD2-42F8-A155-116B0CED9665}"/>
              </a:ext>
            </a:extLst>
          </p:cNvPr>
          <p:cNvSpPr/>
          <p:nvPr/>
        </p:nvSpPr>
        <p:spPr>
          <a:xfrm>
            <a:off x="269776" y="5786972"/>
            <a:ext cx="2725140" cy="91086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badi" panose="020B0604020104020204" pitchFamily="34" charset="0"/>
              </a:rPr>
              <a:t>La super clase hace referencia a la clase padre, la sub clase hace referencia a la los hijos que heredan del  padre</a:t>
            </a:r>
            <a:endParaRPr lang="es-CO" sz="1200" dirty="0">
              <a:latin typeface="Abadi" panose="020B0604020104020204" pitchFamily="34" charset="0"/>
            </a:endParaRPr>
          </a:p>
        </p:txBody>
      </p:sp>
      <p:cxnSp>
        <p:nvCxnSpPr>
          <p:cNvPr id="77" name="Conector recto de flecha 76">
            <a:extLst>
              <a:ext uri="{FF2B5EF4-FFF2-40B4-BE49-F238E27FC236}">
                <a16:creationId xmlns:a16="http://schemas.microsoft.com/office/drawing/2014/main" id="{03EA20CC-F833-4C6C-B9AD-CFB350C1F803}"/>
              </a:ext>
            </a:extLst>
          </p:cNvPr>
          <p:cNvCxnSpPr>
            <a:stCxn id="65" idx="2"/>
            <a:endCxn id="66" idx="0"/>
          </p:cNvCxnSpPr>
          <p:nvPr/>
        </p:nvCxnSpPr>
        <p:spPr>
          <a:xfrm flipH="1">
            <a:off x="1632346" y="4903191"/>
            <a:ext cx="1" cy="88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ángulo: esquinas redondeadas 81">
            <a:extLst>
              <a:ext uri="{FF2B5EF4-FFF2-40B4-BE49-F238E27FC236}">
                <a16:creationId xmlns:a16="http://schemas.microsoft.com/office/drawing/2014/main" id="{CE7F4094-8720-4971-BBB7-1FE9109B7360}"/>
              </a:ext>
            </a:extLst>
          </p:cNvPr>
          <p:cNvSpPr/>
          <p:nvPr/>
        </p:nvSpPr>
        <p:spPr>
          <a:xfrm>
            <a:off x="266505" y="1370147"/>
            <a:ext cx="2484454" cy="1233002"/>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badi" panose="020B0604020104020204" pitchFamily="34" charset="0"/>
              </a:rPr>
              <a:t>Cuando yo detecte elementos repetidos debo generar una abstracción </a:t>
            </a:r>
            <a:endParaRPr lang="es-CO" sz="1200" dirty="0">
              <a:latin typeface="Abadi" panose="020B0604020104020204" pitchFamily="34" charset="0"/>
            </a:endParaRPr>
          </a:p>
        </p:txBody>
      </p:sp>
      <p:pic>
        <p:nvPicPr>
          <p:cNvPr id="81" name="Imagen 80">
            <a:extLst>
              <a:ext uri="{FF2B5EF4-FFF2-40B4-BE49-F238E27FC236}">
                <a16:creationId xmlns:a16="http://schemas.microsoft.com/office/drawing/2014/main" id="{B70F33A5-2C8A-4D30-B570-8ECDB826EA86}"/>
              </a:ext>
            </a:extLst>
          </p:cNvPr>
          <p:cNvPicPr>
            <a:picLocks noChangeAspect="1"/>
          </p:cNvPicPr>
          <p:nvPr/>
        </p:nvPicPr>
        <p:blipFill>
          <a:blip r:embed="rId3"/>
          <a:stretch>
            <a:fillRect/>
          </a:stretch>
        </p:blipFill>
        <p:spPr>
          <a:xfrm>
            <a:off x="266505" y="313135"/>
            <a:ext cx="3008709" cy="1305776"/>
          </a:xfrm>
          <a:prstGeom prst="rect">
            <a:avLst/>
          </a:prstGeom>
        </p:spPr>
      </p:pic>
      <p:cxnSp>
        <p:nvCxnSpPr>
          <p:cNvPr id="89" name="Conector recto de flecha 88">
            <a:extLst>
              <a:ext uri="{FF2B5EF4-FFF2-40B4-BE49-F238E27FC236}">
                <a16:creationId xmlns:a16="http://schemas.microsoft.com/office/drawing/2014/main" id="{BA09936D-8673-4137-A8E2-E228D2D13CA6}"/>
              </a:ext>
            </a:extLst>
          </p:cNvPr>
          <p:cNvCxnSpPr>
            <a:cxnSpLocks/>
            <a:stCxn id="4" idx="1"/>
            <a:endCxn id="82" idx="2"/>
          </p:cNvCxnSpPr>
          <p:nvPr/>
        </p:nvCxnSpPr>
        <p:spPr>
          <a:xfrm flipH="1" flipV="1">
            <a:off x="1508732" y="2603149"/>
            <a:ext cx="3648375" cy="82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3" name="Imagen 92">
            <a:extLst>
              <a:ext uri="{FF2B5EF4-FFF2-40B4-BE49-F238E27FC236}">
                <a16:creationId xmlns:a16="http://schemas.microsoft.com/office/drawing/2014/main" id="{DE1B9D5A-B9DA-4EF9-8EB1-CB8D50C1F0BE}"/>
              </a:ext>
            </a:extLst>
          </p:cNvPr>
          <p:cNvPicPr>
            <a:picLocks noChangeAspect="1"/>
          </p:cNvPicPr>
          <p:nvPr/>
        </p:nvPicPr>
        <p:blipFill>
          <a:blip r:embed="rId4"/>
          <a:stretch>
            <a:fillRect/>
          </a:stretch>
        </p:blipFill>
        <p:spPr>
          <a:xfrm>
            <a:off x="3707668" y="55652"/>
            <a:ext cx="2606169" cy="1930996"/>
          </a:xfrm>
          <a:prstGeom prst="rect">
            <a:avLst/>
          </a:prstGeom>
        </p:spPr>
      </p:pic>
      <p:sp>
        <p:nvSpPr>
          <p:cNvPr id="94" name="Rectángulo: esquinas redondeadas 93">
            <a:extLst>
              <a:ext uri="{FF2B5EF4-FFF2-40B4-BE49-F238E27FC236}">
                <a16:creationId xmlns:a16="http://schemas.microsoft.com/office/drawing/2014/main" id="{1C61D8B1-354E-4B78-AB35-EBA7EA1A91D5}"/>
              </a:ext>
            </a:extLst>
          </p:cNvPr>
          <p:cNvSpPr/>
          <p:nvPr/>
        </p:nvSpPr>
        <p:spPr>
          <a:xfrm>
            <a:off x="3738906" y="1881941"/>
            <a:ext cx="2543695" cy="64473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badi" panose="020B0604020104020204" pitchFamily="34" charset="0"/>
              </a:rPr>
              <a:t>Este será su resultado después de la abstracción </a:t>
            </a:r>
            <a:endParaRPr lang="es-CO" sz="1200" dirty="0">
              <a:latin typeface="Abadi" panose="020B0604020104020204" pitchFamily="34" charset="0"/>
            </a:endParaRPr>
          </a:p>
        </p:txBody>
      </p:sp>
      <p:cxnSp>
        <p:nvCxnSpPr>
          <p:cNvPr id="99" name="Conector recto de flecha 98">
            <a:extLst>
              <a:ext uri="{FF2B5EF4-FFF2-40B4-BE49-F238E27FC236}">
                <a16:creationId xmlns:a16="http://schemas.microsoft.com/office/drawing/2014/main" id="{45395D21-1E96-4DD1-9550-A6089A5D4023}"/>
              </a:ext>
            </a:extLst>
          </p:cNvPr>
          <p:cNvCxnSpPr>
            <a:cxnSpLocks/>
            <a:stCxn id="82" idx="3"/>
            <a:endCxn id="94" idx="1"/>
          </p:cNvCxnSpPr>
          <p:nvPr/>
        </p:nvCxnSpPr>
        <p:spPr>
          <a:xfrm>
            <a:off x="2750959" y="1986648"/>
            <a:ext cx="987947" cy="21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04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CAB8241-4D56-412F-94F8-D6CB1E950965}"/>
              </a:ext>
            </a:extLst>
          </p:cNvPr>
          <p:cNvSpPr/>
          <p:nvPr/>
        </p:nvSpPr>
        <p:spPr>
          <a:xfrm>
            <a:off x="2008909" y="315883"/>
            <a:ext cx="7813964" cy="1596044"/>
          </a:xfrm>
          <a:prstGeom prst="roundRect">
            <a:avLst>
              <a:gd name="adj" fmla="val 32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Abadi" panose="020B0604020104020204" pitchFamily="34" charset="0"/>
              </a:rPr>
              <a:t>Declaración de una clase</a:t>
            </a:r>
          </a:p>
        </p:txBody>
      </p:sp>
      <p:sp>
        <p:nvSpPr>
          <p:cNvPr id="7" name="Rectángulo: esquinas redondeadas 6">
            <a:extLst>
              <a:ext uri="{FF2B5EF4-FFF2-40B4-BE49-F238E27FC236}">
                <a16:creationId xmlns:a16="http://schemas.microsoft.com/office/drawing/2014/main" id="{D37D215E-1F5C-44AB-A30E-F9F62F2D8E06}"/>
              </a:ext>
            </a:extLst>
          </p:cNvPr>
          <p:cNvSpPr/>
          <p:nvPr/>
        </p:nvSpPr>
        <p:spPr>
          <a:xfrm>
            <a:off x="723207" y="2266255"/>
            <a:ext cx="4962698" cy="4192733"/>
          </a:xfrm>
          <a:prstGeom prst="round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badi" panose="020B0604020104020204" pitchFamily="34" charset="0"/>
            </a:endParaRPr>
          </a:p>
        </p:txBody>
      </p:sp>
      <p:pic>
        <p:nvPicPr>
          <p:cNvPr id="6" name="Imagen 5">
            <a:extLst>
              <a:ext uri="{FF2B5EF4-FFF2-40B4-BE49-F238E27FC236}">
                <a16:creationId xmlns:a16="http://schemas.microsoft.com/office/drawing/2014/main" id="{32152787-A061-44B8-AF28-66873D862D2F}"/>
              </a:ext>
            </a:extLst>
          </p:cNvPr>
          <p:cNvPicPr>
            <a:picLocks noChangeAspect="1"/>
          </p:cNvPicPr>
          <p:nvPr/>
        </p:nvPicPr>
        <p:blipFill>
          <a:blip r:embed="rId2"/>
          <a:stretch>
            <a:fillRect/>
          </a:stretch>
        </p:blipFill>
        <p:spPr>
          <a:xfrm>
            <a:off x="6010968" y="2626300"/>
            <a:ext cx="5457825" cy="3771900"/>
          </a:xfrm>
          <a:prstGeom prst="rect">
            <a:avLst/>
          </a:prstGeom>
        </p:spPr>
      </p:pic>
      <p:pic>
        <p:nvPicPr>
          <p:cNvPr id="9" name="Imagen 8">
            <a:extLst>
              <a:ext uri="{FF2B5EF4-FFF2-40B4-BE49-F238E27FC236}">
                <a16:creationId xmlns:a16="http://schemas.microsoft.com/office/drawing/2014/main" id="{5465BCD8-204E-49D7-B03A-0C2EC7F1A13E}"/>
              </a:ext>
            </a:extLst>
          </p:cNvPr>
          <p:cNvPicPr>
            <a:picLocks noChangeAspect="1"/>
          </p:cNvPicPr>
          <p:nvPr/>
        </p:nvPicPr>
        <p:blipFill>
          <a:blip r:embed="rId3"/>
          <a:stretch>
            <a:fillRect/>
          </a:stretch>
        </p:blipFill>
        <p:spPr>
          <a:xfrm>
            <a:off x="980901" y="2473560"/>
            <a:ext cx="2453599" cy="1835552"/>
          </a:xfrm>
          <a:prstGeom prst="rect">
            <a:avLst/>
          </a:prstGeom>
        </p:spPr>
      </p:pic>
      <p:pic>
        <p:nvPicPr>
          <p:cNvPr id="11" name="Imagen 10">
            <a:extLst>
              <a:ext uri="{FF2B5EF4-FFF2-40B4-BE49-F238E27FC236}">
                <a16:creationId xmlns:a16="http://schemas.microsoft.com/office/drawing/2014/main" id="{8060BEFA-41A7-48C5-A0AA-87C2065D1402}"/>
              </a:ext>
            </a:extLst>
          </p:cNvPr>
          <p:cNvPicPr>
            <a:picLocks noChangeAspect="1"/>
          </p:cNvPicPr>
          <p:nvPr/>
        </p:nvPicPr>
        <p:blipFill>
          <a:blip r:embed="rId4"/>
          <a:stretch>
            <a:fillRect/>
          </a:stretch>
        </p:blipFill>
        <p:spPr>
          <a:xfrm>
            <a:off x="2342887" y="4384440"/>
            <a:ext cx="3064801" cy="1834513"/>
          </a:xfrm>
          <a:prstGeom prst="rect">
            <a:avLst/>
          </a:prstGeom>
        </p:spPr>
      </p:pic>
    </p:spTree>
    <p:extLst>
      <p:ext uri="{BB962C8B-B14F-4D97-AF65-F5344CB8AC3E}">
        <p14:creationId xmlns:p14="http://schemas.microsoft.com/office/powerpoint/2010/main" val="7675880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2277</TotalTime>
  <Words>1259</Words>
  <Application>Microsoft Office PowerPoint</Application>
  <PresentationFormat>Panorámica</PresentationFormat>
  <Paragraphs>99</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Abadi</vt:lpstr>
      <vt:lpstr>Arial</vt:lpstr>
      <vt:lpstr>Calibri</vt:lpstr>
      <vt:lpstr>Calibri Light</vt:lpstr>
      <vt:lpstr>Lato</vt:lpstr>
      <vt:lpstr>Tema de Office</vt:lpstr>
      <vt:lpstr>Presentación de PowerPoint</vt:lpstr>
      <vt:lpstr>Presentación de PowerPoint</vt:lpstr>
      <vt:lpstr>Presentación de PowerPoint</vt:lpstr>
      <vt:lpstr>Presentación de PowerPoint</vt:lpstr>
      <vt:lpstr>Resumen hasta este punto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Eleazar Prieto Wilches</dc:creator>
  <cp:lastModifiedBy>Daniel Eleazar Prieto Wilches</cp:lastModifiedBy>
  <cp:revision>74</cp:revision>
  <dcterms:created xsi:type="dcterms:W3CDTF">2020-11-22T15:48:50Z</dcterms:created>
  <dcterms:modified xsi:type="dcterms:W3CDTF">2021-01-08T20:07:38Z</dcterms:modified>
</cp:coreProperties>
</file>