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3" r:id="rId3"/>
    <p:sldId id="377" r:id="rId4"/>
    <p:sldId id="265" r:id="rId5"/>
    <p:sldId id="267" r:id="rId6"/>
    <p:sldId id="269" r:id="rId7"/>
    <p:sldId id="271" r:id="rId8"/>
    <p:sldId id="270" r:id="rId9"/>
    <p:sldId id="264" r:id="rId10"/>
    <p:sldId id="3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78E2D-F7CB-4253-AF7E-AA8A978FE9D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8E04-8AB5-4F57-8C4E-804C4D8A0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25E8-F912-4DCD-87B6-8599E5E2F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A06BF-54D0-483D-B5F7-3CA666702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422A-C00B-4812-8707-792C2CEE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5868-07A3-4489-A333-ACA57835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6573-872C-4F05-9E6F-5F8C1224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C610-FD01-47B8-8996-178CF874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7DE33-53AF-4C18-AC1C-ED5B25AB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6DAD-0446-45C9-BBF4-E7E89235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0634-E7FC-40D8-87B6-51D3F55B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E79C8-8E8A-4FC0-B64F-9250DE99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8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9F18D-00B4-4E40-85F7-A92C2E8BE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1E355-163B-48F9-922E-022BE8BD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3386-591D-4D46-A288-A9C0BF9B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AC2F-6CD5-44EE-BFA4-0D2B6481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AFA5-4CBB-48F2-B6A7-F5E1CBB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B806-DA21-4F31-8237-23E6882A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BACD-F2BE-4EBD-8A51-D6B4F69D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6583-AE78-44AF-9937-BA0D6E87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5144-E65C-45F1-A2AE-31D68652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D392-0EC3-458B-BC7C-38F11452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5F70-C967-4E99-929C-AC622948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DA2D-A2C6-4967-A2DA-2CCE6FAA3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5FB1-6F49-4032-A035-F48D2058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AE5A-1179-4540-884D-0FA4D8DF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2D82-75FD-4881-919B-2BFE60C0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3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B86-4A74-428B-BC74-6549C5E4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AD7B-1048-4114-89FA-76686D484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A50B9-E0C1-4582-8F57-9210F37E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890F6-6FD0-49D6-B528-570EF33B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69E15-4A73-4C68-8F0F-3CBDF632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79B9-ADB7-450F-918D-63FB186D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CC6B-F461-49A8-ABAC-D95E61EE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3B3A3-7E91-47DE-AA64-D8E698638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C0751-680D-420D-93FB-F6F3ADCA6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DA99A-72FB-49BE-B919-477A18A22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868A4-D0B6-457D-9C98-7DCE78084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902A1-ED0C-4053-9DEB-A5C5C229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8B5D2-78D4-4AE4-94DB-B5FF9BFD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0F6F7-4267-43CF-9F25-D71F99E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B271-8CCD-442D-95D7-D5277CDF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FB10A-5BF1-4EA6-B960-F2A57FA1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950F-5313-4458-848A-5067AA23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59301-03BA-4398-A4BE-89117834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A9C87-E1B5-4415-88F9-438C160F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B5A48-08A9-44D2-8B64-5BB9071B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FC199-F952-49B9-8376-6F9E3E1E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C2EE-7B9E-4A77-A073-A92477EE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78A3-312E-4E29-8589-428C6AE7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7E7A2-C810-438E-8B99-C54590FCA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3F5CB-2C25-46E3-B3A7-53A3F3DB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F281-C5E4-4EDD-BB5B-51F67C19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CC654-A040-45FC-BA5A-1AA114BA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FA3E-C2EC-468C-A51A-33433EA4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5812F-4E8B-4C91-AB59-7C05265DD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8FC00-3B06-4383-97F3-606C289D3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4F1F-0E69-46DD-86AD-13AB5F04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8DFE-920A-410D-B8A4-88688BA4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D164D-209E-4601-A2CE-A09EAF0B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43429-2D8A-4118-9DF9-009B451B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0610A-8BDA-40BD-8E71-A7A17562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5011-F648-4E26-A734-CAA107357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1F03C-81EA-452E-AA9D-AFD1C9FB269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4288-8ACE-4219-90F8-5323C8A56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4261-3CC8-44C7-8A0E-0134F402D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1841-AB76-405E-BA1F-ED059FC2A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shathalye/git-remote-dropbox" TargetMode="External"/><Relationship Id="rId2" Type="http://schemas.openxmlformats.org/officeDocument/2006/relationships/hyperlink" Target="https://github.com/DanielWinklehner/isodar-60mev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B184-BAFA-484B-BE0C-FF45218D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305" y="1122363"/>
            <a:ext cx="9617242" cy="2387600"/>
          </a:xfrm>
        </p:spPr>
        <p:txBody>
          <a:bodyPr>
            <a:normAutofit/>
          </a:bodyPr>
          <a:lstStyle/>
          <a:p>
            <a:r>
              <a:rPr lang="en-US" sz="4400" dirty="0" err="1"/>
              <a:t>IsoDAR</a:t>
            </a:r>
            <a:r>
              <a:rPr lang="en-US" sz="4400" dirty="0"/>
              <a:t> 60 MeV/</a:t>
            </a:r>
            <a:r>
              <a:rPr lang="en-US" sz="4400" dirty="0" err="1"/>
              <a:t>amu</a:t>
            </a:r>
            <a:r>
              <a:rPr lang="en-US" sz="4400" dirty="0"/>
              <a:t> Simulations</a:t>
            </a:r>
            <a:br>
              <a:rPr lang="en-US" sz="4400" dirty="0"/>
            </a:br>
            <a:r>
              <a:rPr lang="en-US" sz="4400" dirty="0" err="1"/>
              <a:t>Sensitivty</a:t>
            </a:r>
            <a:r>
              <a:rPr lang="en-US" sz="4400" dirty="0"/>
              <a:t>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737FD-AE4D-47A7-B429-94C0A1DFF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Daniel Winklehner</a:t>
            </a:r>
            <a:br>
              <a:rPr lang="en-US" i="1" dirty="0"/>
            </a:br>
            <a:r>
              <a:rPr lang="en-US" i="1" dirty="0"/>
              <a:t>PSI/MIT Meeting, Sep 14</a:t>
            </a:r>
            <a:r>
              <a:rPr lang="en-US" i="1" baseline="30000" dirty="0"/>
              <a:t>th</a:t>
            </a:r>
            <a:r>
              <a:rPr lang="en-US" i="1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16252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1BB9-77EC-4807-AF8D-F8232520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Data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545A-10D8-4943-89D6-4608A109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repo for simulation decks and analysis python scripts: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https://github.com/DanielWinklehner/isodar-60mev.git</a:t>
            </a:r>
            <a:endParaRPr lang="en-US" dirty="0"/>
          </a:p>
          <a:p>
            <a:r>
              <a:rPr lang="en-US" dirty="0"/>
              <a:t>Midplane magnetic field maps and voltage profile - OK</a:t>
            </a:r>
          </a:p>
          <a:p>
            <a:r>
              <a:rPr lang="en-US" dirty="0"/>
              <a:t>How to share the large 3D field maps and h5 output files?</a:t>
            </a:r>
          </a:p>
          <a:p>
            <a:pPr lvl="1"/>
            <a:r>
              <a:rPr lang="en-US" dirty="0"/>
              <a:t>Dropbox (limited to 2 TB with Pro account)</a:t>
            </a:r>
          </a:p>
          <a:p>
            <a:pPr lvl="1"/>
            <a:r>
              <a:rPr lang="en-US" dirty="0"/>
              <a:t>Fileserver</a:t>
            </a:r>
          </a:p>
          <a:p>
            <a:pPr lvl="1"/>
            <a:r>
              <a:rPr lang="en-US" dirty="0"/>
              <a:t>Combos (maybe this: </a:t>
            </a:r>
            <a:r>
              <a:rPr lang="en-US" dirty="0">
                <a:hlinkClick r:id="rId3"/>
              </a:rPr>
              <a:t>https://github.com/anishathalye/git-remote-dropbox</a:t>
            </a:r>
            <a:r>
              <a:rPr lang="en-US" dirty="0"/>
              <a:t>)</a:t>
            </a:r>
          </a:p>
          <a:p>
            <a:r>
              <a:rPr lang="en-US" dirty="0"/>
              <a:t>Maintain good workflow (we need to establish this)</a:t>
            </a:r>
          </a:p>
          <a:p>
            <a:r>
              <a:rPr lang="en-US" dirty="0"/>
              <a:t>Maintain 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2771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C6A9-1141-4D74-8CBC-8F10AF1D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Cyclotron/OPAL Overview – harmonic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3410-3635-45D0-B580-40E66936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9" y="1418256"/>
            <a:ext cx="6252412" cy="498107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OPAL:</a:t>
            </a:r>
          </a:p>
          <a:p>
            <a:pPr lvl="1"/>
            <a:r>
              <a:rPr lang="en-US" dirty="0">
                <a:latin typeface="+mj-lt"/>
              </a:rPr>
              <a:t>Track 1e5 particles</a:t>
            </a:r>
          </a:p>
          <a:p>
            <a:pPr lvl="1"/>
            <a:r>
              <a:rPr lang="en-US" dirty="0">
                <a:latin typeface="+mj-lt"/>
              </a:rPr>
              <a:t>Single bunch</a:t>
            </a:r>
          </a:p>
          <a:p>
            <a:pPr lvl="1"/>
            <a:r>
              <a:rPr lang="en-US" dirty="0">
                <a:latin typeface="+mj-lt"/>
              </a:rPr>
              <a:t>32^3 mesh – FFT solver (no boundaries)</a:t>
            </a:r>
          </a:p>
          <a:p>
            <a:pPr lvl="1"/>
            <a:r>
              <a:rPr lang="en-US" dirty="0">
                <a:latin typeface="+mj-lt"/>
              </a:rPr>
              <a:t>42° cavity opening angle, f = 32.77 MHz</a:t>
            </a:r>
          </a:p>
          <a:p>
            <a:pPr lvl="1"/>
            <a:r>
              <a:rPr lang="en-US" dirty="0">
                <a:latin typeface="+mj-lt"/>
              </a:rPr>
              <a:t>1000 steps per turn – 104 turns</a:t>
            </a:r>
          </a:p>
          <a:p>
            <a:pPr lvl="1"/>
            <a:r>
              <a:rPr lang="en-US" dirty="0">
                <a:latin typeface="+mj-lt"/>
              </a:rPr>
              <a:t>Start with Gaussian matched distribution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latin typeface="+mj-lt"/>
              </a:rPr>
              <a:t> 4 sigma truncation</a:t>
            </a:r>
          </a:p>
          <a:p>
            <a:pPr lvl="1"/>
            <a:r>
              <a:rPr lang="en-US" dirty="0">
                <a:latin typeface="+mj-lt"/>
              </a:rPr>
              <a:t>Probe at 30°</a:t>
            </a:r>
          </a:p>
          <a:p>
            <a:pPr lvl="1"/>
            <a:r>
              <a:rPr lang="en-US" dirty="0">
                <a:latin typeface="+mj-lt"/>
              </a:rPr>
              <a:t>Each cavity has 2 idealized 10 mm accelerating gaps with a radial profile V(r) from 70 kV-250kV</a:t>
            </a:r>
          </a:p>
          <a:p>
            <a:pPr lvl="1"/>
            <a:r>
              <a:rPr lang="en-US" dirty="0">
                <a:latin typeface="+mj-lt"/>
              </a:rPr>
              <a:t>Magnetic field given on median plane only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latin typeface="+mj-lt"/>
              </a:rPr>
              <a:t> OPAL calculates z ≠ 0 components from series expansion.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60F1C-9029-48F8-862E-634A8B68A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62" y="1418256"/>
            <a:ext cx="4499238" cy="43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4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Initial beam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420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Gaussian matched distribution at 193 </a:t>
            </a:r>
            <a:r>
              <a:rPr lang="en-US" dirty="0" err="1">
                <a:latin typeface="+mj-lt"/>
              </a:rPr>
              <a:t>keV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amu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Max. Height: ~3 cm, Length ~2.6 cm, Width ~0.8 cm</a:t>
            </a:r>
          </a:p>
          <a:p>
            <a:r>
              <a:rPr lang="en-US" dirty="0">
                <a:latin typeface="+mj-lt"/>
              </a:rPr>
              <a:t>1-RMS, normalized emittance: </a:t>
            </a:r>
          </a:p>
          <a:p>
            <a:pPr lvl="1"/>
            <a:r>
              <a:rPr lang="en-US" dirty="0">
                <a:latin typeface="+mj-lt"/>
              </a:rPr>
              <a:t>vertical: 0.6 mm-</a:t>
            </a:r>
            <a:r>
              <a:rPr lang="en-US" dirty="0" err="1">
                <a:latin typeface="+mj-lt"/>
              </a:rPr>
              <a:t>mrad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Radial: 0.14 mm-</a:t>
            </a:r>
            <a:r>
              <a:rPr lang="en-US" dirty="0" err="1">
                <a:latin typeface="+mj-lt"/>
              </a:rPr>
              <a:t>mrad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FC66-924A-453A-AF8E-B11586EA51F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85" y="3764041"/>
            <a:ext cx="8002928" cy="25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270D-FF61-4181-A686-86EF0FE4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Collimators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45AD-83D8-48ED-91AE-1A6B106B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808621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Initial particle angle: -135°</a:t>
            </a:r>
          </a:p>
          <a:p>
            <a:r>
              <a:rPr lang="en-US" dirty="0">
                <a:latin typeface="+mj-lt"/>
              </a:rPr>
              <a:t>5 Collimators</a:t>
            </a:r>
          </a:p>
          <a:p>
            <a:r>
              <a:rPr lang="en-US" dirty="0">
                <a:latin typeface="+mj-lt"/>
              </a:rPr>
              <a:t>1e5 particles total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9F71A-CABA-476E-9573-1C5B3769DA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17" y="2887578"/>
            <a:ext cx="3829703" cy="3557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73376F-6261-4089-BDAE-C95B219B0B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99" y="2752652"/>
            <a:ext cx="4950053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1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BE2F-DF59-46DF-A22D-22DA027A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Probe 2 Data (30° from pos x-axis)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C16DB-316C-4470-AA7F-5327B82F8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2" y="914260"/>
            <a:ext cx="5760732" cy="4297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87A79-C0CD-4248-AA1F-827D5FE959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37" y="5211950"/>
            <a:ext cx="5824092" cy="1295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951CD-5732-4486-800C-EECB15CFA97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97" y="914261"/>
            <a:ext cx="5760732" cy="429768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496433-522D-4CC9-8D46-2B0F3E3995E7}"/>
              </a:ext>
            </a:extLst>
          </p:cNvPr>
          <p:cNvCxnSpPr/>
          <p:nvPr/>
        </p:nvCxnSpPr>
        <p:spPr>
          <a:xfrm flipV="1">
            <a:off x="10582776" y="3733298"/>
            <a:ext cx="0" cy="390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A4CF57-4CA0-4C32-B987-FAF24B3F7B57}"/>
              </a:ext>
            </a:extLst>
          </p:cNvPr>
          <p:cNvSpPr txBox="1"/>
          <p:nvPr/>
        </p:nvSpPr>
        <p:spPr>
          <a:xfrm>
            <a:off x="10135890" y="4109313"/>
            <a:ext cx="89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septum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9BE2A9-879E-4D07-B152-013D2CFB2415}"/>
              </a:ext>
            </a:extLst>
          </p:cNvPr>
          <p:cNvCxnSpPr/>
          <p:nvPr/>
        </p:nvCxnSpPr>
        <p:spPr>
          <a:xfrm>
            <a:off x="10592301" y="5595722"/>
            <a:ext cx="0" cy="2823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F99AE-3ACA-44FD-8671-D37B3AC27153}"/>
              </a:ext>
            </a:extLst>
          </p:cNvPr>
          <p:cNvSpPr txBox="1"/>
          <p:nvPr/>
        </p:nvSpPr>
        <p:spPr>
          <a:xfrm>
            <a:off x="577516" y="5595722"/>
            <a:ext cx="4018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23% Loss on collimators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132 W on septum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5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Procedure to add electrostatic deflectors (ESD)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7104" cy="45086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Run OPAL up to 98 turns, saving particle data 2-4 times per turn</a:t>
            </a:r>
          </a:p>
          <a:p>
            <a:r>
              <a:rPr lang="en-US" sz="2400" dirty="0">
                <a:latin typeface="+mj-lt"/>
              </a:rPr>
              <a:t>Re-run OPAL from 98 to 104 turns with high resolution</a:t>
            </a:r>
          </a:p>
          <a:p>
            <a:r>
              <a:rPr lang="en-US" sz="2400" dirty="0">
                <a:latin typeface="+mj-lt"/>
              </a:rPr>
              <a:t>Use h5 output file to generate ESD1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  <a:sym typeface="Wingdings" panose="05000000000000000000" pitchFamily="2" charset="2"/>
              </a:rPr>
              <a:t> Inventor  COMSOL  OPAL</a:t>
            </a:r>
          </a:p>
          <a:p>
            <a:r>
              <a:rPr lang="en-US" sz="2400" dirty="0">
                <a:latin typeface="+mj-lt"/>
                <a:sym typeface="Wingdings" panose="05000000000000000000" pitchFamily="2" charset="2"/>
              </a:rPr>
              <a:t>Re-run OPAL turn 98 to 104 with new fields and CCOLLIMATORs</a:t>
            </a:r>
          </a:p>
          <a:p>
            <a:r>
              <a:rPr lang="en-US" sz="2400" dirty="0">
                <a:latin typeface="+mj-lt"/>
                <a:sym typeface="Wingdings" panose="05000000000000000000" pitchFamily="2" charset="2"/>
              </a:rPr>
              <a:t>Use new trajectory to generate ESD2</a:t>
            </a:r>
          </a:p>
          <a:p>
            <a:r>
              <a:rPr lang="en-US" sz="2400" dirty="0">
                <a:latin typeface="+mj-lt"/>
                <a:sym typeface="Wingdings" panose="05000000000000000000" pitchFamily="2" charset="2"/>
              </a:rPr>
              <a:t>Do twice to make ESD’s follow new trajectory instead of original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60F1C-9029-48F8-862E-634A8B68A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04" y="1690688"/>
            <a:ext cx="4499238" cy="43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</a:t>
            </a:r>
            <a:r>
              <a:rPr lang="en-US" dirty="0">
                <a:sym typeface="Wingdings" panose="05000000000000000000" pitchFamily="2" charset="2"/>
              </a:rPr>
              <a:t> Electrostatic Field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6" t="16693" r="28651" b="18545"/>
          <a:stretch/>
        </p:blipFill>
        <p:spPr>
          <a:xfrm>
            <a:off x="846759" y="2144816"/>
            <a:ext cx="4488873" cy="355544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60F1C-9029-48F8-862E-634A8B68A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32" y="0"/>
            <a:ext cx="2458968" cy="2355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1877" y="6154384"/>
            <a:ext cx="415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Script </a:t>
            </a:r>
            <a:r>
              <a:rPr lang="en-US" dirty="0">
                <a:sym typeface="Wingdings" panose="05000000000000000000" pitchFamily="2" charset="2"/>
              </a:rPr>
              <a:t> Inventor Macro 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0919" y="6154384"/>
            <a:ext cx="537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Iges</a:t>
            </a:r>
            <a:r>
              <a:rPr lang="en-US" dirty="0"/>
              <a:t> import </a:t>
            </a:r>
            <a:r>
              <a:rPr lang="en-US" dirty="0">
                <a:sym typeface="Wingdings" panose="05000000000000000000" pitchFamily="2" charset="2"/>
              </a:rPr>
              <a:t> COMSOL  Field  OPAL h5part format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094" r="18310" b="7029"/>
          <a:stretch/>
        </p:blipFill>
        <p:spPr>
          <a:xfrm>
            <a:off x="6988462" y="2435631"/>
            <a:ext cx="3493888" cy="31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3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3" t="11088" r="10068" b="5418"/>
          <a:stretch/>
        </p:blipFill>
        <p:spPr>
          <a:xfrm>
            <a:off x="521338" y="2019994"/>
            <a:ext cx="9083655" cy="4657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1" t="10534" r="29365" b="10179"/>
          <a:stretch/>
        </p:blipFill>
        <p:spPr>
          <a:xfrm>
            <a:off x="4259294" y="2679063"/>
            <a:ext cx="1905000" cy="1931730"/>
          </a:xfrm>
          <a:prstGeom prst="roundRect">
            <a:avLst>
              <a:gd name="adj" fmla="val 2799"/>
            </a:avLst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164294" y="2929109"/>
            <a:ext cx="525089" cy="282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89383" y="2749258"/>
            <a:ext cx="376053" cy="359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073202-0868-481D-9A77-9DA3DF6728BA}"/>
              </a:ext>
            </a:extLst>
          </p:cNvPr>
          <p:cNvGrpSpPr/>
          <p:nvPr/>
        </p:nvGrpSpPr>
        <p:grpSpPr>
          <a:xfrm>
            <a:off x="9902250" y="4507223"/>
            <a:ext cx="2040830" cy="1931730"/>
            <a:chOff x="-503474" y="532406"/>
            <a:chExt cx="4283517" cy="40545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CCD740-B0F5-4A7B-B776-88C95E1A7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10965" r="28034" b="10149"/>
            <a:stretch/>
          </p:blipFill>
          <p:spPr>
            <a:xfrm>
              <a:off x="-503474" y="532406"/>
              <a:ext cx="4283517" cy="405453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8C8583-8085-47A2-BC01-3B70A3B420D4}"/>
                </a:ext>
              </a:extLst>
            </p:cNvPr>
            <p:cNvCxnSpPr/>
            <p:nvPr/>
          </p:nvCxnSpPr>
          <p:spPr>
            <a:xfrm flipV="1">
              <a:off x="1502979" y="3132083"/>
              <a:ext cx="593298" cy="462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F57C8B-10F6-4422-9D74-49DC7A17D268}"/>
                </a:ext>
              </a:extLst>
            </p:cNvPr>
            <p:cNvCxnSpPr/>
            <p:nvPr/>
          </p:nvCxnSpPr>
          <p:spPr>
            <a:xfrm flipV="1">
              <a:off x="1271751" y="2827283"/>
              <a:ext cx="593298" cy="462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5A25E8-AA6C-4B8F-BA12-13AD71969E38}"/>
                </a:ext>
              </a:extLst>
            </p:cNvPr>
            <p:cNvCxnSpPr/>
            <p:nvPr/>
          </p:nvCxnSpPr>
          <p:spPr>
            <a:xfrm flipV="1">
              <a:off x="1047345" y="2529648"/>
              <a:ext cx="593298" cy="462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B57150-990D-4415-8026-4EB1A25DAC38}"/>
                </a:ext>
              </a:extLst>
            </p:cNvPr>
            <p:cNvCxnSpPr/>
            <p:nvPr/>
          </p:nvCxnSpPr>
          <p:spPr>
            <a:xfrm flipV="1">
              <a:off x="822939" y="2216010"/>
              <a:ext cx="593298" cy="462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0DAD76-358E-4930-A87F-DE65A27A1144}"/>
                </a:ext>
              </a:extLst>
            </p:cNvPr>
            <p:cNvCxnSpPr/>
            <p:nvPr/>
          </p:nvCxnSpPr>
          <p:spPr>
            <a:xfrm flipV="1">
              <a:off x="619553" y="1933304"/>
              <a:ext cx="593298" cy="462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9FF7FD-52EB-493C-B13E-2B245198D51C}"/>
                </a:ext>
              </a:extLst>
            </p:cNvPr>
            <p:cNvCxnSpPr/>
            <p:nvPr/>
          </p:nvCxnSpPr>
          <p:spPr>
            <a:xfrm flipV="1">
              <a:off x="405304" y="1635669"/>
              <a:ext cx="593298" cy="462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D07C32-9161-4205-8B9C-F636951C33A6}"/>
                </a:ext>
              </a:extLst>
            </p:cNvPr>
            <p:cNvCxnSpPr/>
            <p:nvPr/>
          </p:nvCxnSpPr>
          <p:spPr>
            <a:xfrm flipV="1">
              <a:off x="191055" y="1364983"/>
              <a:ext cx="593298" cy="462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AD89B3-5AAB-45A6-8A31-3879774AE9B8}"/>
                </a:ext>
              </a:extLst>
            </p:cNvPr>
            <p:cNvCxnSpPr/>
            <p:nvPr/>
          </p:nvCxnSpPr>
          <p:spPr>
            <a:xfrm flipV="1">
              <a:off x="-23194" y="1123600"/>
              <a:ext cx="593298" cy="462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C7D6DA0-04BA-417A-9D91-E44615398646}"/>
                </a:ext>
              </a:extLst>
            </p:cNvPr>
            <p:cNvCxnSpPr/>
            <p:nvPr/>
          </p:nvCxnSpPr>
          <p:spPr>
            <a:xfrm flipV="1">
              <a:off x="-245746" y="850790"/>
              <a:ext cx="593298" cy="462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84E6BA-D14F-4808-A211-58E33F7EB3A3}"/>
                </a:ext>
              </a:extLst>
            </p:cNvPr>
            <p:cNvCxnSpPr/>
            <p:nvPr/>
          </p:nvCxnSpPr>
          <p:spPr>
            <a:xfrm flipV="1">
              <a:off x="-463435" y="588032"/>
              <a:ext cx="593298" cy="462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F18393-C8AC-47BC-A7A0-6A6EDE66CA03}"/>
                </a:ext>
              </a:extLst>
            </p:cNvPr>
            <p:cNvSpPr txBox="1"/>
            <p:nvPr/>
          </p:nvSpPr>
          <p:spPr>
            <a:xfrm>
              <a:off x="1908181" y="317864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449603" y="4509478"/>
            <a:ext cx="376053" cy="359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3"/>
            <a:endCxn id="11" idx="1"/>
          </p:cNvCxnSpPr>
          <p:nvPr/>
        </p:nvCxnSpPr>
        <p:spPr>
          <a:xfrm>
            <a:off x="8825656" y="4689330"/>
            <a:ext cx="1076594" cy="783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3560F1C-9029-48F8-862E-634A8B68A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32" y="0"/>
            <a:ext cx="2458968" cy="23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6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A68B-945F-49DE-8925-6F83E6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A539-47C7-4E64-8535-78DC10D6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This is getting us close to start-to-end…so, here is the plan: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Devin is working on refinement and analysis of output beam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Daniel is working on tracking beam through spiral inflector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+mj-lt"/>
              </a:rPr>
              <a:t>Sonalie</a:t>
            </a:r>
            <a:r>
              <a:rPr lang="en-US" dirty="0">
                <a:latin typeface="+mj-lt"/>
              </a:rPr>
              <a:t> will begin a sensitivity study, varying the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 beam parameters: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+mj-lt"/>
              </a:rPr>
              <a:t>(Have begun already with current variation)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+mj-lt"/>
              </a:rPr>
              <a:t>Beam radial position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+mj-lt"/>
              </a:rPr>
              <a:t>Beam radial momentum component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+mj-lt"/>
              </a:rPr>
              <a:t>Bunch phase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+mj-lt"/>
              </a:rPr>
              <a:t>Beam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811E0-E1CC-4D16-96FB-58B5051337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477" y="3495202"/>
            <a:ext cx="3545889" cy="329429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1D98D6C-08B1-40E7-9923-36346EAECDD0}"/>
              </a:ext>
            </a:extLst>
          </p:cNvPr>
          <p:cNvSpPr/>
          <p:nvPr/>
        </p:nvSpPr>
        <p:spPr>
          <a:xfrm rot="8392843">
            <a:off x="10003749" y="5107912"/>
            <a:ext cx="67112" cy="260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E4612F-1F5C-4850-BC3F-17A8B0B887CD}"/>
              </a:ext>
            </a:extLst>
          </p:cNvPr>
          <p:cNvCxnSpPr>
            <a:cxnSpLocks/>
          </p:cNvCxnSpPr>
          <p:nvPr/>
        </p:nvCxnSpPr>
        <p:spPr>
          <a:xfrm flipH="1">
            <a:off x="9918298" y="5126074"/>
            <a:ext cx="244877" cy="220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088719-7FAD-4C88-99C7-8C60348D719C}"/>
              </a:ext>
            </a:extLst>
          </p:cNvPr>
          <p:cNvCxnSpPr>
            <a:cxnSpLocks/>
          </p:cNvCxnSpPr>
          <p:nvPr/>
        </p:nvCxnSpPr>
        <p:spPr>
          <a:xfrm>
            <a:off x="10120743" y="5339693"/>
            <a:ext cx="290082" cy="334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4ADC-BBCF-4612-8D1B-9377CA01C677}"/>
              </a:ext>
            </a:extLst>
          </p:cNvPr>
          <p:cNvSpPr txBox="1"/>
          <p:nvPr/>
        </p:nvSpPr>
        <p:spPr>
          <a:xfrm>
            <a:off x="9958255" y="478624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bunch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AAAFB3-E671-4CA5-99D5-33DF4BDAFBA4}"/>
              </a:ext>
            </a:extLst>
          </p:cNvPr>
          <p:cNvCxnSpPr>
            <a:cxnSpLocks/>
          </p:cNvCxnSpPr>
          <p:nvPr/>
        </p:nvCxnSpPr>
        <p:spPr>
          <a:xfrm flipH="1">
            <a:off x="9972675" y="5339693"/>
            <a:ext cx="151873" cy="134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4739FE-18EC-4D26-BFE1-DE8295A16E96}"/>
              </a:ext>
            </a:extLst>
          </p:cNvPr>
          <p:cNvSpPr txBox="1"/>
          <p:nvPr/>
        </p:nvSpPr>
        <p:spPr>
          <a:xfrm>
            <a:off x="9728596" y="53215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1D261-C2E4-4099-88DE-9C866CDF7103}"/>
              </a:ext>
            </a:extLst>
          </p:cNvPr>
          <p:cNvSpPr txBox="1"/>
          <p:nvPr/>
        </p:nvSpPr>
        <p:spPr>
          <a:xfrm>
            <a:off x="10283825" y="555601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8568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446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IsoDAR 60 MeV/amu Simulations Sensitivty Studies</vt:lpstr>
      <vt:lpstr>Cyclotron/OPAL Overview – harmonic 4</vt:lpstr>
      <vt:lpstr>Initial beam parameters</vt:lpstr>
      <vt:lpstr>Collimators</vt:lpstr>
      <vt:lpstr>Probe 2 Data (30° from pos x-axis)</vt:lpstr>
      <vt:lpstr>Procedure to add electrostatic deflectors (ESD)</vt:lpstr>
      <vt:lpstr>CAD  Electrostatic Field</vt:lpstr>
      <vt:lpstr>Preliminary Result</vt:lpstr>
      <vt:lpstr>Sensitivity Study</vt:lpstr>
      <vt:lpstr>Discussion: Data Exchange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Cyclotron, RMS Value Comparisons</dc:title>
  <dc:creator>Daniel Winklehner</dc:creator>
  <cp:lastModifiedBy>Daniel</cp:lastModifiedBy>
  <cp:revision>21</cp:revision>
  <dcterms:created xsi:type="dcterms:W3CDTF">2020-02-07T17:53:54Z</dcterms:created>
  <dcterms:modified xsi:type="dcterms:W3CDTF">2020-09-30T12:19:11Z</dcterms:modified>
</cp:coreProperties>
</file>