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2B"/>
    <a:srgbClr val="D036E9"/>
    <a:srgbClr val="8EC475"/>
    <a:srgbClr val="FF8DF7"/>
    <a:srgbClr val="00B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84754"/>
  </p:normalViewPr>
  <p:slideViewPr>
    <p:cSldViewPr snapToGrid="0" snapToObjects="1">
      <p:cViewPr>
        <p:scale>
          <a:sx n="125" d="100"/>
          <a:sy n="125" d="100"/>
        </p:scale>
        <p:origin x="672" y="-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E17-51AD-BF41-A567-461876F04B5A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5EB03-B46C-9641-AF00-3CAABB6BCB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75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EB03-B46C-9641-AF00-3CAABB6BCBE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333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EB03-B46C-9641-AF00-3CAABB6BCBE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75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61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0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16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77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10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3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7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3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72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2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47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68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onTouchEvent(android.view.MotionEvent)" TargetMode="External"/><Relationship Id="rId4" Type="http://schemas.openxmlformats.org/officeDocument/2006/relationships/hyperlink" Target="https://developer.android.com/reference/android/view/View.html#dispatchTouchEvent(android.view.MotionEvent)" TargetMode="External"/><Relationship Id="rId5" Type="http://schemas.openxmlformats.org/officeDocument/2006/relationships/hyperlink" Target="https://developer.android.com/reference/android/view/View.OnTouchListener.html#onTouch(android.view.View, android.view.MotionEvent)" TargetMode="External"/><Relationship Id="rId6" Type="http://schemas.openxmlformats.org/officeDocument/2006/relationships/hyperlink" Target="https://developer.android.com/reference/android/view/View.html#onTouchEvent(android.view.MotionEvent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app/Activity.html#dispatchTouchEvent(android.view.MotionEvent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6477" y="1315092"/>
            <a:ext cx="8116584" cy="330828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5153592" y="369870"/>
            <a:ext cx="2042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smtClean="0"/>
              <a:t>Pointers</a:t>
            </a:r>
            <a:endParaRPr kumimoji="1" lang="ko-KR" altLang="en-US" sz="4000" dirty="0"/>
          </a:p>
        </p:txBody>
      </p:sp>
      <p:sp>
        <p:nvSpPr>
          <p:cNvPr id="7" name="타원 6"/>
          <p:cNvSpPr/>
          <p:nvPr/>
        </p:nvSpPr>
        <p:spPr>
          <a:xfrm>
            <a:off x="3616504" y="2044556"/>
            <a:ext cx="760287" cy="760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772402" y="2979505"/>
            <a:ext cx="760287" cy="760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/>
          <p:cNvCxnSpPr>
            <a:stCxn id="7" idx="3"/>
          </p:cNvCxnSpPr>
          <p:nvPr/>
        </p:nvCxnSpPr>
        <p:spPr>
          <a:xfrm flipH="1">
            <a:off x="2722652" y="2693502"/>
            <a:ext cx="1005193" cy="2299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>
            <a:stCxn id="8" idx="5"/>
          </p:cNvCxnSpPr>
          <p:nvPr/>
        </p:nvCxnSpPr>
        <p:spPr>
          <a:xfrm>
            <a:off x="8421348" y="3628451"/>
            <a:ext cx="1513762" cy="1518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99335" y="4993240"/>
            <a:ext cx="2969231" cy="1202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Pointer 0 index</a:t>
            </a:r>
            <a:br>
              <a:rPr kumimoji="1" lang="en-US" altLang="ko-KR" dirty="0" smtClean="0">
                <a:solidFill>
                  <a:sysClr val="windowText" lastClr="000000"/>
                </a:solidFill>
              </a:rPr>
            </a:br>
            <a:r>
              <a:rPr kumimoji="1" lang="en-US" altLang="ko-KR" dirty="0" smtClean="0">
                <a:solidFill>
                  <a:sysClr val="windowText" lastClr="000000"/>
                </a:solidFill>
              </a:rPr>
              <a:t>, id, X, 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32689" y="5147353"/>
            <a:ext cx="2969231" cy="1202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Pointer 1 index</a:t>
            </a:r>
            <a:br>
              <a:rPr kumimoji="1" lang="en-US" altLang="ko-KR" dirty="0" smtClean="0">
                <a:solidFill>
                  <a:sysClr val="windowText" lastClr="000000"/>
                </a:solidFill>
              </a:rPr>
            </a:br>
            <a:r>
              <a:rPr kumimoji="1" lang="en-US" altLang="ko-KR" dirty="0" smtClean="0">
                <a:solidFill>
                  <a:sysClr val="windowText" lastClr="000000"/>
                </a:solidFill>
              </a:rPr>
              <a:t>, id, X, 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How Android Handles Touches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smtClean="0"/>
              <a:t>Each user touch event is wrapped up as </a:t>
            </a:r>
            <a:r>
              <a:rPr kumimoji="1" lang="en-US" altLang="ko-KR" sz="1800" dirty="0" err="1" smtClean="0"/>
              <a:t>MotionEvent</a:t>
            </a:r>
            <a:endParaRPr kumimoji="1" lang="en-US" altLang="ko-KR" sz="1800" dirty="0" smtClean="0"/>
          </a:p>
          <a:p>
            <a:r>
              <a:rPr kumimoji="1" lang="en-US" altLang="ko-KR" sz="1800" dirty="0" smtClean="0"/>
              <a:t>Describe user’s current action</a:t>
            </a:r>
          </a:p>
          <a:p>
            <a:pPr lvl="1"/>
            <a:r>
              <a:rPr kumimoji="1" lang="en-US" altLang="ko-KR" sz="1400" dirty="0" smtClean="0"/>
              <a:t>ACTION_DOWN</a:t>
            </a:r>
          </a:p>
          <a:p>
            <a:pPr lvl="1"/>
            <a:r>
              <a:rPr kumimoji="1" lang="en-US" altLang="ko-KR" sz="1400" dirty="0" smtClean="0"/>
              <a:t>ACTION_UP</a:t>
            </a:r>
          </a:p>
          <a:p>
            <a:pPr lvl="1"/>
            <a:r>
              <a:rPr kumimoji="1" lang="en-US" altLang="ko-KR" sz="1400" dirty="0" smtClean="0"/>
              <a:t>ACTION_MOVE</a:t>
            </a:r>
          </a:p>
          <a:p>
            <a:pPr lvl="1"/>
            <a:r>
              <a:rPr kumimoji="1" lang="en-US" altLang="ko-KR" sz="1400" dirty="0" smtClean="0"/>
              <a:t>ACTION_POINTER_DOWN</a:t>
            </a:r>
          </a:p>
          <a:p>
            <a:pPr lvl="1"/>
            <a:r>
              <a:rPr kumimoji="1" lang="en-US" altLang="ko-KR" sz="1400" dirty="0" smtClean="0"/>
              <a:t>ACTION_POINTER_UP</a:t>
            </a:r>
          </a:p>
          <a:p>
            <a:pPr lvl="1"/>
            <a:r>
              <a:rPr kumimoji="1" lang="en-US" altLang="ko-KR" sz="1400" dirty="0" smtClean="0"/>
              <a:t>ACTION_CANCEL</a:t>
            </a:r>
          </a:p>
          <a:p>
            <a:r>
              <a:rPr kumimoji="1" lang="en-US" altLang="ko-KR" sz="1800" dirty="0" smtClean="0"/>
              <a:t>Event metadata included</a:t>
            </a:r>
          </a:p>
          <a:p>
            <a:pPr lvl="1"/>
            <a:r>
              <a:rPr kumimoji="1" lang="en-US" altLang="ko-KR" sz="1400" dirty="0" smtClean="0"/>
              <a:t>Touch location</a:t>
            </a:r>
          </a:p>
          <a:p>
            <a:pPr lvl="1"/>
            <a:r>
              <a:rPr kumimoji="1" lang="en-US" altLang="ko-KR" sz="1400" dirty="0" smtClean="0"/>
              <a:t>Number of pointers (fingers)</a:t>
            </a:r>
          </a:p>
          <a:p>
            <a:pPr lvl="1"/>
            <a:r>
              <a:rPr kumimoji="1" lang="en-US" altLang="ko-KR" sz="1400" dirty="0" smtClean="0"/>
              <a:t>Event time</a:t>
            </a:r>
          </a:p>
          <a:p>
            <a:r>
              <a:rPr kumimoji="1" lang="en-US" altLang="ko-KR" sz="1800" dirty="0" smtClean="0"/>
              <a:t>A ‘gesture’ is defined as beginning with ACTION_DOWN and ending with ACTION_UP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436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4554" y="464133"/>
            <a:ext cx="2120629" cy="283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126459" y="116731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err="1" smtClean="0">
                <a:solidFill>
                  <a:schemeClr val="accent1">
                    <a:lumMod val="75000"/>
                  </a:schemeClr>
                </a:solidFill>
              </a:rPr>
              <a:t>decorView</a:t>
            </a:r>
            <a:endParaRPr kumimoji="1"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740" y="573932"/>
            <a:ext cx="1808116" cy="42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Status bar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195" y="2752927"/>
            <a:ext cx="1763470" cy="412965"/>
          </a:xfrm>
          <a:prstGeom prst="rect">
            <a:avLst/>
          </a:prstGeom>
          <a:solidFill>
            <a:srgbClr val="00B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Navigation</a:t>
            </a:r>
            <a:r>
              <a:rPr kumimoji="1" lang="en-US" altLang="ko-KR" smtClean="0"/>
              <a:t> </a:t>
            </a:r>
            <a:r>
              <a:rPr kumimoji="1" lang="en-US" altLang="ko-KR" sz="1200" smtClean="0"/>
              <a:t>bar</a:t>
            </a:r>
            <a:endParaRPr kumimoji="1"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30740" y="1107857"/>
            <a:ext cx="1837300" cy="15086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600" dirty="0" err="1" smtClean="0">
                <a:solidFill>
                  <a:schemeClr val="tx1"/>
                </a:solidFill>
              </a:rPr>
              <a:t>ContentView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4806" y="2203211"/>
            <a:ext cx="754901" cy="316801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Button1</a:t>
            </a:r>
            <a:endParaRPr kumimoji="1"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283197" y="2210181"/>
            <a:ext cx="754901" cy="314043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  <a:endParaRPr kumimoji="1" lang="ko-KR" altLang="en-US" sz="1200" dirty="0"/>
          </a:p>
        </p:txBody>
      </p:sp>
      <p:cxnSp>
        <p:nvCxnSpPr>
          <p:cNvPr id="12" name="직선 연결선[R] 11"/>
          <p:cNvCxnSpPr/>
          <p:nvPr/>
        </p:nvCxnSpPr>
        <p:spPr>
          <a:xfrm>
            <a:off x="0" y="343386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>
            <a:off x="3939702" y="0"/>
            <a:ext cx="0" cy="344359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2481879" y="2545303"/>
            <a:ext cx="1310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What you see</a:t>
            </a:r>
            <a:endParaRPr kumimoji="1" lang="ko-KR" altLang="en-US" sz="14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3985175" y="2501003"/>
            <a:ext cx="1458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How they are</a:t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>represented</a:t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>(view hierarchy)</a:t>
            </a:r>
            <a:endParaRPr kumimoji="1"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30375" y="190604"/>
            <a:ext cx="1498060" cy="40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decorView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9202366" y="255229"/>
            <a:ext cx="929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endParaRPr kumimoji="1"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50987" y="904672"/>
            <a:ext cx="1001949" cy="4961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Status bar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10578" y="904672"/>
            <a:ext cx="1433689" cy="496111"/>
          </a:xfrm>
          <a:prstGeom prst="roundRect">
            <a:avLst/>
          </a:prstGeom>
          <a:solidFill>
            <a:srgbClr val="00B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Navigation bar</a:t>
            </a:r>
            <a:endParaRPr kumimoji="1"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73244" y="904672"/>
            <a:ext cx="2054578" cy="4961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ContentView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73244" y="1721795"/>
            <a:ext cx="2054578" cy="488386"/>
          </a:xfrm>
          <a:prstGeom prst="roundRect">
            <a:avLst/>
          </a:prstGeom>
          <a:solidFill>
            <a:srgbClr val="FF8D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Layout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73244" y="2528813"/>
            <a:ext cx="754901" cy="316801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Button1</a:t>
            </a:r>
            <a:endParaRPr kumimoji="1"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8772921" y="2531571"/>
            <a:ext cx="754901" cy="314043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  <a:endParaRPr kumimoji="1" lang="ko-KR" altLang="en-US" sz="1200" dirty="0"/>
          </a:p>
        </p:txBody>
      </p:sp>
      <p:sp>
        <p:nvSpPr>
          <p:cNvPr id="26" name="텍스트 상자 25"/>
          <p:cNvSpPr txBox="1"/>
          <p:nvPr/>
        </p:nvSpPr>
        <p:spPr>
          <a:xfrm>
            <a:off x="9795033" y="974097"/>
            <a:ext cx="1227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r>
              <a:rPr kumimoji="1" lang="en-US" altLang="ko-KR" sz="1200" dirty="0" smtClean="0"/>
              <a:t> (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>1*</a:t>
            </a:r>
            <a:r>
              <a:rPr kumimoji="1" lang="en-US" altLang="ko-KR" sz="1200" dirty="0" smtClean="0"/>
              <a:t>)</a:t>
            </a:r>
            <a:endParaRPr kumimoji="1" lang="ko-KR" altLang="en-US" sz="1200" dirty="0"/>
          </a:p>
        </p:txBody>
      </p:sp>
      <p:sp>
        <p:nvSpPr>
          <p:cNvPr id="27" name="텍스트 상자 26"/>
          <p:cNvSpPr txBox="1"/>
          <p:nvPr/>
        </p:nvSpPr>
        <p:spPr>
          <a:xfrm>
            <a:off x="9795033" y="1776558"/>
            <a:ext cx="1227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r>
              <a:rPr kumimoji="1" lang="en-US" altLang="ko-KR" sz="1200" dirty="0" smtClean="0"/>
              <a:t> (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>2*</a:t>
            </a:r>
            <a:r>
              <a:rPr kumimoji="1" lang="en-US" altLang="ko-KR" sz="1200" dirty="0" smtClean="0"/>
              <a:t>)</a:t>
            </a:r>
            <a:endParaRPr kumimoji="1" lang="ko-KR" altLang="en-US" sz="1200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9795033" y="2845614"/>
            <a:ext cx="235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0070C0"/>
                </a:solidFill>
              </a:rPr>
              <a:t>1*  </a:t>
            </a:r>
            <a:r>
              <a:rPr kumimoji="1" lang="en-US" altLang="ko-KR" sz="1200" dirty="0" err="1" smtClean="0">
                <a:solidFill>
                  <a:srgbClr val="0070C0"/>
                </a:solidFill>
              </a:rPr>
              <a:t>framelayout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/>
            </a:r>
            <a:br>
              <a:rPr kumimoji="1" lang="en-US" altLang="ko-KR" sz="1200" dirty="0" smtClean="0">
                <a:solidFill>
                  <a:srgbClr val="0070C0"/>
                </a:solidFill>
              </a:rPr>
            </a:br>
            <a:r>
              <a:rPr kumimoji="1" lang="en-US" altLang="ko-KR" sz="1200" dirty="0" smtClean="0">
                <a:solidFill>
                  <a:srgbClr val="0070C0"/>
                </a:solidFill>
              </a:rPr>
              <a:t>2*  your application top layout</a:t>
            </a:r>
            <a:endParaRPr kumimoji="1"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802599" y="246671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view</a:t>
            </a:r>
            <a:endParaRPr kumimoji="1" lang="ko-KR" altLang="en-US" sz="1200" dirty="0"/>
          </a:p>
        </p:txBody>
      </p:sp>
      <p:sp>
        <p:nvSpPr>
          <p:cNvPr id="42" name="텍스트 상자 41"/>
          <p:cNvSpPr txBox="1"/>
          <p:nvPr/>
        </p:nvSpPr>
        <p:spPr>
          <a:xfrm>
            <a:off x="194805" y="3512982"/>
            <a:ext cx="21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e</a:t>
            </a:r>
            <a:r>
              <a:rPr kumimoji="1" lang="en-US" altLang="ko-KR" sz="1400" dirty="0" smtClean="0"/>
              <a:t>vent handling pipeline</a:t>
            </a:r>
            <a:endParaRPr kumimoji="1"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013908" y="4458573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Input Manager Service</a:t>
            </a:r>
            <a:endParaRPr kumimoji="1"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044267" y="3597360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window</a:t>
            </a:r>
            <a:endParaRPr kumimoji="1"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044266" y="4458573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Activity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09284" y="4465099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decorView</a:t>
            </a:r>
            <a:endParaRPr kumimoji="1" lang="en-US" altLang="ko-KR" sz="12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09283" y="5360867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ContentView</a:t>
            </a:r>
            <a:endParaRPr kumimoji="1" lang="en-US" altLang="ko-KR" sz="1200" dirty="0" smtClean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50987" y="6178025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button1</a:t>
            </a:r>
            <a:endParaRPr kumimoji="1" lang="en-US" altLang="ko-KR" sz="12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872384" y="6178024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</a:p>
        </p:txBody>
      </p:sp>
      <p:sp>
        <p:nvSpPr>
          <p:cNvPr id="50" name="폭발 2[E] 49"/>
          <p:cNvSpPr/>
          <p:nvPr/>
        </p:nvSpPr>
        <p:spPr>
          <a:xfrm>
            <a:off x="3147474" y="5626359"/>
            <a:ext cx="1862006" cy="9535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807" y="5360867"/>
            <a:ext cx="1075386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Status bar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23315" y="5358339"/>
            <a:ext cx="1313904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Navigation bar</a:t>
            </a:r>
          </a:p>
        </p:txBody>
      </p:sp>
      <p:cxnSp>
        <p:nvCxnSpPr>
          <p:cNvPr id="55" name="직선 화살표 연결선 54"/>
          <p:cNvCxnSpPr>
            <a:stCxn id="43" idx="0"/>
            <a:endCxn id="44" idx="3"/>
          </p:cNvCxnSpPr>
          <p:nvPr/>
        </p:nvCxnSpPr>
        <p:spPr>
          <a:xfrm flipH="1" flipV="1">
            <a:off x="8350666" y="3853126"/>
            <a:ext cx="1316442" cy="60544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15200" y="4108891"/>
            <a:ext cx="1" cy="3562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8048978" y="4108891"/>
            <a:ext cx="0" cy="3496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315682" y="4560711"/>
            <a:ext cx="728584" cy="1128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6327423" y="4834647"/>
            <a:ext cx="716843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443331" y="4976630"/>
            <a:ext cx="0" cy="3817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872384" y="4976630"/>
            <a:ext cx="0" cy="3817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48" idx="0"/>
          </p:cNvCxnSpPr>
          <p:nvPr/>
        </p:nvCxnSpPr>
        <p:spPr>
          <a:xfrm flipH="1">
            <a:off x="4904187" y="5869870"/>
            <a:ext cx="348749" cy="3081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872384" y="5869870"/>
            <a:ext cx="325216" cy="30815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9" idx="0"/>
          </p:cNvCxnSpPr>
          <p:nvPr/>
        </p:nvCxnSpPr>
        <p:spPr>
          <a:xfrm flipH="1" flipV="1">
            <a:off x="6176834" y="5869870"/>
            <a:ext cx="348750" cy="30815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/>
          <p:cNvCxnSpPr>
            <a:stCxn id="46" idx="1"/>
            <a:endCxn id="52" idx="0"/>
          </p:cNvCxnSpPr>
          <p:nvPr/>
        </p:nvCxnSpPr>
        <p:spPr>
          <a:xfrm rot="10800000" flipV="1">
            <a:off x="2480268" y="4720865"/>
            <a:ext cx="2529017" cy="637474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/>
          <p:cNvCxnSpPr>
            <a:stCxn id="46" idx="1"/>
            <a:endCxn id="51" idx="0"/>
          </p:cNvCxnSpPr>
          <p:nvPr/>
        </p:nvCxnSpPr>
        <p:spPr>
          <a:xfrm rot="10800000" flipV="1">
            <a:off x="952500" y="4720865"/>
            <a:ext cx="4056784" cy="640002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8" idx="2"/>
            <a:endCxn id="22" idx="0"/>
          </p:cNvCxnSpPr>
          <p:nvPr/>
        </p:nvCxnSpPr>
        <p:spPr>
          <a:xfrm>
            <a:off x="7879405" y="596855"/>
            <a:ext cx="621128" cy="307817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22" idx="2"/>
            <a:endCxn id="23" idx="0"/>
          </p:cNvCxnSpPr>
          <p:nvPr/>
        </p:nvCxnSpPr>
        <p:spPr>
          <a:xfrm>
            <a:off x="8500533" y="1400783"/>
            <a:ext cx="0" cy="321012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23" idx="2"/>
            <a:endCxn id="24" idx="0"/>
          </p:cNvCxnSpPr>
          <p:nvPr/>
        </p:nvCxnSpPr>
        <p:spPr>
          <a:xfrm flipH="1">
            <a:off x="7850695" y="2210181"/>
            <a:ext cx="649838" cy="318632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23" idx="2"/>
            <a:endCxn id="25" idx="0"/>
          </p:cNvCxnSpPr>
          <p:nvPr/>
        </p:nvCxnSpPr>
        <p:spPr>
          <a:xfrm>
            <a:off x="8500533" y="2210181"/>
            <a:ext cx="649839" cy="321390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18" idx="1"/>
            <a:endCxn id="21" idx="0"/>
          </p:cNvCxnSpPr>
          <p:nvPr/>
        </p:nvCxnSpPr>
        <p:spPr>
          <a:xfrm rot="10800000" flipV="1">
            <a:off x="6327423" y="393730"/>
            <a:ext cx="802952" cy="510942"/>
          </a:xfrm>
          <a:prstGeom prst="bentConnector2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/>
          <p:cNvCxnSpPr>
            <a:stCxn id="18" idx="1"/>
            <a:endCxn id="20" idx="0"/>
          </p:cNvCxnSpPr>
          <p:nvPr/>
        </p:nvCxnSpPr>
        <p:spPr>
          <a:xfrm rot="10800000" flipV="1">
            <a:off x="4751963" y="393730"/>
            <a:ext cx="2378413" cy="510942"/>
          </a:xfrm>
          <a:prstGeom prst="bentConnector2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5799687" y="5120889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8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8896740" y="4048393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1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7245394" y="4164964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2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610652" y="4443700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3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365641" y="5032430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4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5894676" y="5925132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5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327422" y="5937646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6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6270247" y="5531372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7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578514" y="4751915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9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974245" y="4242297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10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How Android Handles Touches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err="1">
                <a:hlinkClick r:id="rId2"/>
              </a:rPr>
              <a:t>A</a:t>
            </a:r>
            <a:r>
              <a:rPr kumimoji="1" lang="en-US" altLang="ko-KR" sz="1800" dirty="0" err="1" smtClean="0">
                <a:hlinkClick r:id="rId2"/>
              </a:rPr>
              <a:t>ctivity.dispatchTouchEvent</a:t>
            </a:r>
            <a:r>
              <a:rPr kumimoji="1" lang="en-US" altLang="ko-KR" sz="1800" dirty="0">
                <a:hlinkClick r:id="rId2"/>
              </a:rPr>
              <a:t>()</a:t>
            </a:r>
            <a:r>
              <a:rPr kumimoji="1" lang="en-US" altLang="ko-KR" sz="1800" dirty="0"/>
              <a:t> </a:t>
            </a:r>
            <a:endParaRPr kumimoji="1" lang="en-US" altLang="ko-KR" sz="1800" dirty="0" smtClean="0"/>
          </a:p>
          <a:p>
            <a:pPr lvl="1"/>
            <a:r>
              <a:rPr kumimoji="1" lang="en-US" altLang="ko-KR" sz="1400" dirty="0" smtClean="0"/>
              <a:t>Always first to be called</a:t>
            </a:r>
          </a:p>
          <a:p>
            <a:pPr lvl="1"/>
            <a:r>
              <a:rPr kumimoji="1" lang="en-US" altLang="ko-KR" sz="1400" dirty="0" smtClean="0"/>
              <a:t>Sends event to root view attached to Window</a:t>
            </a:r>
          </a:p>
          <a:p>
            <a:pPr lvl="1"/>
            <a:r>
              <a:rPr kumimoji="1" lang="en-US" altLang="ko-KR" sz="1400" dirty="0" err="1" smtClean="0">
                <a:hlinkClick r:id="rId3"/>
              </a:rPr>
              <a:t>onTouchEvent</a:t>
            </a:r>
            <a:r>
              <a:rPr kumimoji="1" lang="en-US" altLang="ko-KR" sz="1400" dirty="0" smtClean="0">
                <a:hlinkClick r:id="rId3"/>
              </a:rPr>
              <a:t>()</a:t>
            </a:r>
            <a:endParaRPr kumimoji="1" lang="en-US" altLang="ko-KR" sz="1400" dirty="0" smtClean="0"/>
          </a:p>
          <a:p>
            <a:pPr lvl="2"/>
            <a:r>
              <a:rPr kumimoji="1" lang="en-US" altLang="ko-KR" sz="1000" dirty="0" smtClean="0"/>
              <a:t>Called if no views consume the event</a:t>
            </a:r>
          </a:p>
          <a:p>
            <a:pPr lvl="2"/>
            <a:r>
              <a:rPr kumimoji="1" lang="en-US" altLang="ko-KR" sz="1000" dirty="0" smtClean="0"/>
              <a:t>Always last to be called</a:t>
            </a:r>
          </a:p>
          <a:p>
            <a:r>
              <a:rPr kumimoji="1" lang="en-US" altLang="ko-KR" sz="1800" dirty="0" err="1" smtClean="0">
                <a:hlinkClick r:id="rId4"/>
              </a:rPr>
              <a:t>View.dispatchTouchEvent</a:t>
            </a:r>
            <a:r>
              <a:rPr kumimoji="1" lang="en-US" altLang="ko-KR" sz="1800" dirty="0" smtClean="0">
                <a:hlinkClick r:id="rId4"/>
              </a:rPr>
              <a:t>()</a:t>
            </a:r>
            <a:endParaRPr kumimoji="1" lang="en-US" altLang="ko-KR" sz="1800" dirty="0" smtClean="0"/>
          </a:p>
          <a:p>
            <a:pPr lvl="1"/>
            <a:r>
              <a:rPr kumimoji="1" lang="en-US" altLang="ko-KR" sz="1400" dirty="0" smtClean="0"/>
              <a:t>Sends event to listener first, if exists</a:t>
            </a:r>
          </a:p>
          <a:p>
            <a:pPr lvl="2"/>
            <a:r>
              <a:rPr kumimoji="1" lang="en-US" altLang="ko-KR" sz="1000" dirty="0" err="1" smtClean="0">
                <a:hlinkClick r:id="rId5"/>
              </a:rPr>
              <a:t>View.OnTouchListener.onTouch</a:t>
            </a:r>
            <a:r>
              <a:rPr kumimoji="1" lang="en-US" altLang="ko-KR" sz="1000" dirty="0" smtClean="0">
                <a:hlinkClick r:id="rId5"/>
              </a:rPr>
              <a:t>()</a:t>
            </a:r>
            <a:endParaRPr kumimoji="1" lang="en-US" altLang="ko-KR" sz="1000" dirty="0" smtClean="0"/>
          </a:p>
          <a:p>
            <a:pPr lvl="1"/>
            <a:r>
              <a:rPr kumimoji="1" lang="en-US" altLang="ko-KR" sz="1400" dirty="0" smtClean="0"/>
              <a:t>If not consumed, processes the touch itself</a:t>
            </a:r>
          </a:p>
          <a:p>
            <a:pPr lvl="2"/>
            <a:r>
              <a:rPr kumimoji="1" lang="en-US" altLang="ko-KR" sz="1000" dirty="0" err="1" smtClean="0">
                <a:hlinkClick r:id="rId6"/>
              </a:rPr>
              <a:t>View.onTouchEvent</a:t>
            </a:r>
            <a:r>
              <a:rPr kumimoji="1" lang="en-US" altLang="ko-KR" sz="1000" dirty="0" smtClean="0">
                <a:hlinkClick r:id="rId6"/>
              </a:rPr>
              <a:t>()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77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95680" y="243840"/>
            <a:ext cx="83312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Activity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[R] 36"/>
          <p:cNvCxnSpPr>
            <a:stCxn id="35" idx="2"/>
          </p:cNvCxnSpPr>
          <p:nvPr/>
        </p:nvCxnSpPr>
        <p:spPr>
          <a:xfrm flipH="1">
            <a:off x="1402080" y="568960"/>
            <a:ext cx="10160" cy="147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37"/>
          <p:cNvSpPr txBox="1"/>
          <p:nvPr/>
        </p:nvSpPr>
        <p:spPr>
          <a:xfrm>
            <a:off x="1524000" y="812800"/>
            <a:ext cx="1412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39" name="타원 38"/>
          <p:cNvSpPr/>
          <p:nvPr/>
        </p:nvSpPr>
        <p:spPr>
          <a:xfrm>
            <a:off x="1544320" y="67926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1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31440" y="243840"/>
            <a:ext cx="83312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Window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연결선[R] 40"/>
          <p:cNvCxnSpPr/>
          <p:nvPr/>
        </p:nvCxnSpPr>
        <p:spPr>
          <a:xfrm flipH="1">
            <a:off x="3037840" y="568960"/>
            <a:ext cx="10160" cy="147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412240" y="1107440"/>
            <a:ext cx="162560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942327" y="1212873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07840" y="243840"/>
            <a:ext cx="92456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DecorView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직선 연결선[R] 46"/>
          <p:cNvCxnSpPr/>
          <p:nvPr/>
        </p:nvCxnSpPr>
        <p:spPr>
          <a:xfrm flipH="1">
            <a:off x="4765040" y="568960"/>
            <a:ext cx="10160" cy="147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681723" y="1408294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텍스트 상자 48"/>
          <p:cNvSpPr txBox="1"/>
          <p:nvPr/>
        </p:nvSpPr>
        <p:spPr>
          <a:xfrm>
            <a:off x="3037840" y="99568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super.DispatchTouchEvent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50" name="타원 49"/>
          <p:cNvSpPr/>
          <p:nvPr/>
        </p:nvSpPr>
        <p:spPr>
          <a:xfrm>
            <a:off x="3098800" y="87230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2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159760" y="1320800"/>
            <a:ext cx="162560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189476" y="243840"/>
            <a:ext cx="92456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DecorView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직선 연결선[R] 52"/>
          <p:cNvCxnSpPr/>
          <p:nvPr/>
        </p:nvCxnSpPr>
        <p:spPr>
          <a:xfrm flipH="1">
            <a:off x="6628555" y="568960"/>
            <a:ext cx="28281" cy="41006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532879" y="1408294"/>
            <a:ext cx="254001" cy="24220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텍스트 상자 54"/>
          <p:cNvSpPr txBox="1"/>
          <p:nvPr/>
        </p:nvSpPr>
        <p:spPr>
          <a:xfrm>
            <a:off x="4817876" y="124968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super.DispatchTouchEvent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56" name="타원 55"/>
          <p:cNvSpPr/>
          <p:nvPr/>
        </p:nvSpPr>
        <p:spPr>
          <a:xfrm>
            <a:off x="4858516" y="112630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3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888996" y="1577181"/>
            <a:ext cx="162560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U자형 화살표[U] 60"/>
          <p:cNvSpPr/>
          <p:nvPr/>
        </p:nvSpPr>
        <p:spPr>
          <a:xfrm rot="5400000">
            <a:off x="6889669" y="1494712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14730" y="179292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텍스트 상자 62"/>
          <p:cNvSpPr txBox="1"/>
          <p:nvPr/>
        </p:nvSpPr>
        <p:spPr>
          <a:xfrm>
            <a:off x="6829556" y="129032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64" name="타원 63"/>
          <p:cNvSpPr/>
          <p:nvPr/>
        </p:nvSpPr>
        <p:spPr>
          <a:xfrm>
            <a:off x="6920996" y="113646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4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5" name="U자형 화살표[U] 64"/>
          <p:cNvSpPr/>
          <p:nvPr/>
        </p:nvSpPr>
        <p:spPr>
          <a:xfrm rot="5400000">
            <a:off x="6889669" y="2185592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14730" y="248380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445232" y="2165271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5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8" name="텍스트 상자 67"/>
          <p:cNvSpPr txBox="1"/>
          <p:nvPr/>
        </p:nvSpPr>
        <p:spPr>
          <a:xfrm>
            <a:off x="7437119" y="2301966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onInterceptTouchEvent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69" name="U자형 화살표[U] 68"/>
          <p:cNvSpPr/>
          <p:nvPr/>
        </p:nvSpPr>
        <p:spPr>
          <a:xfrm rot="5400000">
            <a:off x="6899829" y="2906952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24890" y="320516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522465" y="2688192"/>
            <a:ext cx="1725170" cy="891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522465" y="2702562"/>
            <a:ext cx="585215" cy="27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loop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597632" y="3069511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6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4" name="텍스트 상자 73"/>
          <p:cNvSpPr txBox="1"/>
          <p:nvPr/>
        </p:nvSpPr>
        <p:spPr>
          <a:xfrm>
            <a:off x="7518399" y="3216366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/>
              <a:t>c</a:t>
            </a:r>
            <a:r>
              <a:rPr kumimoji="1" lang="en-US" altLang="ko-KR" sz="1000" dirty="0" err="1" smtClean="0"/>
              <a:t>hild.despatchTouchEvent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76" name="텍스트 상자 75"/>
          <p:cNvSpPr txBox="1"/>
          <p:nvPr/>
        </p:nvSpPr>
        <p:spPr>
          <a:xfrm>
            <a:off x="7164836" y="403352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/>
              <a:t>c</a:t>
            </a:r>
            <a:r>
              <a:rPr kumimoji="1" lang="en-US" altLang="ko-KR" sz="1000" dirty="0" err="1" smtClean="0"/>
              <a:t>hild.dispatchTouchEvent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77" name="타원 76"/>
          <p:cNvSpPr/>
          <p:nvPr/>
        </p:nvSpPr>
        <p:spPr>
          <a:xfrm>
            <a:off x="7042916" y="408286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7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6656836" y="3974941"/>
            <a:ext cx="271068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030217" y="243840"/>
            <a:ext cx="92456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View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직선 연결선[R] 79"/>
          <p:cNvCxnSpPr/>
          <p:nvPr/>
        </p:nvCxnSpPr>
        <p:spPr>
          <a:xfrm flipH="1">
            <a:off x="9455185" y="568960"/>
            <a:ext cx="42393" cy="6146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9367519" y="3887334"/>
            <a:ext cx="254001" cy="78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549370" y="415004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U자형 화살표[U] 86"/>
          <p:cNvSpPr/>
          <p:nvPr/>
        </p:nvSpPr>
        <p:spPr>
          <a:xfrm rot="5400000">
            <a:off x="9734469" y="3867797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797592" y="350441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8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9" name="텍스트 상자 88"/>
          <p:cNvSpPr txBox="1"/>
          <p:nvPr/>
        </p:nvSpPr>
        <p:spPr>
          <a:xfrm>
            <a:off x="9797592" y="3657487"/>
            <a:ext cx="1427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418577" y="4836129"/>
            <a:ext cx="2962647" cy="1769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420940" y="4836129"/>
            <a:ext cx="2308020" cy="27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/>
                </a:solidFill>
              </a:rPr>
              <a:t>Alt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200" dirty="0" err="1" smtClean="0">
                <a:solidFill>
                  <a:schemeClr val="tx1"/>
                </a:solidFill>
              </a:rPr>
              <a:t>mOnTouchListener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 != null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366490" y="538956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U자형 화살표[U] 92"/>
          <p:cNvSpPr/>
          <p:nvPr/>
        </p:nvSpPr>
        <p:spPr>
          <a:xfrm rot="5400000">
            <a:off x="9551589" y="5107317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376650" y="616172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U자형 화살표[U] 94"/>
          <p:cNvSpPr/>
          <p:nvPr/>
        </p:nvSpPr>
        <p:spPr>
          <a:xfrm rot="5400000">
            <a:off x="9561749" y="5879477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0163352" y="520113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9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8" name="텍스트 상자 97"/>
          <p:cNvSpPr txBox="1"/>
          <p:nvPr/>
        </p:nvSpPr>
        <p:spPr>
          <a:xfrm>
            <a:off x="10163352" y="5354207"/>
            <a:ext cx="816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onTouch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99" name="타원 98"/>
          <p:cNvSpPr/>
          <p:nvPr/>
        </p:nvSpPr>
        <p:spPr>
          <a:xfrm>
            <a:off x="10183672" y="595297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9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0" name="텍스트 상자 99"/>
          <p:cNvSpPr txBox="1"/>
          <p:nvPr/>
        </p:nvSpPr>
        <p:spPr>
          <a:xfrm>
            <a:off x="10183672" y="6106047"/>
            <a:ext cx="117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onTouchEvent</a:t>
            </a:r>
            <a:r>
              <a:rPr kumimoji="1" lang="en-US" altLang="ko-KR" sz="1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320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680" y="2418080"/>
            <a:ext cx="1859280" cy="2082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ViewGroup</a:t>
            </a:r>
            <a:r>
              <a:rPr kumimoji="1" lang="en-US" altLang="ko-KR" dirty="0" smtClean="0">
                <a:solidFill>
                  <a:schemeClr val="tx1"/>
                </a:solidFill>
              </a:rPr>
              <a:t> 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6080" y="2824480"/>
            <a:ext cx="1524000" cy="1453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500" dirty="0" err="1" smtClean="0">
                <a:solidFill>
                  <a:srgbClr val="0070C0"/>
                </a:solidFill>
              </a:rPr>
              <a:t>ViewGroup</a:t>
            </a:r>
            <a:r>
              <a:rPr kumimoji="1" lang="en-US" altLang="ko-KR" sz="1500" dirty="0" smtClean="0">
                <a:solidFill>
                  <a:srgbClr val="0070C0"/>
                </a:solidFill>
              </a:rPr>
              <a:t> B</a:t>
            </a:r>
            <a:endParaRPr kumimoji="1"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82" y="3190241"/>
            <a:ext cx="1131938" cy="100584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smtClean="0">
                <a:solidFill>
                  <a:srgbClr val="FF0000"/>
                </a:solidFill>
              </a:rPr>
              <a:t>View C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00960" y="2824480"/>
            <a:ext cx="3159760" cy="33629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ViewGroup</a:t>
            </a:r>
            <a:r>
              <a:rPr kumimoji="1" lang="en-US" altLang="ko-KR" dirty="0" smtClean="0">
                <a:solidFill>
                  <a:schemeClr val="tx1"/>
                </a:solidFill>
              </a:rPr>
              <a:t> 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68720" y="2824480"/>
            <a:ext cx="2834640" cy="336296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err="1" smtClean="0">
                <a:solidFill>
                  <a:srgbClr val="0070C0"/>
                </a:solidFill>
              </a:rPr>
              <a:t>ViewGroup</a:t>
            </a:r>
            <a:r>
              <a:rPr kumimoji="1" lang="en-US" altLang="ko-KR" dirty="0" smtClean="0">
                <a:solidFill>
                  <a:srgbClr val="0070C0"/>
                </a:solidFill>
              </a:rPr>
              <a:t> B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11360" y="2824480"/>
            <a:ext cx="2286000" cy="33629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View C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206191" y="5354320"/>
            <a:ext cx="1869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Activity</a:t>
            </a:r>
            <a:endParaRPr kumimoji="1"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0840" y="3551086"/>
            <a:ext cx="2540000" cy="53323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50000"/>
                  </a:schemeClr>
                </a:solidFill>
              </a:rPr>
              <a:t>onInterceptTouchEvent</a:t>
            </a:r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1920" y="3551086"/>
            <a:ext cx="2402840" cy="53323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50000"/>
                  </a:schemeClr>
                </a:solidFill>
              </a:rPr>
              <a:t>onInterceptTouchEvent</a:t>
            </a:r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10840" y="4810926"/>
            <a:ext cx="2202180" cy="5301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onTouchEvent</a:t>
            </a:r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71920" y="4810926"/>
            <a:ext cx="2202180" cy="5301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onTouchEvent</a:t>
            </a:r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85349" y="4810926"/>
            <a:ext cx="1918225" cy="5301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onTouchEvent</a:t>
            </a:r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직선 화살표 연결선 17"/>
          <p:cNvCxnSpPr>
            <a:stCxn id="15" idx="1"/>
            <a:endCxn id="14" idx="3"/>
          </p:cNvCxnSpPr>
          <p:nvPr/>
        </p:nvCxnSpPr>
        <p:spPr>
          <a:xfrm flipH="1">
            <a:off x="5113020" y="5075979"/>
            <a:ext cx="135890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8674100" y="5092278"/>
            <a:ext cx="111125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3" idx="1"/>
          </p:cNvCxnSpPr>
          <p:nvPr/>
        </p:nvCxnSpPr>
        <p:spPr>
          <a:xfrm>
            <a:off x="5450840" y="3817703"/>
            <a:ext cx="1021080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874760" y="3805086"/>
            <a:ext cx="1752600" cy="100584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2" idx="1"/>
          </p:cNvCxnSpPr>
          <p:nvPr/>
        </p:nvCxnSpPr>
        <p:spPr>
          <a:xfrm flipV="1">
            <a:off x="1554931" y="3817703"/>
            <a:ext cx="1355909" cy="153103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 2[E] 30"/>
          <p:cNvSpPr/>
          <p:nvPr/>
        </p:nvSpPr>
        <p:spPr>
          <a:xfrm>
            <a:off x="3454100" y="5457706"/>
            <a:ext cx="1890060" cy="6619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32" name="폭발 2[E] 31"/>
          <p:cNvSpPr/>
          <p:nvPr/>
        </p:nvSpPr>
        <p:spPr>
          <a:xfrm>
            <a:off x="7091380" y="5457705"/>
            <a:ext cx="1890060" cy="6619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33" name="폭발 2[E] 32"/>
          <p:cNvSpPr/>
          <p:nvPr/>
        </p:nvSpPr>
        <p:spPr>
          <a:xfrm>
            <a:off x="10480600" y="5543456"/>
            <a:ext cx="1435700" cy="49661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5692140" y="4674248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텍스트 상자 34"/>
          <p:cNvSpPr txBox="1"/>
          <p:nvPr/>
        </p:nvSpPr>
        <p:spPr>
          <a:xfrm>
            <a:off x="9039860" y="4674248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텍스트 상자 35"/>
          <p:cNvSpPr txBox="1"/>
          <p:nvPr/>
        </p:nvSpPr>
        <p:spPr>
          <a:xfrm>
            <a:off x="9664700" y="3845391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5702300" y="3418090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2762100" y="5610365"/>
            <a:ext cx="722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kumimoji="1"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 :</a:t>
            </a:r>
            <a:endParaRPr kumimoji="1" lang="ko-KR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6441065" y="5610365"/>
            <a:ext cx="722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kumimoji="1"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 :</a:t>
            </a:r>
            <a:endParaRPr kumimoji="1" lang="ko-KR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텍스트 상자 39"/>
          <p:cNvSpPr txBox="1"/>
          <p:nvPr/>
        </p:nvSpPr>
        <p:spPr>
          <a:xfrm>
            <a:off x="9758120" y="5610365"/>
            <a:ext cx="722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kumimoji="1"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 :</a:t>
            </a:r>
            <a:endParaRPr kumimoji="1" lang="ko-KR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525520" y="4084320"/>
            <a:ext cx="0" cy="75920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3561079" y="4296769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true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138146" y="4077210"/>
            <a:ext cx="0" cy="75920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46"/>
          <p:cNvSpPr txBox="1"/>
          <p:nvPr/>
        </p:nvSpPr>
        <p:spPr>
          <a:xfrm>
            <a:off x="7173705" y="4289659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true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068320" y="5348735"/>
            <a:ext cx="4220" cy="2616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703640" y="5348735"/>
            <a:ext cx="4220" cy="2616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0054945" y="5375270"/>
            <a:ext cx="4220" cy="2616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 err="1" smtClean="0"/>
              <a:t>TouchEvent</a:t>
            </a:r>
            <a:r>
              <a:rPr kumimoji="1" lang="en-US" altLang="ko-KR" dirty="0" smtClean="0"/>
              <a:t> process in details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36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Ignorant View Example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45600" y="1148080"/>
            <a:ext cx="2509520" cy="4338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9245600" y="87108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Activity</a:t>
            </a:r>
            <a:endParaRPr kumimoji="1" lang="ko-KR" altLang="en-US" sz="12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9245600" y="1148080"/>
            <a:ext cx="1125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err="1" smtClean="0"/>
              <a:t>FrameLayout</a:t>
            </a:r>
            <a:endParaRPr kumimoji="1"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9672320" y="1967686"/>
            <a:ext cx="1605280" cy="1669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9672320" y="2069534"/>
            <a:ext cx="680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Button</a:t>
            </a:r>
            <a:endParaRPr kumimoji="1" lang="ko-KR" altLang="en-US" sz="1200" b="1" dirty="0"/>
          </a:p>
        </p:txBody>
      </p:sp>
      <p:sp>
        <p:nvSpPr>
          <p:cNvPr id="9" name="위쪽 화살표 설명선[U] 8"/>
          <p:cNvSpPr/>
          <p:nvPr/>
        </p:nvSpPr>
        <p:spPr>
          <a:xfrm>
            <a:off x="10092582" y="2605889"/>
            <a:ext cx="815556" cy="1564640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smtClean="0">
                <a:solidFill>
                  <a:schemeClr val="accent6">
                    <a:lumMod val="50000"/>
                  </a:schemeClr>
                </a:solidFill>
              </a:rPr>
              <a:t>Touch</a:t>
            </a:r>
            <a:endParaRPr kumimoji="1" lang="ko-KR" alt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36880" y="15983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Down:</a:t>
            </a:r>
            <a:endParaRPr kumimoji="1"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880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56502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1200" dirty="0" err="1" smtClean="0">
                <a:solidFill>
                  <a:prstClr val="black"/>
                </a:solidFill>
              </a:rPr>
              <a:t>ViewGroup.dispatchTouchEvent</a:t>
            </a:r>
            <a:r>
              <a:rPr kumimoji="1" lang="en-US" altLang="ko-KR" sz="1200" dirty="0" smtClean="0">
                <a:solidFill>
                  <a:prstClr val="black"/>
                </a:solidFill>
              </a:rPr>
              <a:t>()</a:t>
            </a: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76124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6880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56502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ViewGroup.onTouchEvent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76124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447040" y="3854920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Move/Up:</a:t>
            </a:r>
            <a:endParaRPr kumimoji="1"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880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6502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ViewGroup.dispatchTouchEvent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kumimoji="1"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276124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View.dispatchTouchEvent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kumimoji="1"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6880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56502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ViewGroup.onTouchEvent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76124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View.onTouchEvent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kumimoji="1"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3" name="직선 화살표 연결선 32"/>
          <p:cNvCxnSpPr>
            <a:stCxn id="11" idx="3"/>
            <a:endCxn id="12" idx="1"/>
          </p:cNvCxnSpPr>
          <p:nvPr/>
        </p:nvCxnSpPr>
        <p:spPr>
          <a:xfrm>
            <a:off x="2817076" y="22444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36698" y="22444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3" idx="2"/>
            <a:endCxn id="18" idx="0"/>
          </p:cNvCxnSpPr>
          <p:nvPr/>
        </p:nvCxnSpPr>
        <p:spPr>
          <a:xfrm>
            <a:off x="7466222" y="2443329"/>
            <a:ext cx="0" cy="45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8" idx="1"/>
            <a:endCxn id="17" idx="3"/>
          </p:cNvCxnSpPr>
          <p:nvPr/>
        </p:nvCxnSpPr>
        <p:spPr>
          <a:xfrm flipH="1">
            <a:off x="5736698" y="3101566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817076" y="3101566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817076" y="4581201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736698" y="4581201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1"/>
            <a:endCxn id="30" idx="3"/>
          </p:cNvCxnSpPr>
          <p:nvPr/>
        </p:nvCxnSpPr>
        <p:spPr>
          <a:xfrm flipH="1">
            <a:off x="5736698" y="5436915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2817076" y="5436915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585323" y="4778678"/>
            <a:ext cx="0" cy="45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2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Interested View Example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45600" y="1148080"/>
            <a:ext cx="2509520" cy="4338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9245600" y="87108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Activity</a:t>
            </a:r>
            <a:endParaRPr kumimoji="1" lang="ko-KR" altLang="en-US" sz="12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9245600" y="1148080"/>
            <a:ext cx="1125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err="1" smtClean="0"/>
              <a:t>FrameLayout</a:t>
            </a:r>
            <a:endParaRPr kumimoji="1"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9672320" y="1967686"/>
            <a:ext cx="1605280" cy="1669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9672320" y="2069534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View</a:t>
            </a:r>
            <a:endParaRPr kumimoji="1" lang="ko-KR" altLang="en-US" sz="1200" b="1" dirty="0"/>
          </a:p>
        </p:txBody>
      </p:sp>
      <p:sp>
        <p:nvSpPr>
          <p:cNvPr id="9" name="위쪽 화살표 설명선[U] 8"/>
          <p:cNvSpPr/>
          <p:nvPr/>
        </p:nvSpPr>
        <p:spPr>
          <a:xfrm>
            <a:off x="10092582" y="2605889"/>
            <a:ext cx="815556" cy="1564640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smtClean="0">
                <a:solidFill>
                  <a:schemeClr val="accent6">
                    <a:lumMod val="50000"/>
                  </a:schemeClr>
                </a:solidFill>
              </a:rPr>
              <a:t>Touch</a:t>
            </a:r>
            <a:endParaRPr kumimoji="1" lang="ko-KR" alt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36880" y="15983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Down:</a:t>
            </a:r>
            <a:endParaRPr kumimoji="1"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880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56502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1200" dirty="0" err="1" smtClean="0">
                <a:solidFill>
                  <a:prstClr val="black"/>
                </a:solidFill>
              </a:rPr>
              <a:t>ViewGroup.dispatchTouchEvent</a:t>
            </a:r>
            <a:r>
              <a:rPr kumimoji="1" lang="en-US" altLang="ko-KR" sz="1200" dirty="0" smtClean="0">
                <a:solidFill>
                  <a:prstClr val="black"/>
                </a:solidFill>
              </a:rPr>
              <a:t>()</a:t>
            </a: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76124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6880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Activity.onTouchEvent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kumimoji="1"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56502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ViewGroup.onTouchEvent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76124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447040" y="3854920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Move/Up:</a:t>
            </a:r>
            <a:endParaRPr kumimoji="1"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880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6502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ViewGroup.dispatchTouchEvent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276124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6880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Activity.onTouchEvent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kumimoji="1"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56502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ViewGroup.onTouchEvent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76124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11" idx="3"/>
            <a:endCxn id="12" idx="1"/>
          </p:cNvCxnSpPr>
          <p:nvPr/>
        </p:nvCxnSpPr>
        <p:spPr>
          <a:xfrm>
            <a:off x="2817076" y="22444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36698" y="22444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3" idx="2"/>
            <a:endCxn id="18" idx="0"/>
          </p:cNvCxnSpPr>
          <p:nvPr/>
        </p:nvCxnSpPr>
        <p:spPr>
          <a:xfrm>
            <a:off x="7466222" y="2443329"/>
            <a:ext cx="0" cy="45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8" idx="1"/>
            <a:endCxn id="17" idx="3"/>
          </p:cNvCxnSpPr>
          <p:nvPr/>
        </p:nvCxnSpPr>
        <p:spPr>
          <a:xfrm flipH="1">
            <a:off x="5736698" y="3101566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817076" y="3101566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817076" y="45812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736698" y="45812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8" idx="2"/>
            <a:endCxn id="31" idx="0"/>
          </p:cNvCxnSpPr>
          <p:nvPr/>
        </p:nvCxnSpPr>
        <p:spPr>
          <a:xfrm>
            <a:off x="7466222" y="4778678"/>
            <a:ext cx="0" cy="45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1"/>
            <a:endCxn id="30" idx="3"/>
          </p:cNvCxnSpPr>
          <p:nvPr/>
        </p:nvCxnSpPr>
        <p:spPr>
          <a:xfrm flipH="1">
            <a:off x="5736698" y="5436915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2817076" y="5436915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5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333</Words>
  <Application>Microsoft Macintosh PowerPoint</Application>
  <PresentationFormat>와이드스크린</PresentationFormat>
  <Paragraphs>162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How Android Handles Touches</vt:lpstr>
      <vt:lpstr>PowerPoint 프레젠테이션</vt:lpstr>
      <vt:lpstr>How Android Handles Touches</vt:lpstr>
      <vt:lpstr>PowerPoint 프레젠테이션</vt:lpstr>
      <vt:lpstr>TouchEvent process in details</vt:lpstr>
      <vt:lpstr>Ignorant View Example</vt:lpstr>
      <vt:lpstr>Interested View Example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25</cp:revision>
  <dcterms:created xsi:type="dcterms:W3CDTF">2018-01-14T02:55:09Z</dcterms:created>
  <dcterms:modified xsi:type="dcterms:W3CDTF">2018-01-20T10:12:49Z</dcterms:modified>
</cp:coreProperties>
</file>