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36"/>
  </p:notesMasterIdLst>
  <p:sldIdLst>
    <p:sldId id="256" r:id="rId13"/>
    <p:sldId id="258" r:id="rId14"/>
    <p:sldId id="259" r:id="rId15"/>
    <p:sldId id="267" r:id="rId16"/>
    <p:sldId id="285" r:id="rId17"/>
    <p:sldId id="282" r:id="rId18"/>
    <p:sldId id="294" r:id="rId19"/>
    <p:sldId id="286" r:id="rId20"/>
    <p:sldId id="291" r:id="rId21"/>
    <p:sldId id="293" r:id="rId22"/>
    <p:sldId id="289" r:id="rId23"/>
    <p:sldId id="290" r:id="rId24"/>
    <p:sldId id="283" r:id="rId25"/>
    <p:sldId id="295" r:id="rId26"/>
    <p:sldId id="300" r:id="rId27"/>
    <p:sldId id="296" r:id="rId28"/>
    <p:sldId id="297" r:id="rId29"/>
    <p:sldId id="284" r:id="rId30"/>
    <p:sldId id="266" r:id="rId31"/>
    <p:sldId id="301" r:id="rId32"/>
    <p:sldId id="272" r:id="rId33"/>
    <p:sldId id="299" r:id="rId34"/>
    <p:sldId id="260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2021/2/24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xinxa@cn.ib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ibm-common-service-operator/blob/master/docs/cloudpak-integration.md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ibm-common-service-operator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controller-runtime" TargetMode="External"/><Relationship Id="rId2" Type="http://schemas.openxmlformats.org/officeDocument/2006/relationships/hyperlink" Target="https://github.com/operator-framework/operator-sd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tiff"/><Relationship Id="rId4" Type="http://schemas.openxmlformats.org/officeDocument/2006/relationships/hyperlink" Target="https://github.com/operator-framework/operator-lifecycle-manag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operand-deployment-lifecycle-manager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C25C3-2056-FF4C-AF57-136290E2B36C}"/>
              </a:ext>
            </a:extLst>
          </p:cNvPr>
          <p:cNvSpPr/>
          <p:nvPr/>
        </p:nvSpPr>
        <p:spPr>
          <a:xfrm>
            <a:off x="1207477" y="1839268"/>
            <a:ext cx="977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Operands</a:t>
            </a: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Deployment Lifecycle Manager </a:t>
            </a:r>
            <a:endParaRPr lang="en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8E45F-1438-254B-AD70-225F601B2F61}"/>
              </a:ext>
            </a:extLst>
          </p:cNvPr>
          <p:cNvSpPr txBox="1"/>
          <p:nvPr/>
        </p:nvSpPr>
        <p:spPr>
          <a:xfrm>
            <a:off x="1729929" y="4695566"/>
            <a:ext cx="320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Li Xin (</a:t>
            </a:r>
            <a:r>
              <a:rPr lang="en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hlinkClick r:id="rId3"/>
              </a:rPr>
              <a:t>lixinxa@cn.ibm.com</a:t>
            </a:r>
            <a:r>
              <a:rPr lang="en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Maintainer</a:t>
            </a:r>
            <a:endParaRPr lang="en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2792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793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771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965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CRs (2/2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4" name="圆角矩形 10"/>
          <p:cNvSpPr>
            <a:spLocks noChangeArrowheads="1"/>
          </p:cNvSpPr>
          <p:nvPr/>
        </p:nvSpPr>
        <p:spPr bwMode="auto">
          <a:xfrm>
            <a:off x="1071916" y="1392346"/>
            <a:ext cx="4409125" cy="5110053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74CEB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apiVersion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operator.ibm.com/v1alpha1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kind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OperandRequest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metadata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 [1]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namespace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example-service-ns [2]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requests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-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registry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 [3]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registryNamespace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example-service-ns [4]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operands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[</a:t>
            </a:r>
            <a:r>
              <a:rPr lang="en-CN" sz="11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5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-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 [6]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5" name="圆角矩形 11"/>
          <p:cNvSpPr>
            <a:spLocks noChangeArrowheads="1"/>
          </p:cNvSpPr>
          <p:nvPr/>
        </p:nvSpPr>
        <p:spPr bwMode="auto">
          <a:xfrm>
            <a:off x="6576781" y="1390528"/>
            <a:ext cx="4409124" cy="5110052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2B7D6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apiVersion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operator.ibm.com/v1alpha1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kind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OperandBindInfo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metadata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publicjenkinsbinding [1]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namespace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example-service-ns [2]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 [3]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registry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 [4]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description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"Binding information that should be accessible to jenkins adopters"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[</a:t>
            </a:r>
            <a:r>
              <a:rPr lang="en-CN" sz="11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5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bindings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[</a:t>
            </a:r>
            <a:r>
              <a:rPr lang="en-CN" sz="11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6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secret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jenkins-operator-credentials-example [7]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configmap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jenkins-operator-base-configuration-example [8]</a:t>
            </a:r>
            <a:endParaRPr lang="en-C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1" hangingPunct="1"/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9" name="圆角矩形 15"/>
          <p:cNvSpPr>
            <a:spLocks noChangeArrowheads="1"/>
          </p:cNvSpPr>
          <p:nvPr/>
        </p:nvSpPr>
        <p:spPr bwMode="auto">
          <a:xfrm>
            <a:off x="1264004" y="1192321"/>
            <a:ext cx="3458514" cy="756935"/>
          </a:xfrm>
          <a:prstGeom prst="roundRect">
            <a:avLst>
              <a:gd name="adj" fmla="val 16667"/>
            </a:avLst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0" name="圆角矩形 16"/>
          <p:cNvSpPr>
            <a:spLocks noChangeArrowheads="1"/>
          </p:cNvSpPr>
          <p:nvPr/>
        </p:nvSpPr>
        <p:spPr bwMode="auto">
          <a:xfrm>
            <a:off x="6982180" y="1190502"/>
            <a:ext cx="3455488" cy="756935"/>
          </a:xfrm>
          <a:prstGeom prst="roundRect">
            <a:avLst>
              <a:gd name="adj" fmla="val 16667"/>
            </a:avLst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9" name="文本框 25"/>
          <p:cNvSpPr txBox="1">
            <a:spLocks noChangeArrowheads="1"/>
          </p:cNvSpPr>
          <p:nvPr/>
        </p:nvSpPr>
        <p:spPr bwMode="auto">
          <a:xfrm>
            <a:off x="1313217" y="1233596"/>
            <a:ext cx="3458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OperandRequest</a:t>
            </a:r>
          </a:p>
        </p:txBody>
      </p:sp>
      <p:sp>
        <p:nvSpPr>
          <p:cNvPr id="32790" name="文本框 26"/>
          <p:cNvSpPr txBox="1">
            <a:spLocks noChangeArrowheads="1"/>
          </p:cNvSpPr>
          <p:nvPr/>
        </p:nvSpPr>
        <p:spPr bwMode="auto">
          <a:xfrm>
            <a:off x="7058904" y="1231777"/>
            <a:ext cx="3459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OperandBindInfo</a:t>
            </a:r>
          </a:p>
        </p:txBody>
      </p:sp>
    </p:spTree>
    <p:extLst>
      <p:ext uri="{BB962C8B-B14F-4D97-AF65-F5344CB8AC3E}">
        <p14:creationId xmlns:p14="http://schemas.microsoft.com/office/powerpoint/2010/main" val="263493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32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工作流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(1/2)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27" name="Rectangle 3@|1FFC:4308095|FBC:16777215|LFC:16777215|LBC:16777215"/>
          <p:cNvSpPr>
            <a:spLocks noChangeArrowheads="1"/>
          </p:cNvSpPr>
          <p:nvPr/>
        </p:nvSpPr>
        <p:spPr bwMode="auto">
          <a:xfrm flipV="1">
            <a:off x="331611" y="1951797"/>
            <a:ext cx="3021189" cy="45719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729" name="Rectangle 46@|1FFC:1554685|FBC:16777215|LFC:16777215|LBC:16777215"/>
          <p:cNvSpPr>
            <a:spLocks noChangeArrowheads="1"/>
          </p:cNvSpPr>
          <p:nvPr/>
        </p:nvSpPr>
        <p:spPr bwMode="auto">
          <a:xfrm flipV="1">
            <a:off x="331611" y="3284979"/>
            <a:ext cx="3021189" cy="52388"/>
          </a:xfrm>
          <a:prstGeom prst="rect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731" name="Rectangle 51@|1FFC:14657585|FBC:16777215|LFC:16777215|LBC:16777215"/>
          <p:cNvSpPr>
            <a:spLocks noChangeArrowheads="1"/>
          </p:cNvSpPr>
          <p:nvPr/>
        </p:nvSpPr>
        <p:spPr bwMode="auto">
          <a:xfrm flipV="1">
            <a:off x="331611" y="4624829"/>
            <a:ext cx="3021189" cy="52388"/>
          </a:xfrm>
          <a:prstGeom prst="rect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733" name="Rectangle 56@|1FFC:2381804|FBC:16777215|LFC:16777215|LBC:16777215"/>
          <p:cNvSpPr>
            <a:spLocks noChangeArrowheads="1"/>
          </p:cNvSpPr>
          <p:nvPr/>
        </p:nvSpPr>
        <p:spPr bwMode="auto">
          <a:xfrm flipV="1">
            <a:off x="331611" y="5972935"/>
            <a:ext cx="3021189" cy="45719"/>
          </a:xfrm>
          <a:prstGeom prst="rect">
            <a:avLst/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740" name="TextBox 13"/>
          <p:cNvSpPr txBox="1">
            <a:spLocks noChangeArrowheads="1"/>
          </p:cNvSpPr>
          <p:nvPr/>
        </p:nvSpPr>
        <p:spPr bwMode="auto">
          <a:xfrm>
            <a:off x="331611" y="1484754"/>
            <a:ext cx="30211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An OperandRequest CR identifies a set of operators that should be installed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741" name="TextBox 13"/>
          <p:cNvSpPr txBox="1">
            <a:spLocks noChangeArrowheads="1"/>
          </p:cNvSpPr>
          <p:nvPr/>
        </p:nvSpPr>
        <p:spPr bwMode="auto">
          <a:xfrm>
            <a:off x="735806" y="2496112"/>
            <a:ext cx="16009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Registry/Config</a:t>
            </a:r>
          </a:p>
        </p:txBody>
      </p:sp>
      <p:sp>
        <p:nvSpPr>
          <p:cNvPr id="30742" name="TextBox 13"/>
          <p:cNvSpPr txBox="1">
            <a:spLocks noChangeArrowheads="1"/>
          </p:cNvSpPr>
          <p:nvPr/>
        </p:nvSpPr>
        <p:spPr bwMode="auto">
          <a:xfrm>
            <a:off x="331610" y="2811904"/>
            <a:ext cx="3021187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The OperandConfig contains the parameters required to create an instance CR.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744" name="TextBox 13"/>
          <p:cNvSpPr txBox="1">
            <a:spLocks noChangeArrowheads="1"/>
          </p:cNvSpPr>
          <p:nvPr/>
        </p:nvSpPr>
        <p:spPr bwMode="auto">
          <a:xfrm>
            <a:off x="331611" y="4167629"/>
            <a:ext cx="3021186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ODLM uses this information to create the operator CR for the requested operator 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746" name="TextBox 13"/>
          <p:cNvSpPr txBox="1">
            <a:spLocks noChangeArrowheads="1"/>
          </p:cNvSpPr>
          <p:nvPr/>
        </p:nvSpPr>
        <p:spPr bwMode="auto">
          <a:xfrm>
            <a:off x="331611" y="5513829"/>
            <a:ext cx="302118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The requested operator watches for generated CRs to installs its operand.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A565182E-0C8E-D345-9D10-AC5653AD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49" y="1516186"/>
            <a:ext cx="7878497" cy="4626327"/>
          </a:xfrm>
          <a:prstGeom prst="rect">
            <a:avLst/>
          </a:prstGeom>
        </p:spPr>
      </p:pic>
      <p:sp>
        <p:nvSpPr>
          <p:cNvPr id="34" name="Freeform 14">
            <a:extLst>
              <a:ext uri="{FF2B5EF4-FFF2-40B4-BE49-F238E27FC236}">
                <a16:creationId xmlns:a16="http://schemas.microsoft.com/office/drawing/2014/main" id="{4195C605-AB72-3441-B984-F22449A8AD7B}"/>
              </a:ext>
            </a:extLst>
          </p:cNvPr>
          <p:cNvSpPr>
            <a:spLocks/>
          </p:cNvSpPr>
          <p:nvPr/>
        </p:nvSpPr>
        <p:spPr bwMode="auto">
          <a:xfrm>
            <a:off x="246769" y="2489834"/>
            <a:ext cx="251999" cy="251999"/>
          </a:xfrm>
          <a:custGeom>
            <a:avLst/>
            <a:gdLst>
              <a:gd name="T0" fmla="*/ 409 w 818"/>
              <a:gd name="T1" fmla="*/ 0 h 817"/>
              <a:gd name="T2" fmla="*/ 464 w 818"/>
              <a:gd name="T3" fmla="*/ 3 h 817"/>
              <a:gd name="T4" fmla="*/ 518 w 818"/>
              <a:gd name="T5" fmla="*/ 15 h 817"/>
              <a:gd name="T6" fmla="*/ 568 w 818"/>
              <a:gd name="T7" fmla="*/ 32 h 817"/>
              <a:gd name="T8" fmla="*/ 615 w 818"/>
              <a:gd name="T9" fmla="*/ 55 h 817"/>
              <a:gd name="T10" fmla="*/ 659 w 818"/>
              <a:gd name="T11" fmla="*/ 84 h 817"/>
              <a:gd name="T12" fmla="*/ 698 w 818"/>
              <a:gd name="T13" fmla="*/ 120 h 817"/>
              <a:gd name="T14" fmla="*/ 732 w 818"/>
              <a:gd name="T15" fmla="*/ 159 h 817"/>
              <a:gd name="T16" fmla="*/ 761 w 818"/>
              <a:gd name="T17" fmla="*/ 202 h 817"/>
              <a:gd name="T18" fmla="*/ 786 w 818"/>
              <a:gd name="T19" fmla="*/ 250 h 817"/>
              <a:gd name="T20" fmla="*/ 803 w 818"/>
              <a:gd name="T21" fmla="*/ 300 h 817"/>
              <a:gd name="T22" fmla="*/ 814 w 818"/>
              <a:gd name="T23" fmla="*/ 352 h 817"/>
              <a:gd name="T24" fmla="*/ 818 w 818"/>
              <a:gd name="T25" fmla="*/ 408 h 817"/>
              <a:gd name="T26" fmla="*/ 814 w 818"/>
              <a:gd name="T27" fmla="*/ 464 h 817"/>
              <a:gd name="T28" fmla="*/ 803 w 818"/>
              <a:gd name="T29" fmla="*/ 516 h 817"/>
              <a:gd name="T30" fmla="*/ 786 w 818"/>
              <a:gd name="T31" fmla="*/ 567 h 817"/>
              <a:gd name="T32" fmla="*/ 761 w 818"/>
              <a:gd name="T33" fmla="*/ 615 h 817"/>
              <a:gd name="T34" fmla="*/ 732 w 818"/>
              <a:gd name="T35" fmla="*/ 658 h 817"/>
              <a:gd name="T36" fmla="*/ 698 w 818"/>
              <a:gd name="T37" fmla="*/ 697 h 817"/>
              <a:gd name="T38" fmla="*/ 659 w 818"/>
              <a:gd name="T39" fmla="*/ 731 h 817"/>
              <a:gd name="T40" fmla="*/ 615 w 818"/>
              <a:gd name="T41" fmla="*/ 760 h 817"/>
              <a:gd name="T42" fmla="*/ 568 w 818"/>
              <a:gd name="T43" fmla="*/ 784 h 817"/>
              <a:gd name="T44" fmla="*/ 518 w 818"/>
              <a:gd name="T45" fmla="*/ 802 h 817"/>
              <a:gd name="T46" fmla="*/ 464 w 818"/>
              <a:gd name="T47" fmla="*/ 813 h 817"/>
              <a:gd name="T48" fmla="*/ 409 w 818"/>
              <a:gd name="T49" fmla="*/ 817 h 817"/>
              <a:gd name="T50" fmla="*/ 354 w 818"/>
              <a:gd name="T51" fmla="*/ 813 h 817"/>
              <a:gd name="T52" fmla="*/ 300 w 818"/>
              <a:gd name="T53" fmla="*/ 802 h 817"/>
              <a:gd name="T54" fmla="*/ 250 w 818"/>
              <a:gd name="T55" fmla="*/ 784 h 817"/>
              <a:gd name="T56" fmla="*/ 203 w 818"/>
              <a:gd name="T57" fmla="*/ 760 h 817"/>
              <a:gd name="T58" fmla="*/ 159 w 818"/>
              <a:gd name="T59" fmla="*/ 731 h 817"/>
              <a:gd name="T60" fmla="*/ 120 w 818"/>
              <a:gd name="T61" fmla="*/ 697 h 817"/>
              <a:gd name="T62" fmla="*/ 86 w 818"/>
              <a:gd name="T63" fmla="*/ 658 h 817"/>
              <a:gd name="T64" fmla="*/ 55 w 818"/>
              <a:gd name="T65" fmla="*/ 615 h 817"/>
              <a:gd name="T66" fmla="*/ 32 w 818"/>
              <a:gd name="T67" fmla="*/ 567 h 817"/>
              <a:gd name="T68" fmla="*/ 15 w 818"/>
              <a:gd name="T69" fmla="*/ 516 h 817"/>
              <a:gd name="T70" fmla="*/ 4 w 818"/>
              <a:gd name="T71" fmla="*/ 464 h 817"/>
              <a:gd name="T72" fmla="*/ 0 w 818"/>
              <a:gd name="T73" fmla="*/ 408 h 817"/>
              <a:gd name="T74" fmla="*/ 4 w 818"/>
              <a:gd name="T75" fmla="*/ 352 h 817"/>
              <a:gd name="T76" fmla="*/ 15 w 818"/>
              <a:gd name="T77" fmla="*/ 300 h 817"/>
              <a:gd name="T78" fmla="*/ 32 w 818"/>
              <a:gd name="T79" fmla="*/ 250 h 817"/>
              <a:gd name="T80" fmla="*/ 55 w 818"/>
              <a:gd name="T81" fmla="*/ 202 h 817"/>
              <a:gd name="T82" fmla="*/ 86 w 818"/>
              <a:gd name="T83" fmla="*/ 159 h 817"/>
              <a:gd name="T84" fmla="*/ 120 w 818"/>
              <a:gd name="T85" fmla="*/ 120 h 817"/>
              <a:gd name="T86" fmla="*/ 159 w 818"/>
              <a:gd name="T87" fmla="*/ 84 h 817"/>
              <a:gd name="T88" fmla="*/ 203 w 818"/>
              <a:gd name="T89" fmla="*/ 55 h 817"/>
              <a:gd name="T90" fmla="*/ 250 w 818"/>
              <a:gd name="T91" fmla="*/ 32 h 817"/>
              <a:gd name="T92" fmla="*/ 300 w 818"/>
              <a:gd name="T93" fmla="*/ 15 h 817"/>
              <a:gd name="T94" fmla="*/ 354 w 818"/>
              <a:gd name="T95" fmla="*/ 3 h 817"/>
              <a:gd name="T96" fmla="*/ 409 w 818"/>
              <a:gd name="T97" fmla="*/ 0 h 8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18"/>
              <a:gd name="T148" fmla="*/ 0 h 817"/>
              <a:gd name="T149" fmla="*/ 818 w 818"/>
              <a:gd name="T150" fmla="*/ 817 h 81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18" h="817">
                <a:moveTo>
                  <a:pt x="409" y="0"/>
                </a:moveTo>
                <a:lnTo>
                  <a:pt x="464" y="3"/>
                </a:lnTo>
                <a:lnTo>
                  <a:pt x="518" y="15"/>
                </a:lnTo>
                <a:lnTo>
                  <a:pt x="568" y="32"/>
                </a:lnTo>
                <a:lnTo>
                  <a:pt x="615" y="55"/>
                </a:lnTo>
                <a:lnTo>
                  <a:pt x="659" y="84"/>
                </a:lnTo>
                <a:lnTo>
                  <a:pt x="698" y="120"/>
                </a:lnTo>
                <a:lnTo>
                  <a:pt x="732" y="159"/>
                </a:lnTo>
                <a:lnTo>
                  <a:pt x="761" y="202"/>
                </a:lnTo>
                <a:lnTo>
                  <a:pt x="786" y="250"/>
                </a:lnTo>
                <a:lnTo>
                  <a:pt x="803" y="300"/>
                </a:lnTo>
                <a:lnTo>
                  <a:pt x="814" y="352"/>
                </a:lnTo>
                <a:lnTo>
                  <a:pt x="818" y="408"/>
                </a:lnTo>
                <a:lnTo>
                  <a:pt x="814" y="464"/>
                </a:lnTo>
                <a:lnTo>
                  <a:pt x="803" y="516"/>
                </a:lnTo>
                <a:lnTo>
                  <a:pt x="786" y="567"/>
                </a:lnTo>
                <a:lnTo>
                  <a:pt x="761" y="615"/>
                </a:lnTo>
                <a:lnTo>
                  <a:pt x="732" y="658"/>
                </a:lnTo>
                <a:lnTo>
                  <a:pt x="698" y="697"/>
                </a:lnTo>
                <a:lnTo>
                  <a:pt x="659" y="731"/>
                </a:lnTo>
                <a:lnTo>
                  <a:pt x="615" y="760"/>
                </a:lnTo>
                <a:lnTo>
                  <a:pt x="568" y="784"/>
                </a:lnTo>
                <a:lnTo>
                  <a:pt x="518" y="802"/>
                </a:lnTo>
                <a:lnTo>
                  <a:pt x="464" y="813"/>
                </a:lnTo>
                <a:lnTo>
                  <a:pt x="409" y="817"/>
                </a:lnTo>
                <a:lnTo>
                  <a:pt x="354" y="813"/>
                </a:lnTo>
                <a:lnTo>
                  <a:pt x="300" y="802"/>
                </a:lnTo>
                <a:lnTo>
                  <a:pt x="250" y="784"/>
                </a:lnTo>
                <a:lnTo>
                  <a:pt x="203" y="760"/>
                </a:lnTo>
                <a:lnTo>
                  <a:pt x="159" y="731"/>
                </a:lnTo>
                <a:lnTo>
                  <a:pt x="120" y="697"/>
                </a:lnTo>
                <a:lnTo>
                  <a:pt x="86" y="658"/>
                </a:lnTo>
                <a:lnTo>
                  <a:pt x="55" y="615"/>
                </a:lnTo>
                <a:lnTo>
                  <a:pt x="32" y="567"/>
                </a:lnTo>
                <a:lnTo>
                  <a:pt x="15" y="516"/>
                </a:lnTo>
                <a:lnTo>
                  <a:pt x="4" y="464"/>
                </a:lnTo>
                <a:lnTo>
                  <a:pt x="0" y="408"/>
                </a:lnTo>
                <a:lnTo>
                  <a:pt x="4" y="352"/>
                </a:lnTo>
                <a:lnTo>
                  <a:pt x="15" y="300"/>
                </a:lnTo>
                <a:lnTo>
                  <a:pt x="32" y="250"/>
                </a:lnTo>
                <a:lnTo>
                  <a:pt x="55" y="202"/>
                </a:lnTo>
                <a:lnTo>
                  <a:pt x="86" y="159"/>
                </a:lnTo>
                <a:lnTo>
                  <a:pt x="120" y="120"/>
                </a:lnTo>
                <a:lnTo>
                  <a:pt x="159" y="84"/>
                </a:lnTo>
                <a:lnTo>
                  <a:pt x="203" y="55"/>
                </a:lnTo>
                <a:lnTo>
                  <a:pt x="250" y="32"/>
                </a:lnTo>
                <a:lnTo>
                  <a:pt x="300" y="15"/>
                </a:lnTo>
                <a:lnTo>
                  <a:pt x="354" y="3"/>
                </a:lnTo>
                <a:lnTo>
                  <a:pt x="409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EA0355A6-43D9-A848-BAAC-9E807AAF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" y="1156802"/>
            <a:ext cx="16009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Request</a:t>
            </a:r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1018B1DB-F165-5B4E-B992-FDB6B5DD45AE}"/>
              </a:ext>
            </a:extLst>
          </p:cNvPr>
          <p:cNvSpPr>
            <a:spLocks/>
          </p:cNvSpPr>
          <p:nvPr/>
        </p:nvSpPr>
        <p:spPr bwMode="auto">
          <a:xfrm>
            <a:off x="246769" y="1150524"/>
            <a:ext cx="251999" cy="251999"/>
          </a:xfrm>
          <a:custGeom>
            <a:avLst/>
            <a:gdLst>
              <a:gd name="T0" fmla="*/ 409 w 818"/>
              <a:gd name="T1" fmla="*/ 0 h 817"/>
              <a:gd name="T2" fmla="*/ 464 w 818"/>
              <a:gd name="T3" fmla="*/ 3 h 817"/>
              <a:gd name="T4" fmla="*/ 518 w 818"/>
              <a:gd name="T5" fmla="*/ 15 h 817"/>
              <a:gd name="T6" fmla="*/ 568 w 818"/>
              <a:gd name="T7" fmla="*/ 32 h 817"/>
              <a:gd name="T8" fmla="*/ 615 w 818"/>
              <a:gd name="T9" fmla="*/ 55 h 817"/>
              <a:gd name="T10" fmla="*/ 659 w 818"/>
              <a:gd name="T11" fmla="*/ 84 h 817"/>
              <a:gd name="T12" fmla="*/ 698 w 818"/>
              <a:gd name="T13" fmla="*/ 120 h 817"/>
              <a:gd name="T14" fmla="*/ 732 w 818"/>
              <a:gd name="T15" fmla="*/ 159 h 817"/>
              <a:gd name="T16" fmla="*/ 761 w 818"/>
              <a:gd name="T17" fmla="*/ 202 h 817"/>
              <a:gd name="T18" fmla="*/ 786 w 818"/>
              <a:gd name="T19" fmla="*/ 250 h 817"/>
              <a:gd name="T20" fmla="*/ 803 w 818"/>
              <a:gd name="T21" fmla="*/ 300 h 817"/>
              <a:gd name="T22" fmla="*/ 814 w 818"/>
              <a:gd name="T23" fmla="*/ 352 h 817"/>
              <a:gd name="T24" fmla="*/ 818 w 818"/>
              <a:gd name="T25" fmla="*/ 408 h 817"/>
              <a:gd name="T26" fmla="*/ 814 w 818"/>
              <a:gd name="T27" fmla="*/ 464 h 817"/>
              <a:gd name="T28" fmla="*/ 803 w 818"/>
              <a:gd name="T29" fmla="*/ 516 h 817"/>
              <a:gd name="T30" fmla="*/ 786 w 818"/>
              <a:gd name="T31" fmla="*/ 567 h 817"/>
              <a:gd name="T32" fmla="*/ 761 w 818"/>
              <a:gd name="T33" fmla="*/ 615 h 817"/>
              <a:gd name="T34" fmla="*/ 732 w 818"/>
              <a:gd name="T35" fmla="*/ 658 h 817"/>
              <a:gd name="T36" fmla="*/ 698 w 818"/>
              <a:gd name="T37" fmla="*/ 697 h 817"/>
              <a:gd name="T38" fmla="*/ 659 w 818"/>
              <a:gd name="T39" fmla="*/ 731 h 817"/>
              <a:gd name="T40" fmla="*/ 615 w 818"/>
              <a:gd name="T41" fmla="*/ 760 h 817"/>
              <a:gd name="T42" fmla="*/ 568 w 818"/>
              <a:gd name="T43" fmla="*/ 784 h 817"/>
              <a:gd name="T44" fmla="*/ 518 w 818"/>
              <a:gd name="T45" fmla="*/ 802 h 817"/>
              <a:gd name="T46" fmla="*/ 464 w 818"/>
              <a:gd name="T47" fmla="*/ 813 h 817"/>
              <a:gd name="T48" fmla="*/ 409 w 818"/>
              <a:gd name="T49" fmla="*/ 817 h 817"/>
              <a:gd name="T50" fmla="*/ 354 w 818"/>
              <a:gd name="T51" fmla="*/ 813 h 817"/>
              <a:gd name="T52" fmla="*/ 300 w 818"/>
              <a:gd name="T53" fmla="*/ 802 h 817"/>
              <a:gd name="T54" fmla="*/ 250 w 818"/>
              <a:gd name="T55" fmla="*/ 784 h 817"/>
              <a:gd name="T56" fmla="*/ 203 w 818"/>
              <a:gd name="T57" fmla="*/ 760 h 817"/>
              <a:gd name="T58" fmla="*/ 159 w 818"/>
              <a:gd name="T59" fmla="*/ 731 h 817"/>
              <a:gd name="T60" fmla="*/ 120 w 818"/>
              <a:gd name="T61" fmla="*/ 697 h 817"/>
              <a:gd name="T62" fmla="*/ 86 w 818"/>
              <a:gd name="T63" fmla="*/ 658 h 817"/>
              <a:gd name="T64" fmla="*/ 55 w 818"/>
              <a:gd name="T65" fmla="*/ 615 h 817"/>
              <a:gd name="T66" fmla="*/ 32 w 818"/>
              <a:gd name="T67" fmla="*/ 567 h 817"/>
              <a:gd name="T68" fmla="*/ 15 w 818"/>
              <a:gd name="T69" fmla="*/ 516 h 817"/>
              <a:gd name="T70" fmla="*/ 4 w 818"/>
              <a:gd name="T71" fmla="*/ 464 h 817"/>
              <a:gd name="T72" fmla="*/ 0 w 818"/>
              <a:gd name="T73" fmla="*/ 408 h 817"/>
              <a:gd name="T74" fmla="*/ 4 w 818"/>
              <a:gd name="T75" fmla="*/ 352 h 817"/>
              <a:gd name="T76" fmla="*/ 15 w 818"/>
              <a:gd name="T77" fmla="*/ 300 h 817"/>
              <a:gd name="T78" fmla="*/ 32 w 818"/>
              <a:gd name="T79" fmla="*/ 250 h 817"/>
              <a:gd name="T80" fmla="*/ 55 w 818"/>
              <a:gd name="T81" fmla="*/ 202 h 817"/>
              <a:gd name="T82" fmla="*/ 86 w 818"/>
              <a:gd name="T83" fmla="*/ 159 h 817"/>
              <a:gd name="T84" fmla="*/ 120 w 818"/>
              <a:gd name="T85" fmla="*/ 120 h 817"/>
              <a:gd name="T86" fmla="*/ 159 w 818"/>
              <a:gd name="T87" fmla="*/ 84 h 817"/>
              <a:gd name="T88" fmla="*/ 203 w 818"/>
              <a:gd name="T89" fmla="*/ 55 h 817"/>
              <a:gd name="T90" fmla="*/ 250 w 818"/>
              <a:gd name="T91" fmla="*/ 32 h 817"/>
              <a:gd name="T92" fmla="*/ 300 w 818"/>
              <a:gd name="T93" fmla="*/ 15 h 817"/>
              <a:gd name="T94" fmla="*/ 354 w 818"/>
              <a:gd name="T95" fmla="*/ 3 h 817"/>
              <a:gd name="T96" fmla="*/ 409 w 818"/>
              <a:gd name="T97" fmla="*/ 0 h 8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18"/>
              <a:gd name="T148" fmla="*/ 0 h 817"/>
              <a:gd name="T149" fmla="*/ 818 w 818"/>
              <a:gd name="T150" fmla="*/ 817 h 81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18" h="817">
                <a:moveTo>
                  <a:pt x="409" y="0"/>
                </a:moveTo>
                <a:lnTo>
                  <a:pt x="464" y="3"/>
                </a:lnTo>
                <a:lnTo>
                  <a:pt x="518" y="15"/>
                </a:lnTo>
                <a:lnTo>
                  <a:pt x="568" y="32"/>
                </a:lnTo>
                <a:lnTo>
                  <a:pt x="615" y="55"/>
                </a:lnTo>
                <a:lnTo>
                  <a:pt x="659" y="84"/>
                </a:lnTo>
                <a:lnTo>
                  <a:pt x="698" y="120"/>
                </a:lnTo>
                <a:lnTo>
                  <a:pt x="732" y="159"/>
                </a:lnTo>
                <a:lnTo>
                  <a:pt x="761" y="202"/>
                </a:lnTo>
                <a:lnTo>
                  <a:pt x="786" y="250"/>
                </a:lnTo>
                <a:lnTo>
                  <a:pt x="803" y="300"/>
                </a:lnTo>
                <a:lnTo>
                  <a:pt x="814" y="352"/>
                </a:lnTo>
                <a:lnTo>
                  <a:pt x="818" y="408"/>
                </a:lnTo>
                <a:lnTo>
                  <a:pt x="814" y="464"/>
                </a:lnTo>
                <a:lnTo>
                  <a:pt x="803" y="516"/>
                </a:lnTo>
                <a:lnTo>
                  <a:pt x="786" y="567"/>
                </a:lnTo>
                <a:lnTo>
                  <a:pt x="761" y="615"/>
                </a:lnTo>
                <a:lnTo>
                  <a:pt x="732" y="658"/>
                </a:lnTo>
                <a:lnTo>
                  <a:pt x="698" y="697"/>
                </a:lnTo>
                <a:lnTo>
                  <a:pt x="659" y="731"/>
                </a:lnTo>
                <a:lnTo>
                  <a:pt x="615" y="760"/>
                </a:lnTo>
                <a:lnTo>
                  <a:pt x="568" y="784"/>
                </a:lnTo>
                <a:lnTo>
                  <a:pt x="518" y="802"/>
                </a:lnTo>
                <a:lnTo>
                  <a:pt x="464" y="813"/>
                </a:lnTo>
                <a:lnTo>
                  <a:pt x="409" y="817"/>
                </a:lnTo>
                <a:lnTo>
                  <a:pt x="354" y="813"/>
                </a:lnTo>
                <a:lnTo>
                  <a:pt x="300" y="802"/>
                </a:lnTo>
                <a:lnTo>
                  <a:pt x="250" y="784"/>
                </a:lnTo>
                <a:lnTo>
                  <a:pt x="203" y="760"/>
                </a:lnTo>
                <a:lnTo>
                  <a:pt x="159" y="731"/>
                </a:lnTo>
                <a:lnTo>
                  <a:pt x="120" y="697"/>
                </a:lnTo>
                <a:lnTo>
                  <a:pt x="86" y="658"/>
                </a:lnTo>
                <a:lnTo>
                  <a:pt x="55" y="615"/>
                </a:lnTo>
                <a:lnTo>
                  <a:pt x="32" y="567"/>
                </a:lnTo>
                <a:lnTo>
                  <a:pt x="15" y="516"/>
                </a:lnTo>
                <a:lnTo>
                  <a:pt x="4" y="464"/>
                </a:lnTo>
                <a:lnTo>
                  <a:pt x="0" y="408"/>
                </a:lnTo>
                <a:lnTo>
                  <a:pt x="4" y="352"/>
                </a:lnTo>
                <a:lnTo>
                  <a:pt x="15" y="300"/>
                </a:lnTo>
                <a:lnTo>
                  <a:pt x="32" y="250"/>
                </a:lnTo>
                <a:lnTo>
                  <a:pt x="55" y="202"/>
                </a:lnTo>
                <a:lnTo>
                  <a:pt x="86" y="159"/>
                </a:lnTo>
                <a:lnTo>
                  <a:pt x="120" y="120"/>
                </a:lnTo>
                <a:lnTo>
                  <a:pt x="159" y="84"/>
                </a:lnTo>
                <a:lnTo>
                  <a:pt x="203" y="55"/>
                </a:lnTo>
                <a:lnTo>
                  <a:pt x="250" y="32"/>
                </a:lnTo>
                <a:lnTo>
                  <a:pt x="300" y="15"/>
                </a:lnTo>
                <a:lnTo>
                  <a:pt x="354" y="3"/>
                </a:lnTo>
                <a:lnTo>
                  <a:pt x="409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C6F39548-4560-F94B-8AED-B81C3641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864" y="3829834"/>
            <a:ext cx="16009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Install</a:t>
            </a:r>
            <a:r>
              <a:rPr lang="zh-CN" alt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Operator</a:t>
            </a:r>
          </a:p>
        </p:txBody>
      </p:sp>
      <p:sp>
        <p:nvSpPr>
          <p:cNvPr id="41" name="Freeform 14">
            <a:extLst>
              <a:ext uri="{FF2B5EF4-FFF2-40B4-BE49-F238E27FC236}">
                <a16:creationId xmlns:a16="http://schemas.microsoft.com/office/drawing/2014/main" id="{07A24438-30B2-9645-853F-678F45858B11}"/>
              </a:ext>
            </a:extLst>
          </p:cNvPr>
          <p:cNvSpPr>
            <a:spLocks/>
          </p:cNvSpPr>
          <p:nvPr/>
        </p:nvSpPr>
        <p:spPr bwMode="auto">
          <a:xfrm>
            <a:off x="247827" y="3823556"/>
            <a:ext cx="251999" cy="251999"/>
          </a:xfrm>
          <a:custGeom>
            <a:avLst/>
            <a:gdLst>
              <a:gd name="T0" fmla="*/ 409 w 818"/>
              <a:gd name="T1" fmla="*/ 0 h 817"/>
              <a:gd name="T2" fmla="*/ 464 w 818"/>
              <a:gd name="T3" fmla="*/ 3 h 817"/>
              <a:gd name="T4" fmla="*/ 518 w 818"/>
              <a:gd name="T5" fmla="*/ 15 h 817"/>
              <a:gd name="T6" fmla="*/ 568 w 818"/>
              <a:gd name="T7" fmla="*/ 32 h 817"/>
              <a:gd name="T8" fmla="*/ 615 w 818"/>
              <a:gd name="T9" fmla="*/ 55 h 817"/>
              <a:gd name="T10" fmla="*/ 659 w 818"/>
              <a:gd name="T11" fmla="*/ 84 h 817"/>
              <a:gd name="T12" fmla="*/ 698 w 818"/>
              <a:gd name="T13" fmla="*/ 120 h 817"/>
              <a:gd name="T14" fmla="*/ 732 w 818"/>
              <a:gd name="T15" fmla="*/ 159 h 817"/>
              <a:gd name="T16" fmla="*/ 761 w 818"/>
              <a:gd name="T17" fmla="*/ 202 h 817"/>
              <a:gd name="T18" fmla="*/ 786 w 818"/>
              <a:gd name="T19" fmla="*/ 250 h 817"/>
              <a:gd name="T20" fmla="*/ 803 w 818"/>
              <a:gd name="T21" fmla="*/ 300 h 817"/>
              <a:gd name="T22" fmla="*/ 814 w 818"/>
              <a:gd name="T23" fmla="*/ 352 h 817"/>
              <a:gd name="T24" fmla="*/ 818 w 818"/>
              <a:gd name="T25" fmla="*/ 408 h 817"/>
              <a:gd name="T26" fmla="*/ 814 w 818"/>
              <a:gd name="T27" fmla="*/ 464 h 817"/>
              <a:gd name="T28" fmla="*/ 803 w 818"/>
              <a:gd name="T29" fmla="*/ 516 h 817"/>
              <a:gd name="T30" fmla="*/ 786 w 818"/>
              <a:gd name="T31" fmla="*/ 567 h 817"/>
              <a:gd name="T32" fmla="*/ 761 w 818"/>
              <a:gd name="T33" fmla="*/ 615 h 817"/>
              <a:gd name="T34" fmla="*/ 732 w 818"/>
              <a:gd name="T35" fmla="*/ 658 h 817"/>
              <a:gd name="T36" fmla="*/ 698 w 818"/>
              <a:gd name="T37" fmla="*/ 697 h 817"/>
              <a:gd name="T38" fmla="*/ 659 w 818"/>
              <a:gd name="T39" fmla="*/ 731 h 817"/>
              <a:gd name="T40" fmla="*/ 615 w 818"/>
              <a:gd name="T41" fmla="*/ 760 h 817"/>
              <a:gd name="T42" fmla="*/ 568 w 818"/>
              <a:gd name="T43" fmla="*/ 784 h 817"/>
              <a:gd name="T44" fmla="*/ 518 w 818"/>
              <a:gd name="T45" fmla="*/ 802 h 817"/>
              <a:gd name="T46" fmla="*/ 464 w 818"/>
              <a:gd name="T47" fmla="*/ 813 h 817"/>
              <a:gd name="T48" fmla="*/ 409 w 818"/>
              <a:gd name="T49" fmla="*/ 817 h 817"/>
              <a:gd name="T50" fmla="*/ 354 w 818"/>
              <a:gd name="T51" fmla="*/ 813 h 817"/>
              <a:gd name="T52" fmla="*/ 300 w 818"/>
              <a:gd name="T53" fmla="*/ 802 h 817"/>
              <a:gd name="T54" fmla="*/ 250 w 818"/>
              <a:gd name="T55" fmla="*/ 784 h 817"/>
              <a:gd name="T56" fmla="*/ 203 w 818"/>
              <a:gd name="T57" fmla="*/ 760 h 817"/>
              <a:gd name="T58" fmla="*/ 159 w 818"/>
              <a:gd name="T59" fmla="*/ 731 h 817"/>
              <a:gd name="T60" fmla="*/ 120 w 818"/>
              <a:gd name="T61" fmla="*/ 697 h 817"/>
              <a:gd name="T62" fmla="*/ 86 w 818"/>
              <a:gd name="T63" fmla="*/ 658 h 817"/>
              <a:gd name="T64" fmla="*/ 55 w 818"/>
              <a:gd name="T65" fmla="*/ 615 h 817"/>
              <a:gd name="T66" fmla="*/ 32 w 818"/>
              <a:gd name="T67" fmla="*/ 567 h 817"/>
              <a:gd name="T68" fmla="*/ 15 w 818"/>
              <a:gd name="T69" fmla="*/ 516 h 817"/>
              <a:gd name="T70" fmla="*/ 4 w 818"/>
              <a:gd name="T71" fmla="*/ 464 h 817"/>
              <a:gd name="T72" fmla="*/ 0 w 818"/>
              <a:gd name="T73" fmla="*/ 408 h 817"/>
              <a:gd name="T74" fmla="*/ 4 w 818"/>
              <a:gd name="T75" fmla="*/ 352 h 817"/>
              <a:gd name="T76" fmla="*/ 15 w 818"/>
              <a:gd name="T77" fmla="*/ 300 h 817"/>
              <a:gd name="T78" fmla="*/ 32 w 818"/>
              <a:gd name="T79" fmla="*/ 250 h 817"/>
              <a:gd name="T80" fmla="*/ 55 w 818"/>
              <a:gd name="T81" fmla="*/ 202 h 817"/>
              <a:gd name="T82" fmla="*/ 86 w 818"/>
              <a:gd name="T83" fmla="*/ 159 h 817"/>
              <a:gd name="T84" fmla="*/ 120 w 818"/>
              <a:gd name="T85" fmla="*/ 120 h 817"/>
              <a:gd name="T86" fmla="*/ 159 w 818"/>
              <a:gd name="T87" fmla="*/ 84 h 817"/>
              <a:gd name="T88" fmla="*/ 203 w 818"/>
              <a:gd name="T89" fmla="*/ 55 h 817"/>
              <a:gd name="T90" fmla="*/ 250 w 818"/>
              <a:gd name="T91" fmla="*/ 32 h 817"/>
              <a:gd name="T92" fmla="*/ 300 w 818"/>
              <a:gd name="T93" fmla="*/ 15 h 817"/>
              <a:gd name="T94" fmla="*/ 354 w 818"/>
              <a:gd name="T95" fmla="*/ 3 h 817"/>
              <a:gd name="T96" fmla="*/ 409 w 818"/>
              <a:gd name="T97" fmla="*/ 0 h 8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18"/>
              <a:gd name="T148" fmla="*/ 0 h 817"/>
              <a:gd name="T149" fmla="*/ 818 w 818"/>
              <a:gd name="T150" fmla="*/ 817 h 81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18" h="817">
                <a:moveTo>
                  <a:pt x="409" y="0"/>
                </a:moveTo>
                <a:lnTo>
                  <a:pt x="464" y="3"/>
                </a:lnTo>
                <a:lnTo>
                  <a:pt x="518" y="15"/>
                </a:lnTo>
                <a:lnTo>
                  <a:pt x="568" y="32"/>
                </a:lnTo>
                <a:lnTo>
                  <a:pt x="615" y="55"/>
                </a:lnTo>
                <a:lnTo>
                  <a:pt x="659" y="84"/>
                </a:lnTo>
                <a:lnTo>
                  <a:pt x="698" y="120"/>
                </a:lnTo>
                <a:lnTo>
                  <a:pt x="732" y="159"/>
                </a:lnTo>
                <a:lnTo>
                  <a:pt x="761" y="202"/>
                </a:lnTo>
                <a:lnTo>
                  <a:pt x="786" y="250"/>
                </a:lnTo>
                <a:lnTo>
                  <a:pt x="803" y="300"/>
                </a:lnTo>
                <a:lnTo>
                  <a:pt x="814" y="352"/>
                </a:lnTo>
                <a:lnTo>
                  <a:pt x="818" y="408"/>
                </a:lnTo>
                <a:lnTo>
                  <a:pt x="814" y="464"/>
                </a:lnTo>
                <a:lnTo>
                  <a:pt x="803" y="516"/>
                </a:lnTo>
                <a:lnTo>
                  <a:pt x="786" y="567"/>
                </a:lnTo>
                <a:lnTo>
                  <a:pt x="761" y="615"/>
                </a:lnTo>
                <a:lnTo>
                  <a:pt x="732" y="658"/>
                </a:lnTo>
                <a:lnTo>
                  <a:pt x="698" y="697"/>
                </a:lnTo>
                <a:lnTo>
                  <a:pt x="659" y="731"/>
                </a:lnTo>
                <a:lnTo>
                  <a:pt x="615" y="760"/>
                </a:lnTo>
                <a:lnTo>
                  <a:pt x="568" y="784"/>
                </a:lnTo>
                <a:lnTo>
                  <a:pt x="518" y="802"/>
                </a:lnTo>
                <a:lnTo>
                  <a:pt x="464" y="813"/>
                </a:lnTo>
                <a:lnTo>
                  <a:pt x="409" y="817"/>
                </a:lnTo>
                <a:lnTo>
                  <a:pt x="354" y="813"/>
                </a:lnTo>
                <a:lnTo>
                  <a:pt x="300" y="802"/>
                </a:lnTo>
                <a:lnTo>
                  <a:pt x="250" y="784"/>
                </a:lnTo>
                <a:lnTo>
                  <a:pt x="203" y="760"/>
                </a:lnTo>
                <a:lnTo>
                  <a:pt x="159" y="731"/>
                </a:lnTo>
                <a:lnTo>
                  <a:pt x="120" y="697"/>
                </a:lnTo>
                <a:lnTo>
                  <a:pt x="86" y="658"/>
                </a:lnTo>
                <a:lnTo>
                  <a:pt x="55" y="615"/>
                </a:lnTo>
                <a:lnTo>
                  <a:pt x="32" y="567"/>
                </a:lnTo>
                <a:lnTo>
                  <a:pt x="15" y="516"/>
                </a:lnTo>
                <a:lnTo>
                  <a:pt x="4" y="464"/>
                </a:lnTo>
                <a:lnTo>
                  <a:pt x="0" y="408"/>
                </a:lnTo>
                <a:lnTo>
                  <a:pt x="4" y="352"/>
                </a:lnTo>
                <a:lnTo>
                  <a:pt x="15" y="300"/>
                </a:lnTo>
                <a:lnTo>
                  <a:pt x="32" y="250"/>
                </a:lnTo>
                <a:lnTo>
                  <a:pt x="55" y="202"/>
                </a:lnTo>
                <a:lnTo>
                  <a:pt x="86" y="159"/>
                </a:lnTo>
                <a:lnTo>
                  <a:pt x="120" y="120"/>
                </a:lnTo>
                <a:lnTo>
                  <a:pt x="159" y="84"/>
                </a:lnTo>
                <a:lnTo>
                  <a:pt x="203" y="55"/>
                </a:lnTo>
                <a:lnTo>
                  <a:pt x="250" y="32"/>
                </a:lnTo>
                <a:lnTo>
                  <a:pt x="300" y="15"/>
                </a:lnTo>
                <a:lnTo>
                  <a:pt x="354" y="3"/>
                </a:lnTo>
                <a:lnTo>
                  <a:pt x="409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522FAD9-553E-2F48-9BD5-D22A73CE0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" y="5243295"/>
            <a:ext cx="16009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Install Operand</a:t>
            </a:r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FEED9C80-A2A9-E148-A330-C406849CA68E}"/>
              </a:ext>
            </a:extLst>
          </p:cNvPr>
          <p:cNvSpPr>
            <a:spLocks/>
          </p:cNvSpPr>
          <p:nvPr/>
        </p:nvSpPr>
        <p:spPr bwMode="auto">
          <a:xfrm>
            <a:off x="246769" y="5237017"/>
            <a:ext cx="251999" cy="251999"/>
          </a:xfrm>
          <a:custGeom>
            <a:avLst/>
            <a:gdLst>
              <a:gd name="T0" fmla="*/ 409 w 818"/>
              <a:gd name="T1" fmla="*/ 0 h 817"/>
              <a:gd name="T2" fmla="*/ 464 w 818"/>
              <a:gd name="T3" fmla="*/ 3 h 817"/>
              <a:gd name="T4" fmla="*/ 518 w 818"/>
              <a:gd name="T5" fmla="*/ 15 h 817"/>
              <a:gd name="T6" fmla="*/ 568 w 818"/>
              <a:gd name="T7" fmla="*/ 32 h 817"/>
              <a:gd name="T8" fmla="*/ 615 w 818"/>
              <a:gd name="T9" fmla="*/ 55 h 817"/>
              <a:gd name="T10" fmla="*/ 659 w 818"/>
              <a:gd name="T11" fmla="*/ 84 h 817"/>
              <a:gd name="T12" fmla="*/ 698 w 818"/>
              <a:gd name="T13" fmla="*/ 120 h 817"/>
              <a:gd name="T14" fmla="*/ 732 w 818"/>
              <a:gd name="T15" fmla="*/ 159 h 817"/>
              <a:gd name="T16" fmla="*/ 761 w 818"/>
              <a:gd name="T17" fmla="*/ 202 h 817"/>
              <a:gd name="T18" fmla="*/ 786 w 818"/>
              <a:gd name="T19" fmla="*/ 250 h 817"/>
              <a:gd name="T20" fmla="*/ 803 w 818"/>
              <a:gd name="T21" fmla="*/ 300 h 817"/>
              <a:gd name="T22" fmla="*/ 814 w 818"/>
              <a:gd name="T23" fmla="*/ 352 h 817"/>
              <a:gd name="T24" fmla="*/ 818 w 818"/>
              <a:gd name="T25" fmla="*/ 408 h 817"/>
              <a:gd name="T26" fmla="*/ 814 w 818"/>
              <a:gd name="T27" fmla="*/ 464 h 817"/>
              <a:gd name="T28" fmla="*/ 803 w 818"/>
              <a:gd name="T29" fmla="*/ 516 h 817"/>
              <a:gd name="T30" fmla="*/ 786 w 818"/>
              <a:gd name="T31" fmla="*/ 567 h 817"/>
              <a:gd name="T32" fmla="*/ 761 w 818"/>
              <a:gd name="T33" fmla="*/ 615 h 817"/>
              <a:gd name="T34" fmla="*/ 732 w 818"/>
              <a:gd name="T35" fmla="*/ 658 h 817"/>
              <a:gd name="T36" fmla="*/ 698 w 818"/>
              <a:gd name="T37" fmla="*/ 697 h 817"/>
              <a:gd name="T38" fmla="*/ 659 w 818"/>
              <a:gd name="T39" fmla="*/ 731 h 817"/>
              <a:gd name="T40" fmla="*/ 615 w 818"/>
              <a:gd name="T41" fmla="*/ 760 h 817"/>
              <a:gd name="T42" fmla="*/ 568 w 818"/>
              <a:gd name="T43" fmla="*/ 784 h 817"/>
              <a:gd name="T44" fmla="*/ 518 w 818"/>
              <a:gd name="T45" fmla="*/ 802 h 817"/>
              <a:gd name="T46" fmla="*/ 464 w 818"/>
              <a:gd name="T47" fmla="*/ 813 h 817"/>
              <a:gd name="T48" fmla="*/ 409 w 818"/>
              <a:gd name="T49" fmla="*/ 817 h 817"/>
              <a:gd name="T50" fmla="*/ 354 w 818"/>
              <a:gd name="T51" fmla="*/ 813 h 817"/>
              <a:gd name="T52" fmla="*/ 300 w 818"/>
              <a:gd name="T53" fmla="*/ 802 h 817"/>
              <a:gd name="T54" fmla="*/ 250 w 818"/>
              <a:gd name="T55" fmla="*/ 784 h 817"/>
              <a:gd name="T56" fmla="*/ 203 w 818"/>
              <a:gd name="T57" fmla="*/ 760 h 817"/>
              <a:gd name="T58" fmla="*/ 159 w 818"/>
              <a:gd name="T59" fmla="*/ 731 h 817"/>
              <a:gd name="T60" fmla="*/ 120 w 818"/>
              <a:gd name="T61" fmla="*/ 697 h 817"/>
              <a:gd name="T62" fmla="*/ 86 w 818"/>
              <a:gd name="T63" fmla="*/ 658 h 817"/>
              <a:gd name="T64" fmla="*/ 55 w 818"/>
              <a:gd name="T65" fmla="*/ 615 h 817"/>
              <a:gd name="T66" fmla="*/ 32 w 818"/>
              <a:gd name="T67" fmla="*/ 567 h 817"/>
              <a:gd name="T68" fmla="*/ 15 w 818"/>
              <a:gd name="T69" fmla="*/ 516 h 817"/>
              <a:gd name="T70" fmla="*/ 4 w 818"/>
              <a:gd name="T71" fmla="*/ 464 h 817"/>
              <a:gd name="T72" fmla="*/ 0 w 818"/>
              <a:gd name="T73" fmla="*/ 408 h 817"/>
              <a:gd name="T74" fmla="*/ 4 w 818"/>
              <a:gd name="T75" fmla="*/ 352 h 817"/>
              <a:gd name="T76" fmla="*/ 15 w 818"/>
              <a:gd name="T77" fmla="*/ 300 h 817"/>
              <a:gd name="T78" fmla="*/ 32 w 818"/>
              <a:gd name="T79" fmla="*/ 250 h 817"/>
              <a:gd name="T80" fmla="*/ 55 w 818"/>
              <a:gd name="T81" fmla="*/ 202 h 817"/>
              <a:gd name="T82" fmla="*/ 86 w 818"/>
              <a:gd name="T83" fmla="*/ 159 h 817"/>
              <a:gd name="T84" fmla="*/ 120 w 818"/>
              <a:gd name="T85" fmla="*/ 120 h 817"/>
              <a:gd name="T86" fmla="*/ 159 w 818"/>
              <a:gd name="T87" fmla="*/ 84 h 817"/>
              <a:gd name="T88" fmla="*/ 203 w 818"/>
              <a:gd name="T89" fmla="*/ 55 h 817"/>
              <a:gd name="T90" fmla="*/ 250 w 818"/>
              <a:gd name="T91" fmla="*/ 32 h 817"/>
              <a:gd name="T92" fmla="*/ 300 w 818"/>
              <a:gd name="T93" fmla="*/ 15 h 817"/>
              <a:gd name="T94" fmla="*/ 354 w 818"/>
              <a:gd name="T95" fmla="*/ 3 h 817"/>
              <a:gd name="T96" fmla="*/ 409 w 818"/>
              <a:gd name="T97" fmla="*/ 0 h 8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18"/>
              <a:gd name="T148" fmla="*/ 0 h 817"/>
              <a:gd name="T149" fmla="*/ 818 w 818"/>
              <a:gd name="T150" fmla="*/ 817 h 81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18" h="817">
                <a:moveTo>
                  <a:pt x="409" y="0"/>
                </a:moveTo>
                <a:lnTo>
                  <a:pt x="464" y="3"/>
                </a:lnTo>
                <a:lnTo>
                  <a:pt x="518" y="15"/>
                </a:lnTo>
                <a:lnTo>
                  <a:pt x="568" y="32"/>
                </a:lnTo>
                <a:lnTo>
                  <a:pt x="615" y="55"/>
                </a:lnTo>
                <a:lnTo>
                  <a:pt x="659" y="84"/>
                </a:lnTo>
                <a:lnTo>
                  <a:pt x="698" y="120"/>
                </a:lnTo>
                <a:lnTo>
                  <a:pt x="732" y="159"/>
                </a:lnTo>
                <a:lnTo>
                  <a:pt x="761" y="202"/>
                </a:lnTo>
                <a:lnTo>
                  <a:pt x="786" y="250"/>
                </a:lnTo>
                <a:lnTo>
                  <a:pt x="803" y="300"/>
                </a:lnTo>
                <a:lnTo>
                  <a:pt x="814" y="352"/>
                </a:lnTo>
                <a:lnTo>
                  <a:pt x="818" y="408"/>
                </a:lnTo>
                <a:lnTo>
                  <a:pt x="814" y="464"/>
                </a:lnTo>
                <a:lnTo>
                  <a:pt x="803" y="516"/>
                </a:lnTo>
                <a:lnTo>
                  <a:pt x="786" y="567"/>
                </a:lnTo>
                <a:lnTo>
                  <a:pt x="761" y="615"/>
                </a:lnTo>
                <a:lnTo>
                  <a:pt x="732" y="658"/>
                </a:lnTo>
                <a:lnTo>
                  <a:pt x="698" y="697"/>
                </a:lnTo>
                <a:lnTo>
                  <a:pt x="659" y="731"/>
                </a:lnTo>
                <a:lnTo>
                  <a:pt x="615" y="760"/>
                </a:lnTo>
                <a:lnTo>
                  <a:pt x="568" y="784"/>
                </a:lnTo>
                <a:lnTo>
                  <a:pt x="518" y="802"/>
                </a:lnTo>
                <a:lnTo>
                  <a:pt x="464" y="813"/>
                </a:lnTo>
                <a:lnTo>
                  <a:pt x="409" y="817"/>
                </a:lnTo>
                <a:lnTo>
                  <a:pt x="354" y="813"/>
                </a:lnTo>
                <a:lnTo>
                  <a:pt x="300" y="802"/>
                </a:lnTo>
                <a:lnTo>
                  <a:pt x="250" y="784"/>
                </a:lnTo>
                <a:lnTo>
                  <a:pt x="203" y="760"/>
                </a:lnTo>
                <a:lnTo>
                  <a:pt x="159" y="731"/>
                </a:lnTo>
                <a:lnTo>
                  <a:pt x="120" y="697"/>
                </a:lnTo>
                <a:lnTo>
                  <a:pt x="86" y="658"/>
                </a:lnTo>
                <a:lnTo>
                  <a:pt x="55" y="615"/>
                </a:lnTo>
                <a:lnTo>
                  <a:pt x="32" y="567"/>
                </a:lnTo>
                <a:lnTo>
                  <a:pt x="15" y="516"/>
                </a:lnTo>
                <a:lnTo>
                  <a:pt x="4" y="464"/>
                </a:lnTo>
                <a:lnTo>
                  <a:pt x="0" y="408"/>
                </a:lnTo>
                <a:lnTo>
                  <a:pt x="4" y="352"/>
                </a:lnTo>
                <a:lnTo>
                  <a:pt x="15" y="300"/>
                </a:lnTo>
                <a:lnTo>
                  <a:pt x="32" y="250"/>
                </a:lnTo>
                <a:lnTo>
                  <a:pt x="55" y="202"/>
                </a:lnTo>
                <a:lnTo>
                  <a:pt x="86" y="159"/>
                </a:lnTo>
                <a:lnTo>
                  <a:pt x="120" y="120"/>
                </a:lnTo>
                <a:lnTo>
                  <a:pt x="159" y="84"/>
                </a:lnTo>
                <a:lnTo>
                  <a:pt x="203" y="55"/>
                </a:lnTo>
                <a:lnTo>
                  <a:pt x="250" y="32"/>
                </a:lnTo>
                <a:lnTo>
                  <a:pt x="300" y="15"/>
                </a:lnTo>
                <a:lnTo>
                  <a:pt x="354" y="3"/>
                </a:lnTo>
                <a:lnTo>
                  <a:pt x="409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07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32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工作流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(2/2)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27" name="Rectangle 3@|1FFC:4308095|FBC:16777215|LFC:16777215|LBC:16777215"/>
          <p:cNvSpPr>
            <a:spLocks noChangeArrowheads="1"/>
          </p:cNvSpPr>
          <p:nvPr/>
        </p:nvSpPr>
        <p:spPr bwMode="auto">
          <a:xfrm flipV="1">
            <a:off x="331610" y="2172517"/>
            <a:ext cx="3021189" cy="45719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729" name="Rectangle 46@|1FFC:1554685|FBC:16777215|LFC:16777215|LBC:16777215"/>
          <p:cNvSpPr>
            <a:spLocks noChangeArrowheads="1"/>
          </p:cNvSpPr>
          <p:nvPr/>
        </p:nvSpPr>
        <p:spPr bwMode="auto">
          <a:xfrm flipV="1">
            <a:off x="331609" y="3482070"/>
            <a:ext cx="3021189" cy="52388"/>
          </a:xfrm>
          <a:prstGeom prst="rect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731" name="Rectangle 51@|1FFC:14657585|FBC:16777215|LFC:16777215|LBC:16777215"/>
          <p:cNvSpPr>
            <a:spLocks noChangeArrowheads="1"/>
          </p:cNvSpPr>
          <p:nvPr/>
        </p:nvSpPr>
        <p:spPr bwMode="auto">
          <a:xfrm flipV="1">
            <a:off x="331610" y="5029774"/>
            <a:ext cx="3021189" cy="52388"/>
          </a:xfrm>
          <a:prstGeom prst="rect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740" name="TextBox 13"/>
          <p:cNvSpPr txBox="1">
            <a:spLocks noChangeArrowheads="1"/>
          </p:cNvSpPr>
          <p:nvPr/>
        </p:nvSpPr>
        <p:spPr bwMode="auto">
          <a:xfrm>
            <a:off x="331611" y="1429345"/>
            <a:ext cx="3021188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The OperandBindInfo CR that is deployed to identify secrets and/or Configmaps that should be shared with requesters.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741" name="TextBox 13"/>
          <p:cNvSpPr txBox="1">
            <a:spLocks noChangeArrowheads="1"/>
          </p:cNvSpPr>
          <p:nvPr/>
        </p:nvSpPr>
        <p:spPr bwMode="auto">
          <a:xfrm>
            <a:off x="735806" y="2496112"/>
            <a:ext cx="26169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Custom Expected BindInfo</a:t>
            </a:r>
          </a:p>
        </p:txBody>
      </p:sp>
      <p:sp>
        <p:nvSpPr>
          <p:cNvPr id="30742" name="TextBox 13"/>
          <p:cNvSpPr txBox="1">
            <a:spLocks noChangeArrowheads="1"/>
          </p:cNvSpPr>
          <p:nvPr/>
        </p:nvSpPr>
        <p:spPr bwMode="auto">
          <a:xfrm>
            <a:off x="331609" y="2826360"/>
            <a:ext cx="3249672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The OperandRequest could specify an expected name for copied Secrets and/or Configmaps.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4" name="TextBox 13"/>
          <p:cNvSpPr txBox="1">
            <a:spLocks noChangeArrowheads="1"/>
          </p:cNvSpPr>
          <p:nvPr/>
        </p:nvSpPr>
        <p:spPr bwMode="auto">
          <a:xfrm>
            <a:off x="331611" y="4167629"/>
            <a:ext cx="3021188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The ODLM matches up OperandRequest and OperandBindInfo  and copies the secret and/or ConfigMap to the OperandRequest namespace.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A565182E-0C8E-D345-9D10-AC5653AD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49" y="1516186"/>
            <a:ext cx="7878497" cy="4626327"/>
          </a:xfrm>
          <a:prstGeom prst="rect">
            <a:avLst/>
          </a:prstGeom>
        </p:spPr>
      </p:pic>
      <p:sp>
        <p:nvSpPr>
          <p:cNvPr id="34" name="Freeform 14">
            <a:extLst>
              <a:ext uri="{FF2B5EF4-FFF2-40B4-BE49-F238E27FC236}">
                <a16:creationId xmlns:a16="http://schemas.microsoft.com/office/drawing/2014/main" id="{4195C605-AB72-3441-B984-F22449A8AD7B}"/>
              </a:ext>
            </a:extLst>
          </p:cNvPr>
          <p:cNvSpPr>
            <a:spLocks/>
          </p:cNvSpPr>
          <p:nvPr/>
        </p:nvSpPr>
        <p:spPr bwMode="auto">
          <a:xfrm>
            <a:off x="246769" y="2489834"/>
            <a:ext cx="251999" cy="251999"/>
          </a:xfrm>
          <a:custGeom>
            <a:avLst/>
            <a:gdLst>
              <a:gd name="T0" fmla="*/ 409 w 818"/>
              <a:gd name="T1" fmla="*/ 0 h 817"/>
              <a:gd name="T2" fmla="*/ 464 w 818"/>
              <a:gd name="T3" fmla="*/ 3 h 817"/>
              <a:gd name="T4" fmla="*/ 518 w 818"/>
              <a:gd name="T5" fmla="*/ 15 h 817"/>
              <a:gd name="T6" fmla="*/ 568 w 818"/>
              <a:gd name="T7" fmla="*/ 32 h 817"/>
              <a:gd name="T8" fmla="*/ 615 w 818"/>
              <a:gd name="T9" fmla="*/ 55 h 817"/>
              <a:gd name="T10" fmla="*/ 659 w 818"/>
              <a:gd name="T11" fmla="*/ 84 h 817"/>
              <a:gd name="T12" fmla="*/ 698 w 818"/>
              <a:gd name="T13" fmla="*/ 120 h 817"/>
              <a:gd name="T14" fmla="*/ 732 w 818"/>
              <a:gd name="T15" fmla="*/ 159 h 817"/>
              <a:gd name="T16" fmla="*/ 761 w 818"/>
              <a:gd name="T17" fmla="*/ 202 h 817"/>
              <a:gd name="T18" fmla="*/ 786 w 818"/>
              <a:gd name="T19" fmla="*/ 250 h 817"/>
              <a:gd name="T20" fmla="*/ 803 w 818"/>
              <a:gd name="T21" fmla="*/ 300 h 817"/>
              <a:gd name="T22" fmla="*/ 814 w 818"/>
              <a:gd name="T23" fmla="*/ 352 h 817"/>
              <a:gd name="T24" fmla="*/ 818 w 818"/>
              <a:gd name="T25" fmla="*/ 408 h 817"/>
              <a:gd name="T26" fmla="*/ 814 w 818"/>
              <a:gd name="T27" fmla="*/ 464 h 817"/>
              <a:gd name="T28" fmla="*/ 803 w 818"/>
              <a:gd name="T29" fmla="*/ 516 h 817"/>
              <a:gd name="T30" fmla="*/ 786 w 818"/>
              <a:gd name="T31" fmla="*/ 567 h 817"/>
              <a:gd name="T32" fmla="*/ 761 w 818"/>
              <a:gd name="T33" fmla="*/ 615 h 817"/>
              <a:gd name="T34" fmla="*/ 732 w 818"/>
              <a:gd name="T35" fmla="*/ 658 h 817"/>
              <a:gd name="T36" fmla="*/ 698 w 818"/>
              <a:gd name="T37" fmla="*/ 697 h 817"/>
              <a:gd name="T38" fmla="*/ 659 w 818"/>
              <a:gd name="T39" fmla="*/ 731 h 817"/>
              <a:gd name="T40" fmla="*/ 615 w 818"/>
              <a:gd name="T41" fmla="*/ 760 h 817"/>
              <a:gd name="T42" fmla="*/ 568 w 818"/>
              <a:gd name="T43" fmla="*/ 784 h 817"/>
              <a:gd name="T44" fmla="*/ 518 w 818"/>
              <a:gd name="T45" fmla="*/ 802 h 817"/>
              <a:gd name="T46" fmla="*/ 464 w 818"/>
              <a:gd name="T47" fmla="*/ 813 h 817"/>
              <a:gd name="T48" fmla="*/ 409 w 818"/>
              <a:gd name="T49" fmla="*/ 817 h 817"/>
              <a:gd name="T50" fmla="*/ 354 w 818"/>
              <a:gd name="T51" fmla="*/ 813 h 817"/>
              <a:gd name="T52" fmla="*/ 300 w 818"/>
              <a:gd name="T53" fmla="*/ 802 h 817"/>
              <a:gd name="T54" fmla="*/ 250 w 818"/>
              <a:gd name="T55" fmla="*/ 784 h 817"/>
              <a:gd name="T56" fmla="*/ 203 w 818"/>
              <a:gd name="T57" fmla="*/ 760 h 817"/>
              <a:gd name="T58" fmla="*/ 159 w 818"/>
              <a:gd name="T59" fmla="*/ 731 h 817"/>
              <a:gd name="T60" fmla="*/ 120 w 818"/>
              <a:gd name="T61" fmla="*/ 697 h 817"/>
              <a:gd name="T62" fmla="*/ 86 w 818"/>
              <a:gd name="T63" fmla="*/ 658 h 817"/>
              <a:gd name="T64" fmla="*/ 55 w 818"/>
              <a:gd name="T65" fmla="*/ 615 h 817"/>
              <a:gd name="T66" fmla="*/ 32 w 818"/>
              <a:gd name="T67" fmla="*/ 567 h 817"/>
              <a:gd name="T68" fmla="*/ 15 w 818"/>
              <a:gd name="T69" fmla="*/ 516 h 817"/>
              <a:gd name="T70" fmla="*/ 4 w 818"/>
              <a:gd name="T71" fmla="*/ 464 h 817"/>
              <a:gd name="T72" fmla="*/ 0 w 818"/>
              <a:gd name="T73" fmla="*/ 408 h 817"/>
              <a:gd name="T74" fmla="*/ 4 w 818"/>
              <a:gd name="T75" fmla="*/ 352 h 817"/>
              <a:gd name="T76" fmla="*/ 15 w 818"/>
              <a:gd name="T77" fmla="*/ 300 h 817"/>
              <a:gd name="T78" fmla="*/ 32 w 818"/>
              <a:gd name="T79" fmla="*/ 250 h 817"/>
              <a:gd name="T80" fmla="*/ 55 w 818"/>
              <a:gd name="T81" fmla="*/ 202 h 817"/>
              <a:gd name="T82" fmla="*/ 86 w 818"/>
              <a:gd name="T83" fmla="*/ 159 h 817"/>
              <a:gd name="T84" fmla="*/ 120 w 818"/>
              <a:gd name="T85" fmla="*/ 120 h 817"/>
              <a:gd name="T86" fmla="*/ 159 w 818"/>
              <a:gd name="T87" fmla="*/ 84 h 817"/>
              <a:gd name="T88" fmla="*/ 203 w 818"/>
              <a:gd name="T89" fmla="*/ 55 h 817"/>
              <a:gd name="T90" fmla="*/ 250 w 818"/>
              <a:gd name="T91" fmla="*/ 32 h 817"/>
              <a:gd name="T92" fmla="*/ 300 w 818"/>
              <a:gd name="T93" fmla="*/ 15 h 817"/>
              <a:gd name="T94" fmla="*/ 354 w 818"/>
              <a:gd name="T95" fmla="*/ 3 h 817"/>
              <a:gd name="T96" fmla="*/ 409 w 818"/>
              <a:gd name="T97" fmla="*/ 0 h 8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18"/>
              <a:gd name="T148" fmla="*/ 0 h 817"/>
              <a:gd name="T149" fmla="*/ 818 w 818"/>
              <a:gd name="T150" fmla="*/ 817 h 81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18" h="817">
                <a:moveTo>
                  <a:pt x="409" y="0"/>
                </a:moveTo>
                <a:lnTo>
                  <a:pt x="464" y="3"/>
                </a:lnTo>
                <a:lnTo>
                  <a:pt x="518" y="15"/>
                </a:lnTo>
                <a:lnTo>
                  <a:pt x="568" y="32"/>
                </a:lnTo>
                <a:lnTo>
                  <a:pt x="615" y="55"/>
                </a:lnTo>
                <a:lnTo>
                  <a:pt x="659" y="84"/>
                </a:lnTo>
                <a:lnTo>
                  <a:pt x="698" y="120"/>
                </a:lnTo>
                <a:lnTo>
                  <a:pt x="732" y="159"/>
                </a:lnTo>
                <a:lnTo>
                  <a:pt x="761" y="202"/>
                </a:lnTo>
                <a:lnTo>
                  <a:pt x="786" y="250"/>
                </a:lnTo>
                <a:lnTo>
                  <a:pt x="803" y="300"/>
                </a:lnTo>
                <a:lnTo>
                  <a:pt x="814" y="352"/>
                </a:lnTo>
                <a:lnTo>
                  <a:pt x="818" y="408"/>
                </a:lnTo>
                <a:lnTo>
                  <a:pt x="814" y="464"/>
                </a:lnTo>
                <a:lnTo>
                  <a:pt x="803" y="516"/>
                </a:lnTo>
                <a:lnTo>
                  <a:pt x="786" y="567"/>
                </a:lnTo>
                <a:lnTo>
                  <a:pt x="761" y="615"/>
                </a:lnTo>
                <a:lnTo>
                  <a:pt x="732" y="658"/>
                </a:lnTo>
                <a:lnTo>
                  <a:pt x="698" y="697"/>
                </a:lnTo>
                <a:lnTo>
                  <a:pt x="659" y="731"/>
                </a:lnTo>
                <a:lnTo>
                  <a:pt x="615" y="760"/>
                </a:lnTo>
                <a:lnTo>
                  <a:pt x="568" y="784"/>
                </a:lnTo>
                <a:lnTo>
                  <a:pt x="518" y="802"/>
                </a:lnTo>
                <a:lnTo>
                  <a:pt x="464" y="813"/>
                </a:lnTo>
                <a:lnTo>
                  <a:pt x="409" y="817"/>
                </a:lnTo>
                <a:lnTo>
                  <a:pt x="354" y="813"/>
                </a:lnTo>
                <a:lnTo>
                  <a:pt x="300" y="802"/>
                </a:lnTo>
                <a:lnTo>
                  <a:pt x="250" y="784"/>
                </a:lnTo>
                <a:lnTo>
                  <a:pt x="203" y="760"/>
                </a:lnTo>
                <a:lnTo>
                  <a:pt x="159" y="731"/>
                </a:lnTo>
                <a:lnTo>
                  <a:pt x="120" y="697"/>
                </a:lnTo>
                <a:lnTo>
                  <a:pt x="86" y="658"/>
                </a:lnTo>
                <a:lnTo>
                  <a:pt x="55" y="615"/>
                </a:lnTo>
                <a:lnTo>
                  <a:pt x="32" y="567"/>
                </a:lnTo>
                <a:lnTo>
                  <a:pt x="15" y="516"/>
                </a:lnTo>
                <a:lnTo>
                  <a:pt x="4" y="464"/>
                </a:lnTo>
                <a:lnTo>
                  <a:pt x="0" y="408"/>
                </a:lnTo>
                <a:lnTo>
                  <a:pt x="4" y="352"/>
                </a:lnTo>
                <a:lnTo>
                  <a:pt x="15" y="300"/>
                </a:lnTo>
                <a:lnTo>
                  <a:pt x="32" y="250"/>
                </a:lnTo>
                <a:lnTo>
                  <a:pt x="55" y="202"/>
                </a:lnTo>
                <a:lnTo>
                  <a:pt x="86" y="159"/>
                </a:lnTo>
                <a:lnTo>
                  <a:pt x="120" y="120"/>
                </a:lnTo>
                <a:lnTo>
                  <a:pt x="159" y="84"/>
                </a:lnTo>
                <a:lnTo>
                  <a:pt x="203" y="55"/>
                </a:lnTo>
                <a:lnTo>
                  <a:pt x="250" y="32"/>
                </a:lnTo>
                <a:lnTo>
                  <a:pt x="300" y="15"/>
                </a:lnTo>
                <a:lnTo>
                  <a:pt x="354" y="3"/>
                </a:lnTo>
                <a:lnTo>
                  <a:pt x="409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</a:t>
            </a: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EA0355A6-43D9-A848-BAAC-9E807AAF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" y="1156802"/>
            <a:ext cx="23610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Create BindInfo</a:t>
            </a:r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1018B1DB-F165-5B4E-B992-FDB6B5DD45AE}"/>
              </a:ext>
            </a:extLst>
          </p:cNvPr>
          <p:cNvSpPr>
            <a:spLocks/>
          </p:cNvSpPr>
          <p:nvPr/>
        </p:nvSpPr>
        <p:spPr bwMode="auto">
          <a:xfrm>
            <a:off x="246769" y="1150524"/>
            <a:ext cx="251999" cy="251999"/>
          </a:xfrm>
          <a:custGeom>
            <a:avLst/>
            <a:gdLst>
              <a:gd name="T0" fmla="*/ 409 w 818"/>
              <a:gd name="T1" fmla="*/ 0 h 817"/>
              <a:gd name="T2" fmla="*/ 464 w 818"/>
              <a:gd name="T3" fmla="*/ 3 h 817"/>
              <a:gd name="T4" fmla="*/ 518 w 818"/>
              <a:gd name="T5" fmla="*/ 15 h 817"/>
              <a:gd name="T6" fmla="*/ 568 w 818"/>
              <a:gd name="T7" fmla="*/ 32 h 817"/>
              <a:gd name="T8" fmla="*/ 615 w 818"/>
              <a:gd name="T9" fmla="*/ 55 h 817"/>
              <a:gd name="T10" fmla="*/ 659 w 818"/>
              <a:gd name="T11" fmla="*/ 84 h 817"/>
              <a:gd name="T12" fmla="*/ 698 w 818"/>
              <a:gd name="T13" fmla="*/ 120 h 817"/>
              <a:gd name="T14" fmla="*/ 732 w 818"/>
              <a:gd name="T15" fmla="*/ 159 h 817"/>
              <a:gd name="T16" fmla="*/ 761 w 818"/>
              <a:gd name="T17" fmla="*/ 202 h 817"/>
              <a:gd name="T18" fmla="*/ 786 w 818"/>
              <a:gd name="T19" fmla="*/ 250 h 817"/>
              <a:gd name="T20" fmla="*/ 803 w 818"/>
              <a:gd name="T21" fmla="*/ 300 h 817"/>
              <a:gd name="T22" fmla="*/ 814 w 818"/>
              <a:gd name="T23" fmla="*/ 352 h 817"/>
              <a:gd name="T24" fmla="*/ 818 w 818"/>
              <a:gd name="T25" fmla="*/ 408 h 817"/>
              <a:gd name="T26" fmla="*/ 814 w 818"/>
              <a:gd name="T27" fmla="*/ 464 h 817"/>
              <a:gd name="T28" fmla="*/ 803 w 818"/>
              <a:gd name="T29" fmla="*/ 516 h 817"/>
              <a:gd name="T30" fmla="*/ 786 w 818"/>
              <a:gd name="T31" fmla="*/ 567 h 817"/>
              <a:gd name="T32" fmla="*/ 761 w 818"/>
              <a:gd name="T33" fmla="*/ 615 h 817"/>
              <a:gd name="T34" fmla="*/ 732 w 818"/>
              <a:gd name="T35" fmla="*/ 658 h 817"/>
              <a:gd name="T36" fmla="*/ 698 w 818"/>
              <a:gd name="T37" fmla="*/ 697 h 817"/>
              <a:gd name="T38" fmla="*/ 659 w 818"/>
              <a:gd name="T39" fmla="*/ 731 h 817"/>
              <a:gd name="T40" fmla="*/ 615 w 818"/>
              <a:gd name="T41" fmla="*/ 760 h 817"/>
              <a:gd name="T42" fmla="*/ 568 w 818"/>
              <a:gd name="T43" fmla="*/ 784 h 817"/>
              <a:gd name="T44" fmla="*/ 518 w 818"/>
              <a:gd name="T45" fmla="*/ 802 h 817"/>
              <a:gd name="T46" fmla="*/ 464 w 818"/>
              <a:gd name="T47" fmla="*/ 813 h 817"/>
              <a:gd name="T48" fmla="*/ 409 w 818"/>
              <a:gd name="T49" fmla="*/ 817 h 817"/>
              <a:gd name="T50" fmla="*/ 354 w 818"/>
              <a:gd name="T51" fmla="*/ 813 h 817"/>
              <a:gd name="T52" fmla="*/ 300 w 818"/>
              <a:gd name="T53" fmla="*/ 802 h 817"/>
              <a:gd name="T54" fmla="*/ 250 w 818"/>
              <a:gd name="T55" fmla="*/ 784 h 817"/>
              <a:gd name="T56" fmla="*/ 203 w 818"/>
              <a:gd name="T57" fmla="*/ 760 h 817"/>
              <a:gd name="T58" fmla="*/ 159 w 818"/>
              <a:gd name="T59" fmla="*/ 731 h 817"/>
              <a:gd name="T60" fmla="*/ 120 w 818"/>
              <a:gd name="T61" fmla="*/ 697 h 817"/>
              <a:gd name="T62" fmla="*/ 86 w 818"/>
              <a:gd name="T63" fmla="*/ 658 h 817"/>
              <a:gd name="T64" fmla="*/ 55 w 818"/>
              <a:gd name="T65" fmla="*/ 615 h 817"/>
              <a:gd name="T66" fmla="*/ 32 w 818"/>
              <a:gd name="T67" fmla="*/ 567 h 817"/>
              <a:gd name="T68" fmla="*/ 15 w 818"/>
              <a:gd name="T69" fmla="*/ 516 h 817"/>
              <a:gd name="T70" fmla="*/ 4 w 818"/>
              <a:gd name="T71" fmla="*/ 464 h 817"/>
              <a:gd name="T72" fmla="*/ 0 w 818"/>
              <a:gd name="T73" fmla="*/ 408 h 817"/>
              <a:gd name="T74" fmla="*/ 4 w 818"/>
              <a:gd name="T75" fmla="*/ 352 h 817"/>
              <a:gd name="T76" fmla="*/ 15 w 818"/>
              <a:gd name="T77" fmla="*/ 300 h 817"/>
              <a:gd name="T78" fmla="*/ 32 w 818"/>
              <a:gd name="T79" fmla="*/ 250 h 817"/>
              <a:gd name="T80" fmla="*/ 55 w 818"/>
              <a:gd name="T81" fmla="*/ 202 h 817"/>
              <a:gd name="T82" fmla="*/ 86 w 818"/>
              <a:gd name="T83" fmla="*/ 159 h 817"/>
              <a:gd name="T84" fmla="*/ 120 w 818"/>
              <a:gd name="T85" fmla="*/ 120 h 817"/>
              <a:gd name="T86" fmla="*/ 159 w 818"/>
              <a:gd name="T87" fmla="*/ 84 h 817"/>
              <a:gd name="T88" fmla="*/ 203 w 818"/>
              <a:gd name="T89" fmla="*/ 55 h 817"/>
              <a:gd name="T90" fmla="*/ 250 w 818"/>
              <a:gd name="T91" fmla="*/ 32 h 817"/>
              <a:gd name="T92" fmla="*/ 300 w 818"/>
              <a:gd name="T93" fmla="*/ 15 h 817"/>
              <a:gd name="T94" fmla="*/ 354 w 818"/>
              <a:gd name="T95" fmla="*/ 3 h 817"/>
              <a:gd name="T96" fmla="*/ 409 w 818"/>
              <a:gd name="T97" fmla="*/ 0 h 8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18"/>
              <a:gd name="T148" fmla="*/ 0 h 817"/>
              <a:gd name="T149" fmla="*/ 818 w 818"/>
              <a:gd name="T150" fmla="*/ 817 h 81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18" h="817">
                <a:moveTo>
                  <a:pt x="409" y="0"/>
                </a:moveTo>
                <a:lnTo>
                  <a:pt x="464" y="3"/>
                </a:lnTo>
                <a:lnTo>
                  <a:pt x="518" y="15"/>
                </a:lnTo>
                <a:lnTo>
                  <a:pt x="568" y="32"/>
                </a:lnTo>
                <a:lnTo>
                  <a:pt x="615" y="55"/>
                </a:lnTo>
                <a:lnTo>
                  <a:pt x="659" y="84"/>
                </a:lnTo>
                <a:lnTo>
                  <a:pt x="698" y="120"/>
                </a:lnTo>
                <a:lnTo>
                  <a:pt x="732" y="159"/>
                </a:lnTo>
                <a:lnTo>
                  <a:pt x="761" y="202"/>
                </a:lnTo>
                <a:lnTo>
                  <a:pt x="786" y="250"/>
                </a:lnTo>
                <a:lnTo>
                  <a:pt x="803" y="300"/>
                </a:lnTo>
                <a:lnTo>
                  <a:pt x="814" y="352"/>
                </a:lnTo>
                <a:lnTo>
                  <a:pt x="818" y="408"/>
                </a:lnTo>
                <a:lnTo>
                  <a:pt x="814" y="464"/>
                </a:lnTo>
                <a:lnTo>
                  <a:pt x="803" y="516"/>
                </a:lnTo>
                <a:lnTo>
                  <a:pt x="786" y="567"/>
                </a:lnTo>
                <a:lnTo>
                  <a:pt x="761" y="615"/>
                </a:lnTo>
                <a:lnTo>
                  <a:pt x="732" y="658"/>
                </a:lnTo>
                <a:lnTo>
                  <a:pt x="698" y="697"/>
                </a:lnTo>
                <a:lnTo>
                  <a:pt x="659" y="731"/>
                </a:lnTo>
                <a:lnTo>
                  <a:pt x="615" y="760"/>
                </a:lnTo>
                <a:lnTo>
                  <a:pt x="568" y="784"/>
                </a:lnTo>
                <a:lnTo>
                  <a:pt x="518" y="802"/>
                </a:lnTo>
                <a:lnTo>
                  <a:pt x="464" y="813"/>
                </a:lnTo>
                <a:lnTo>
                  <a:pt x="409" y="817"/>
                </a:lnTo>
                <a:lnTo>
                  <a:pt x="354" y="813"/>
                </a:lnTo>
                <a:lnTo>
                  <a:pt x="300" y="802"/>
                </a:lnTo>
                <a:lnTo>
                  <a:pt x="250" y="784"/>
                </a:lnTo>
                <a:lnTo>
                  <a:pt x="203" y="760"/>
                </a:lnTo>
                <a:lnTo>
                  <a:pt x="159" y="731"/>
                </a:lnTo>
                <a:lnTo>
                  <a:pt x="120" y="697"/>
                </a:lnTo>
                <a:lnTo>
                  <a:pt x="86" y="658"/>
                </a:lnTo>
                <a:lnTo>
                  <a:pt x="55" y="615"/>
                </a:lnTo>
                <a:lnTo>
                  <a:pt x="32" y="567"/>
                </a:lnTo>
                <a:lnTo>
                  <a:pt x="15" y="516"/>
                </a:lnTo>
                <a:lnTo>
                  <a:pt x="4" y="464"/>
                </a:lnTo>
                <a:lnTo>
                  <a:pt x="0" y="408"/>
                </a:lnTo>
                <a:lnTo>
                  <a:pt x="4" y="352"/>
                </a:lnTo>
                <a:lnTo>
                  <a:pt x="15" y="300"/>
                </a:lnTo>
                <a:lnTo>
                  <a:pt x="32" y="250"/>
                </a:lnTo>
                <a:lnTo>
                  <a:pt x="55" y="202"/>
                </a:lnTo>
                <a:lnTo>
                  <a:pt x="86" y="159"/>
                </a:lnTo>
                <a:lnTo>
                  <a:pt x="120" y="120"/>
                </a:lnTo>
                <a:lnTo>
                  <a:pt x="159" y="84"/>
                </a:lnTo>
                <a:lnTo>
                  <a:pt x="203" y="55"/>
                </a:lnTo>
                <a:lnTo>
                  <a:pt x="250" y="32"/>
                </a:lnTo>
                <a:lnTo>
                  <a:pt x="300" y="15"/>
                </a:lnTo>
                <a:lnTo>
                  <a:pt x="354" y="3"/>
                </a:lnTo>
                <a:lnTo>
                  <a:pt x="409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C6F39548-4560-F94B-8AED-B81C3641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864" y="3829834"/>
            <a:ext cx="27520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Copy ConfigMap and Secret</a:t>
            </a:r>
          </a:p>
        </p:txBody>
      </p:sp>
      <p:sp>
        <p:nvSpPr>
          <p:cNvPr id="41" name="Freeform 14">
            <a:extLst>
              <a:ext uri="{FF2B5EF4-FFF2-40B4-BE49-F238E27FC236}">
                <a16:creationId xmlns:a16="http://schemas.microsoft.com/office/drawing/2014/main" id="{07A24438-30B2-9645-853F-678F45858B11}"/>
              </a:ext>
            </a:extLst>
          </p:cNvPr>
          <p:cNvSpPr>
            <a:spLocks/>
          </p:cNvSpPr>
          <p:nvPr/>
        </p:nvSpPr>
        <p:spPr bwMode="auto">
          <a:xfrm>
            <a:off x="247827" y="3823556"/>
            <a:ext cx="251999" cy="251999"/>
          </a:xfrm>
          <a:custGeom>
            <a:avLst/>
            <a:gdLst>
              <a:gd name="T0" fmla="*/ 409 w 818"/>
              <a:gd name="T1" fmla="*/ 0 h 817"/>
              <a:gd name="T2" fmla="*/ 464 w 818"/>
              <a:gd name="T3" fmla="*/ 3 h 817"/>
              <a:gd name="T4" fmla="*/ 518 w 818"/>
              <a:gd name="T5" fmla="*/ 15 h 817"/>
              <a:gd name="T6" fmla="*/ 568 w 818"/>
              <a:gd name="T7" fmla="*/ 32 h 817"/>
              <a:gd name="T8" fmla="*/ 615 w 818"/>
              <a:gd name="T9" fmla="*/ 55 h 817"/>
              <a:gd name="T10" fmla="*/ 659 w 818"/>
              <a:gd name="T11" fmla="*/ 84 h 817"/>
              <a:gd name="T12" fmla="*/ 698 w 818"/>
              <a:gd name="T13" fmla="*/ 120 h 817"/>
              <a:gd name="T14" fmla="*/ 732 w 818"/>
              <a:gd name="T15" fmla="*/ 159 h 817"/>
              <a:gd name="T16" fmla="*/ 761 w 818"/>
              <a:gd name="T17" fmla="*/ 202 h 817"/>
              <a:gd name="T18" fmla="*/ 786 w 818"/>
              <a:gd name="T19" fmla="*/ 250 h 817"/>
              <a:gd name="T20" fmla="*/ 803 w 818"/>
              <a:gd name="T21" fmla="*/ 300 h 817"/>
              <a:gd name="T22" fmla="*/ 814 w 818"/>
              <a:gd name="T23" fmla="*/ 352 h 817"/>
              <a:gd name="T24" fmla="*/ 818 w 818"/>
              <a:gd name="T25" fmla="*/ 408 h 817"/>
              <a:gd name="T26" fmla="*/ 814 w 818"/>
              <a:gd name="T27" fmla="*/ 464 h 817"/>
              <a:gd name="T28" fmla="*/ 803 w 818"/>
              <a:gd name="T29" fmla="*/ 516 h 817"/>
              <a:gd name="T30" fmla="*/ 786 w 818"/>
              <a:gd name="T31" fmla="*/ 567 h 817"/>
              <a:gd name="T32" fmla="*/ 761 w 818"/>
              <a:gd name="T33" fmla="*/ 615 h 817"/>
              <a:gd name="T34" fmla="*/ 732 w 818"/>
              <a:gd name="T35" fmla="*/ 658 h 817"/>
              <a:gd name="T36" fmla="*/ 698 w 818"/>
              <a:gd name="T37" fmla="*/ 697 h 817"/>
              <a:gd name="T38" fmla="*/ 659 w 818"/>
              <a:gd name="T39" fmla="*/ 731 h 817"/>
              <a:gd name="T40" fmla="*/ 615 w 818"/>
              <a:gd name="T41" fmla="*/ 760 h 817"/>
              <a:gd name="T42" fmla="*/ 568 w 818"/>
              <a:gd name="T43" fmla="*/ 784 h 817"/>
              <a:gd name="T44" fmla="*/ 518 w 818"/>
              <a:gd name="T45" fmla="*/ 802 h 817"/>
              <a:gd name="T46" fmla="*/ 464 w 818"/>
              <a:gd name="T47" fmla="*/ 813 h 817"/>
              <a:gd name="T48" fmla="*/ 409 w 818"/>
              <a:gd name="T49" fmla="*/ 817 h 817"/>
              <a:gd name="T50" fmla="*/ 354 w 818"/>
              <a:gd name="T51" fmla="*/ 813 h 817"/>
              <a:gd name="T52" fmla="*/ 300 w 818"/>
              <a:gd name="T53" fmla="*/ 802 h 817"/>
              <a:gd name="T54" fmla="*/ 250 w 818"/>
              <a:gd name="T55" fmla="*/ 784 h 817"/>
              <a:gd name="T56" fmla="*/ 203 w 818"/>
              <a:gd name="T57" fmla="*/ 760 h 817"/>
              <a:gd name="T58" fmla="*/ 159 w 818"/>
              <a:gd name="T59" fmla="*/ 731 h 817"/>
              <a:gd name="T60" fmla="*/ 120 w 818"/>
              <a:gd name="T61" fmla="*/ 697 h 817"/>
              <a:gd name="T62" fmla="*/ 86 w 818"/>
              <a:gd name="T63" fmla="*/ 658 h 817"/>
              <a:gd name="T64" fmla="*/ 55 w 818"/>
              <a:gd name="T65" fmla="*/ 615 h 817"/>
              <a:gd name="T66" fmla="*/ 32 w 818"/>
              <a:gd name="T67" fmla="*/ 567 h 817"/>
              <a:gd name="T68" fmla="*/ 15 w 818"/>
              <a:gd name="T69" fmla="*/ 516 h 817"/>
              <a:gd name="T70" fmla="*/ 4 w 818"/>
              <a:gd name="T71" fmla="*/ 464 h 817"/>
              <a:gd name="T72" fmla="*/ 0 w 818"/>
              <a:gd name="T73" fmla="*/ 408 h 817"/>
              <a:gd name="T74" fmla="*/ 4 w 818"/>
              <a:gd name="T75" fmla="*/ 352 h 817"/>
              <a:gd name="T76" fmla="*/ 15 w 818"/>
              <a:gd name="T77" fmla="*/ 300 h 817"/>
              <a:gd name="T78" fmla="*/ 32 w 818"/>
              <a:gd name="T79" fmla="*/ 250 h 817"/>
              <a:gd name="T80" fmla="*/ 55 w 818"/>
              <a:gd name="T81" fmla="*/ 202 h 817"/>
              <a:gd name="T82" fmla="*/ 86 w 818"/>
              <a:gd name="T83" fmla="*/ 159 h 817"/>
              <a:gd name="T84" fmla="*/ 120 w 818"/>
              <a:gd name="T85" fmla="*/ 120 h 817"/>
              <a:gd name="T86" fmla="*/ 159 w 818"/>
              <a:gd name="T87" fmla="*/ 84 h 817"/>
              <a:gd name="T88" fmla="*/ 203 w 818"/>
              <a:gd name="T89" fmla="*/ 55 h 817"/>
              <a:gd name="T90" fmla="*/ 250 w 818"/>
              <a:gd name="T91" fmla="*/ 32 h 817"/>
              <a:gd name="T92" fmla="*/ 300 w 818"/>
              <a:gd name="T93" fmla="*/ 15 h 817"/>
              <a:gd name="T94" fmla="*/ 354 w 818"/>
              <a:gd name="T95" fmla="*/ 3 h 817"/>
              <a:gd name="T96" fmla="*/ 409 w 818"/>
              <a:gd name="T97" fmla="*/ 0 h 8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18"/>
              <a:gd name="T148" fmla="*/ 0 h 817"/>
              <a:gd name="T149" fmla="*/ 818 w 818"/>
              <a:gd name="T150" fmla="*/ 817 h 81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18" h="817">
                <a:moveTo>
                  <a:pt x="409" y="0"/>
                </a:moveTo>
                <a:lnTo>
                  <a:pt x="464" y="3"/>
                </a:lnTo>
                <a:lnTo>
                  <a:pt x="518" y="15"/>
                </a:lnTo>
                <a:lnTo>
                  <a:pt x="568" y="32"/>
                </a:lnTo>
                <a:lnTo>
                  <a:pt x="615" y="55"/>
                </a:lnTo>
                <a:lnTo>
                  <a:pt x="659" y="84"/>
                </a:lnTo>
                <a:lnTo>
                  <a:pt x="698" y="120"/>
                </a:lnTo>
                <a:lnTo>
                  <a:pt x="732" y="159"/>
                </a:lnTo>
                <a:lnTo>
                  <a:pt x="761" y="202"/>
                </a:lnTo>
                <a:lnTo>
                  <a:pt x="786" y="250"/>
                </a:lnTo>
                <a:lnTo>
                  <a:pt x="803" y="300"/>
                </a:lnTo>
                <a:lnTo>
                  <a:pt x="814" y="352"/>
                </a:lnTo>
                <a:lnTo>
                  <a:pt x="818" y="408"/>
                </a:lnTo>
                <a:lnTo>
                  <a:pt x="814" y="464"/>
                </a:lnTo>
                <a:lnTo>
                  <a:pt x="803" y="516"/>
                </a:lnTo>
                <a:lnTo>
                  <a:pt x="786" y="567"/>
                </a:lnTo>
                <a:lnTo>
                  <a:pt x="761" y="615"/>
                </a:lnTo>
                <a:lnTo>
                  <a:pt x="732" y="658"/>
                </a:lnTo>
                <a:lnTo>
                  <a:pt x="698" y="697"/>
                </a:lnTo>
                <a:lnTo>
                  <a:pt x="659" y="731"/>
                </a:lnTo>
                <a:lnTo>
                  <a:pt x="615" y="760"/>
                </a:lnTo>
                <a:lnTo>
                  <a:pt x="568" y="784"/>
                </a:lnTo>
                <a:lnTo>
                  <a:pt x="518" y="802"/>
                </a:lnTo>
                <a:lnTo>
                  <a:pt x="464" y="813"/>
                </a:lnTo>
                <a:lnTo>
                  <a:pt x="409" y="817"/>
                </a:lnTo>
                <a:lnTo>
                  <a:pt x="354" y="813"/>
                </a:lnTo>
                <a:lnTo>
                  <a:pt x="300" y="802"/>
                </a:lnTo>
                <a:lnTo>
                  <a:pt x="250" y="784"/>
                </a:lnTo>
                <a:lnTo>
                  <a:pt x="203" y="760"/>
                </a:lnTo>
                <a:lnTo>
                  <a:pt x="159" y="731"/>
                </a:lnTo>
                <a:lnTo>
                  <a:pt x="120" y="697"/>
                </a:lnTo>
                <a:lnTo>
                  <a:pt x="86" y="658"/>
                </a:lnTo>
                <a:lnTo>
                  <a:pt x="55" y="615"/>
                </a:lnTo>
                <a:lnTo>
                  <a:pt x="32" y="567"/>
                </a:lnTo>
                <a:lnTo>
                  <a:pt x="15" y="516"/>
                </a:lnTo>
                <a:lnTo>
                  <a:pt x="4" y="464"/>
                </a:lnTo>
                <a:lnTo>
                  <a:pt x="0" y="408"/>
                </a:lnTo>
                <a:lnTo>
                  <a:pt x="4" y="352"/>
                </a:lnTo>
                <a:lnTo>
                  <a:pt x="15" y="300"/>
                </a:lnTo>
                <a:lnTo>
                  <a:pt x="32" y="250"/>
                </a:lnTo>
                <a:lnTo>
                  <a:pt x="55" y="202"/>
                </a:lnTo>
                <a:lnTo>
                  <a:pt x="86" y="159"/>
                </a:lnTo>
                <a:lnTo>
                  <a:pt x="120" y="120"/>
                </a:lnTo>
                <a:lnTo>
                  <a:pt x="159" y="84"/>
                </a:lnTo>
                <a:lnTo>
                  <a:pt x="203" y="55"/>
                </a:lnTo>
                <a:lnTo>
                  <a:pt x="250" y="32"/>
                </a:lnTo>
                <a:lnTo>
                  <a:pt x="300" y="15"/>
                </a:lnTo>
                <a:lnTo>
                  <a:pt x="354" y="3"/>
                </a:lnTo>
                <a:lnTo>
                  <a:pt x="409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</a:t>
            </a: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86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3328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为什么用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ODLM?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858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vs OLM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68BFF-F7F4-AC4E-8FC6-8DBA026ED0E9}"/>
              </a:ext>
            </a:extLst>
          </p:cNvPr>
          <p:cNvSpPr txBox="1"/>
          <p:nvPr/>
        </p:nvSpPr>
        <p:spPr>
          <a:xfrm>
            <a:off x="1176338" y="1007893"/>
            <a:ext cx="9761293" cy="401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OpenShift Operator Lifecycle Manager (OLM)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是否能够满足生产环境的部署需求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？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OLM的优势</a:t>
            </a:r>
            <a:endParaRPr lang="en-US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OLM是OCP平台原生的一个Operator管理组件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，我们不需要安装即可直接使用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OLM能够很好的管理单个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的生命周期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OLM的短板</a:t>
            </a:r>
            <a:r>
              <a:rPr 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不支持一组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的部署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不支持一个或者一组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Operand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的部署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不支持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Operand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的用户自定义配置统一管理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不支持不同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Operator跨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namespace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的信息共享，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ConfigMap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Secret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对Operator的依赖管理比较弱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不能支持复杂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多元化的依赖需求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不能动态的对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进行跨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namespace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的授权管理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9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858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vs OLM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68BFF-F7F4-AC4E-8FC6-8DBA026ED0E9}"/>
              </a:ext>
            </a:extLst>
          </p:cNvPr>
          <p:cNvSpPr txBox="1"/>
          <p:nvPr/>
        </p:nvSpPr>
        <p:spPr>
          <a:xfrm>
            <a:off x="1176338" y="1007893"/>
            <a:ext cx="9761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 </a:t>
            </a:r>
            <a:r>
              <a:rPr lang="en-US" sz="16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的优势</a:t>
            </a:r>
            <a:endParaRPr lang="en-US" sz="16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可以支持一组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Operand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的灵活部署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可以支持一组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Operand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的用户自定义配置统一管理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可以支持不同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之间跨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namespace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信息共享，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ConfigMap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Secret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可以很好的支持复杂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多元化的依赖管理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可以通过</a:t>
            </a:r>
            <a:r>
              <a:rPr lang="en-US" altLang="zh-CN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NamespaceScope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灵活的实现对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跨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namespace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的动态授权管理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00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681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的价值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4AD63-77E4-9C43-A43F-44FE504FF4CD}"/>
              </a:ext>
            </a:extLst>
          </p:cNvPr>
          <p:cNvSpPr/>
          <p:nvPr/>
        </p:nvSpPr>
        <p:spPr>
          <a:xfrm>
            <a:off x="500856" y="1066297"/>
            <a:ext cx="10644326" cy="220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的客户价值是什么？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“IBM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的产品可以很好的无缝自动地协同工作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!"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914400" lvl="0" indent="-304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我要做的就是一个集群管理员只需安装一个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，然后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将会自动部署所有应用程序而无需复杂的配置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"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45720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作为客户，希望多个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IBM Cloud </a:t>
            </a:r>
            <a:r>
              <a:rPr lang="en-US" altLang="zh-CN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Paks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能够彼此无缝地安装和运行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"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914400" lvl="0" indent="-304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如果要安装多个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Cloud </a:t>
            </a:r>
            <a:r>
              <a:rPr lang="en-US" altLang="zh-CN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Paks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可以确保仅部署一份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，避免相同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的重复部署，并管理这些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之间的依赖和信息共享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”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0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612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的价值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D6C67-A82E-2F44-B1C0-6713404AC245}"/>
              </a:ext>
            </a:extLst>
          </p:cNvPr>
          <p:cNvSpPr/>
          <p:nvPr/>
        </p:nvSpPr>
        <p:spPr>
          <a:xfrm>
            <a:off x="500856" y="1092631"/>
            <a:ext cx="10682654" cy="1556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的采用者价值是什么？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作为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Cloud Pak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开发人员，只需要为要使用的共享服务创建请求，而不必担心其安装，依赖关系或生命周期管理。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914400" lvl="0" indent="-304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例如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Cloud Pak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需要部署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licensing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应用，则只需请求 </a:t>
            </a:r>
            <a:r>
              <a:rPr lang="en-US" altLang="zh-CN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ibm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-licensing-operator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 而不需要关心它的安装和依赖性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914400" lvl="0" indent="-304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可以通过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Secret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ConfigMap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的形式与采用者的</a:t>
            </a:r>
            <a:r>
              <a:rPr lang="zh-CN" altLang="en-US"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应用程序共享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信息。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3328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怎样使用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ODLM?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2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9467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68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461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382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角矩形 10">
            <a:extLst>
              <a:ext uri="{FF2B5EF4-FFF2-40B4-BE49-F238E27FC236}">
                <a16:creationId xmlns:a16="http://schemas.microsoft.com/office/drawing/2014/main" id="{365EA342-2E1C-E84E-9FA9-B259DB843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1100137"/>
            <a:ext cx="4409125" cy="5110053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74CEB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apiVersion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operators.coreos.com/v1alpha1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kind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CatalogSource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metadata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opencloud-operators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namespace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openshift-marketplace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displayName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IBMCS Operators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publisher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IBM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sourceType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grpc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image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quay.io/opencloudio/ibm-common-service-catalog:latest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updateStrategy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registryPoll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interval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45m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圆角矩形 15">
            <a:extLst>
              <a:ext uri="{FF2B5EF4-FFF2-40B4-BE49-F238E27FC236}">
                <a16:creationId xmlns:a16="http://schemas.microsoft.com/office/drawing/2014/main" id="{9B3570DB-F35D-D04B-BAC3-4DC6A4F2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900112"/>
            <a:ext cx="3458514" cy="756935"/>
          </a:xfrm>
          <a:prstGeom prst="roundRect">
            <a:avLst>
              <a:gd name="adj" fmla="val 16667"/>
            </a:avLst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5">
            <a:extLst>
              <a:ext uri="{FF2B5EF4-FFF2-40B4-BE49-F238E27FC236}">
                <a16:creationId xmlns:a16="http://schemas.microsoft.com/office/drawing/2014/main" id="{7FE3363A-E552-3E4B-9259-8036DC3F6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9" y="941387"/>
            <a:ext cx="3458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CatalogSource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20F61-7122-3D48-BD53-802BE8A1AC3F}"/>
              </a:ext>
            </a:extLst>
          </p:cNvPr>
          <p:cNvSpPr txBox="1"/>
          <p:nvPr/>
        </p:nvSpPr>
        <p:spPr>
          <a:xfrm>
            <a:off x="1001713" y="1208339"/>
            <a:ext cx="48572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CatalogSource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在Operator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Hub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查找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Operand Deployment Lifecycle Manager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选择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channel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和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installMode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安装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矩形 9"/>
          <p:cNvSpPr>
            <a:spLocks noChangeArrowheads="1"/>
          </p:cNvSpPr>
          <p:nvPr/>
        </p:nvSpPr>
        <p:spPr bwMode="auto">
          <a:xfrm>
            <a:off x="1680265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矩形 10"/>
          <p:cNvSpPr>
            <a:spLocks noChangeArrowheads="1"/>
          </p:cNvSpPr>
          <p:nvPr/>
        </p:nvSpPr>
        <p:spPr bwMode="auto">
          <a:xfrm>
            <a:off x="4201437" y="2356950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2" name="矩形 11"/>
          <p:cNvSpPr>
            <a:spLocks noChangeArrowheads="1"/>
          </p:cNvSpPr>
          <p:nvPr/>
        </p:nvSpPr>
        <p:spPr bwMode="auto">
          <a:xfrm>
            <a:off x="6728349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3" name="矩形 12"/>
          <p:cNvSpPr>
            <a:spLocks noChangeArrowheads="1"/>
          </p:cNvSpPr>
          <p:nvPr/>
        </p:nvSpPr>
        <p:spPr bwMode="auto">
          <a:xfrm>
            <a:off x="9181188" y="2351088"/>
            <a:ext cx="1312862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4" name="矩形 14"/>
          <p:cNvSpPr>
            <a:spLocks noChangeArrowheads="1"/>
          </p:cNvSpPr>
          <p:nvPr/>
        </p:nvSpPr>
        <p:spPr bwMode="auto">
          <a:xfrm>
            <a:off x="1780277" y="2447925"/>
            <a:ext cx="1119188" cy="1119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8800" b="1" dirty="0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5" name="矩形 18"/>
          <p:cNvSpPr>
            <a:spLocks noChangeArrowheads="1"/>
          </p:cNvSpPr>
          <p:nvPr/>
        </p:nvSpPr>
        <p:spPr bwMode="auto">
          <a:xfrm>
            <a:off x="4298275" y="2453787"/>
            <a:ext cx="1119187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8800" b="1" dirty="0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6" name="矩形 19"/>
          <p:cNvSpPr>
            <a:spLocks noChangeArrowheads="1"/>
          </p:cNvSpPr>
          <p:nvPr/>
        </p:nvSpPr>
        <p:spPr bwMode="auto">
          <a:xfrm>
            <a:off x="6825187" y="2447925"/>
            <a:ext cx="1117600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7" name="矩形 20"/>
          <p:cNvSpPr>
            <a:spLocks noChangeArrowheads="1"/>
          </p:cNvSpPr>
          <p:nvPr/>
        </p:nvSpPr>
        <p:spPr bwMode="auto">
          <a:xfrm>
            <a:off x="9278025" y="2447925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1665243" y="380912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基本概念</a:t>
            </a: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887242" y="3808097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ODLM?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6245785" y="3813003"/>
            <a:ext cx="2228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为什么有</a:t>
            </a:r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ODLM?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761845" y="3808097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怎么使用</a:t>
            </a:r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ODLM?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12FB5-9BE0-834C-97BE-A5E273158F2A}"/>
              </a:ext>
            </a:extLst>
          </p:cNvPr>
          <p:cNvSpPr txBox="1"/>
          <p:nvPr/>
        </p:nvSpPr>
        <p:spPr>
          <a:xfrm>
            <a:off x="815546" y="5436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议程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9467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68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461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4485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</a:t>
            </a:r>
            <a:r>
              <a:rPr lang="zh-CN" altLang="en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部署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一组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Operand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EC71C-67C6-4E4B-ACD8-DD64A4B47CC0}"/>
              </a:ext>
            </a:extLst>
          </p:cNvPr>
          <p:cNvSpPr/>
          <p:nvPr/>
        </p:nvSpPr>
        <p:spPr>
          <a:xfrm>
            <a:off x="1176338" y="982107"/>
            <a:ext cx="4187919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创建 OperandRegistry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创建 OperandConfig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创建 OperandRequest</a:t>
            </a:r>
          </a:p>
        </p:txBody>
      </p:sp>
      <p:sp>
        <p:nvSpPr>
          <p:cNvPr id="13" name="圆角矩形 10">
            <a:extLst>
              <a:ext uri="{FF2B5EF4-FFF2-40B4-BE49-F238E27FC236}">
                <a16:creationId xmlns:a16="http://schemas.microsoft.com/office/drawing/2014/main" id="{7F3F8656-C634-C940-ACAC-A8BC493A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25" y="2532070"/>
            <a:ext cx="2998043" cy="3774267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74CEB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apiVersion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operator.ibm.com/v1alpha1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Kind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OperandConfigs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metadata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namespace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example-service-ns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services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-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port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8081</a:t>
            </a:r>
          </a:p>
          <a:p>
            <a:pPr>
              <a:lnSpc>
                <a:spcPts val="1575"/>
              </a:lnSpc>
            </a:pP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圆角矩形 11">
            <a:extLst>
              <a:ext uri="{FF2B5EF4-FFF2-40B4-BE49-F238E27FC236}">
                <a16:creationId xmlns:a16="http://schemas.microsoft.com/office/drawing/2014/main" id="{15A2F751-505B-2B4B-A33E-F4F3E056E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98" y="2552952"/>
            <a:ext cx="2998042" cy="3774267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2B7D6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operator.ibm.com/v1alpha1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OperandRegistry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example-service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example-service-ns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packageName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jenkins-operator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sourceName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community-operators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sourceNamespace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openshift-marketplace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8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installMode</a:t>
            </a:r>
            <a:r>
              <a:rPr lang="en-CN" sz="8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8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lang="en-CN" sz="8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/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39C0DCBF-9757-3B40-84CA-8237BAA62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13" y="2332047"/>
            <a:ext cx="2351662" cy="419166"/>
          </a:xfrm>
          <a:prstGeom prst="roundRect">
            <a:avLst>
              <a:gd name="adj" fmla="val 16667"/>
            </a:avLst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圆角矩形 16">
            <a:extLst>
              <a:ext uri="{FF2B5EF4-FFF2-40B4-BE49-F238E27FC236}">
                <a16:creationId xmlns:a16="http://schemas.microsoft.com/office/drawing/2014/main" id="{AF2E446F-E70C-FE4C-BEC0-272FB270A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797" y="2352927"/>
            <a:ext cx="2349605" cy="419167"/>
          </a:xfrm>
          <a:prstGeom prst="roundRect">
            <a:avLst>
              <a:gd name="adj" fmla="val 16667"/>
            </a:avLst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25">
            <a:extLst>
              <a:ext uri="{FF2B5EF4-FFF2-40B4-BE49-F238E27FC236}">
                <a16:creationId xmlns:a16="http://schemas.microsoft.com/office/drawing/2014/main" id="{D07539FF-D705-7446-A7DA-CAF9805B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26" y="2373321"/>
            <a:ext cx="2351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OperandConfig</a:t>
            </a:r>
          </a:p>
        </p:txBody>
      </p:sp>
      <p:sp>
        <p:nvSpPr>
          <p:cNvPr id="18" name="文本框 26">
            <a:extLst>
              <a:ext uri="{FF2B5EF4-FFF2-40B4-BE49-F238E27FC236}">
                <a16:creationId xmlns:a16="http://schemas.microsoft.com/office/drawing/2014/main" id="{6DD9A5A3-4401-EB46-8699-E0D403AD5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521" y="2394202"/>
            <a:ext cx="23522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OperandRegistry</a:t>
            </a:r>
          </a:p>
        </p:txBody>
      </p:sp>
      <p:sp>
        <p:nvSpPr>
          <p:cNvPr id="23" name="圆角矩形 10">
            <a:extLst>
              <a:ext uri="{FF2B5EF4-FFF2-40B4-BE49-F238E27FC236}">
                <a16:creationId xmlns:a16="http://schemas.microsoft.com/office/drawing/2014/main" id="{95201D31-5BD1-6945-BEB1-31155D75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838" y="2532072"/>
            <a:ext cx="3916407" cy="3795147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74CEB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apiVersion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operator.ibm.com/v1alpha1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kind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OperandRequest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metadata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namespace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example-service-ns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requests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-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registry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registryNamespace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example-service-ns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operands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-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bindings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secret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jenkins-operator-credential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</a:t>
            </a:r>
            <a:r>
              <a:rPr lang="en-CN" sz="8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configmap</a:t>
            </a:r>
            <a:r>
              <a:rPr lang="en-CN" sz="8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8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jenkins-operator-base-configuration</a:t>
            </a:r>
            <a:endParaRPr lang="en-CN" sz="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圆角矩形 15">
            <a:extLst>
              <a:ext uri="{FF2B5EF4-FFF2-40B4-BE49-F238E27FC236}">
                <a16:creationId xmlns:a16="http://schemas.microsoft.com/office/drawing/2014/main" id="{88D9C655-9D2E-4940-A48B-B2F03E81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926" y="2332047"/>
            <a:ext cx="3072026" cy="440048"/>
          </a:xfrm>
          <a:prstGeom prst="roundRect">
            <a:avLst>
              <a:gd name="adj" fmla="val 16667"/>
            </a:avLst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5">
            <a:extLst>
              <a:ext uri="{FF2B5EF4-FFF2-40B4-BE49-F238E27FC236}">
                <a16:creationId xmlns:a16="http://schemas.microsoft.com/office/drawing/2014/main" id="{01720ACB-7715-AC46-8809-AB7034F6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139" y="2373321"/>
            <a:ext cx="30720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OperandRequest</a:t>
            </a:r>
          </a:p>
        </p:txBody>
      </p:sp>
    </p:spTree>
    <p:extLst>
      <p:ext uri="{BB962C8B-B14F-4D97-AF65-F5344CB8AC3E}">
        <p14:creationId xmlns:p14="http://schemas.microsoft.com/office/powerpoint/2010/main" val="392537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0506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07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483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30091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CloudPak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如何使用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2EDDA-241B-C74A-A47E-9173599E5DFD}"/>
              </a:ext>
            </a:extLst>
          </p:cNvPr>
          <p:cNvSpPr txBox="1"/>
          <p:nvPr/>
        </p:nvSpPr>
        <p:spPr>
          <a:xfrm>
            <a:off x="1001713" y="1207911"/>
            <a:ext cx="10120556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CloudPak 使用ODLM安装自己的Operator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将ODLM作为</a:t>
            </a: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CloudPak bootstrap 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的依赖安装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当</a:t>
            </a: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CloudPak bootstrap 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安装完成后，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就会自动安装好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创建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OperandRegistry, OperandConfig 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OperandRequest</a:t>
            </a:r>
          </a:p>
          <a:p>
            <a:pPr>
              <a:lnSpc>
                <a:spcPct val="150000"/>
              </a:lnSpc>
            </a:pPr>
            <a:endParaRPr lang="en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CloudPak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使用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安装</a:t>
            </a: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IBM Common Services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将 IBM Common Service Operator 作为 CloudPak bootstrap 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的依赖安装</a:t>
            </a: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, more </a:t>
            </a: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detail</a:t>
            </a:r>
            <a:endParaRPr lang="en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IBM Common Service Operator 会自动部署OLDM和相应的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OperandRegistry, OperandConfig 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和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OperandRequest</a:t>
            </a:r>
            <a:endParaRPr lang="en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0506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07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483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参考链接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F4A9C-43B0-3043-AA03-23E2261DAE3A}"/>
              </a:ext>
            </a:extLst>
          </p:cNvPr>
          <p:cNvSpPr/>
          <p:nvPr/>
        </p:nvSpPr>
        <p:spPr>
          <a:xfrm>
            <a:off x="1001713" y="1188579"/>
            <a:ext cx="103180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400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 source code: </a:t>
            </a:r>
            <a:r>
              <a:rPr lang="en-US" sz="1400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https://github.com/IBM/operand-deployment-lifecycle-manager</a:t>
            </a:r>
            <a:endParaRPr lang="en-US" sz="140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140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400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IBM Common Service Operator source code: </a:t>
            </a:r>
            <a:r>
              <a:rPr lang="en-US" sz="1400" u="sng" dirty="0">
                <a:solidFill>
                  <a:schemeClr val="hlin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u="sng" dirty="0" err="1">
                <a:solidFill>
                  <a:schemeClr val="hlin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github.com</a:t>
            </a:r>
            <a:r>
              <a:rPr lang="en-US" sz="1400" u="sng" dirty="0">
                <a:solidFill>
                  <a:schemeClr val="hlin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/IBM/</a:t>
            </a:r>
            <a:r>
              <a:rPr lang="en-US" sz="1400" u="sng" dirty="0" err="1">
                <a:solidFill>
                  <a:schemeClr val="hlin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ibm</a:t>
            </a:r>
            <a:r>
              <a:rPr lang="en-US" sz="1400" u="sng" dirty="0">
                <a:solidFill>
                  <a:schemeClr val="hlin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-common-service-operator/</a:t>
            </a:r>
            <a:endParaRPr lang="en-US" sz="1400" dirty="0">
              <a:solidFill>
                <a:schemeClr val="hlin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2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4179888" y="2633663"/>
            <a:ext cx="37737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基本概念介绍</a:t>
            </a: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844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1845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1843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895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OPERATOR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OPERAND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1176337" y="1426686"/>
            <a:ext cx="1400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OPERATOR</a:t>
            </a:r>
          </a:p>
        </p:txBody>
      </p:sp>
      <p:sp>
        <p:nvSpPr>
          <p:cNvPr id="18444" name="TextBox 13"/>
          <p:cNvSpPr txBox="1">
            <a:spLocks noChangeArrowheads="1"/>
          </p:cNvSpPr>
          <p:nvPr/>
        </p:nvSpPr>
        <p:spPr bwMode="auto">
          <a:xfrm>
            <a:off x="1176337" y="1883551"/>
            <a:ext cx="9834562" cy="224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从概念上讲，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Operator 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是一种人类操作知识的集合，并将其编码成使其更容易分享给消费者的软件，可很大程度的降低运维人员操作软件的复杂程度。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从技术上讲，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Operator 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是一种打包、部署和管理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Kubernetes 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应用程序的方法。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Controller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（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Deployment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CRD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RBAC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CR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1176336" y="4107053"/>
            <a:ext cx="1400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46" name="TextBox 13"/>
          <p:cNvSpPr txBox="1">
            <a:spLocks noChangeArrowheads="1"/>
          </p:cNvSpPr>
          <p:nvPr/>
        </p:nvSpPr>
        <p:spPr bwMode="auto">
          <a:xfrm>
            <a:off x="1176337" y="4534267"/>
            <a:ext cx="9834562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Operand 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是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管理的应用的实例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通过创建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可以生成一个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Operand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844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45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843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882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OPERATOR-SDK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OLM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1176337" y="1362292"/>
            <a:ext cx="2714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OPERATOR-SDK</a:t>
            </a:r>
          </a:p>
        </p:txBody>
      </p:sp>
      <p:sp>
        <p:nvSpPr>
          <p:cNvPr id="18444" name="TextBox 13"/>
          <p:cNvSpPr txBox="1">
            <a:spLocks noChangeArrowheads="1"/>
          </p:cNvSpPr>
          <p:nvPr/>
        </p:nvSpPr>
        <p:spPr bwMode="auto">
          <a:xfrm>
            <a:off x="1176337" y="1843634"/>
            <a:ext cx="9603031" cy="71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  <a:hlinkClick r:id="rId2"/>
              </a:rPr>
              <a:t>Operator SDK 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是一个快速生成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Controller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和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的框架，它的核心是对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 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  <a:hlinkClick r:id="rId3"/>
              </a:rPr>
              <a:t>controller-runtime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库的一个封装与扩展，以帮助使用者能够非常快速的写出一个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1176337" y="3186498"/>
            <a:ext cx="1400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OLM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46" name="TextBox 13"/>
          <p:cNvSpPr txBox="1">
            <a:spLocks noChangeArrowheads="1"/>
          </p:cNvSpPr>
          <p:nvPr/>
        </p:nvSpPr>
        <p:spPr bwMode="auto">
          <a:xfrm>
            <a:off x="1176337" y="3619431"/>
            <a:ext cx="9598267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4"/>
              </a:rPr>
              <a:t>Operator Lifecycle Manager (OLM) 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是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OCP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平台上的一个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生命周期管理软件，主要</a:t>
            </a:r>
            <a:r>
              <a:rPr lang="en-US" sz="1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控制集群中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的安装，升级，卸载以及权限管理</a:t>
            </a:r>
            <a:endParaRPr lang="en-US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CatalogSource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Subscription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InstallPlan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CSV</a:t>
            </a:r>
          </a:p>
          <a:p>
            <a:pPr eaLnBrk="1" hangingPunct="1">
              <a:spcBef>
                <a:spcPct val="20000"/>
              </a:spcBef>
            </a:pP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22A46-1F9E-BE47-8535-F3FB6F51A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512" y="1395372"/>
            <a:ext cx="676642" cy="183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A7E250-085B-124C-876D-D947324C5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281" y="3265060"/>
            <a:ext cx="559293" cy="1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30396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什么是 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ODLM?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5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451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简介</a:t>
            </a:r>
          </a:p>
        </p:txBody>
      </p:sp>
      <p:sp>
        <p:nvSpPr>
          <p:cNvPr id="21508" name="Oval 9"/>
          <p:cNvSpPr>
            <a:spLocks noChangeArrowheads="1"/>
          </p:cNvSpPr>
          <p:nvPr/>
        </p:nvSpPr>
        <p:spPr bwMode="auto">
          <a:xfrm>
            <a:off x="7115177" y="3020218"/>
            <a:ext cx="3760788" cy="37607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1509" name="Oval 10"/>
          <p:cNvSpPr>
            <a:spLocks noChangeArrowheads="1"/>
          </p:cNvSpPr>
          <p:nvPr/>
        </p:nvSpPr>
        <p:spPr bwMode="auto">
          <a:xfrm>
            <a:off x="8591550" y="3444875"/>
            <a:ext cx="2743200" cy="2741613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1510" name="Oval 15"/>
          <p:cNvSpPr>
            <a:spLocks noChangeArrowheads="1"/>
          </p:cNvSpPr>
          <p:nvPr/>
        </p:nvSpPr>
        <p:spPr bwMode="auto">
          <a:xfrm>
            <a:off x="7573962" y="1139825"/>
            <a:ext cx="3760788" cy="3760787"/>
          </a:xfrm>
          <a:prstGeom prst="ellipse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21511" name="Oval 16"/>
          <p:cNvSpPr>
            <a:spLocks noChangeArrowheads="1"/>
          </p:cNvSpPr>
          <p:nvPr/>
        </p:nvSpPr>
        <p:spPr bwMode="auto">
          <a:xfrm>
            <a:off x="8591550" y="3444875"/>
            <a:ext cx="2743200" cy="2741613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1512" name="Oval 17"/>
          <p:cNvSpPr>
            <a:spLocks noChangeArrowheads="1"/>
          </p:cNvSpPr>
          <p:nvPr/>
        </p:nvSpPr>
        <p:spPr bwMode="auto">
          <a:xfrm>
            <a:off x="10044113" y="2017713"/>
            <a:ext cx="1393825" cy="139382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1513" name="Oval 18"/>
          <p:cNvSpPr>
            <a:spLocks noChangeArrowheads="1"/>
          </p:cNvSpPr>
          <p:nvPr/>
        </p:nvSpPr>
        <p:spPr bwMode="auto">
          <a:xfrm>
            <a:off x="6989763" y="5138738"/>
            <a:ext cx="865187" cy="8667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21517" name="矩形 20"/>
          <p:cNvSpPr>
            <a:spLocks noChangeArrowheads="1"/>
          </p:cNvSpPr>
          <p:nvPr/>
        </p:nvSpPr>
        <p:spPr bwMode="auto">
          <a:xfrm>
            <a:off x="1006202" y="5099763"/>
            <a:ext cx="4833938" cy="4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ICP installer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MetaOperator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Wingdings" pitchFamily="2" charset="2"/>
              </a:rPr>
              <a:t> ODLM 1.1  ODLM 1.2  ODLM 1.3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sym typeface="Wingdings" pitchFamily="2" charset="2"/>
              </a:rPr>
              <a:t> ODLM 1.4(beta)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1006202" y="4788011"/>
            <a:ext cx="36433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演化历史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E0B7-ACFB-934D-B39B-53BF4C105375}"/>
              </a:ext>
            </a:extLst>
          </p:cNvPr>
          <p:cNvSpPr txBox="1"/>
          <p:nvPr/>
        </p:nvSpPr>
        <p:spPr>
          <a:xfrm>
            <a:off x="970879" y="1011409"/>
            <a:ext cx="66030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Operands Deployment Lifecycle Manager (</a:t>
            </a: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  <a:hlinkClick r:id="rId2"/>
              </a:rPr>
              <a:t>ODLM) </a:t>
            </a:r>
            <a:r>
              <a:rPr lang="en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是一个对一组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和 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Operand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进行生命周期管理的控制器。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</a:p>
          <a:p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我们可以通过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非常灵活的创建，更新，删除一组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b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对于不同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之间的信息共享，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BindInfo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之间跨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namespace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的信息共享。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b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对于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之间的依赖管理，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OLDM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提供了更灵活，更强大递归依赖的管理方式。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ODLM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设计的初衷就是帮助客户更容易的安装管理</a:t>
            </a: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的生命周期，依赖，信息共享。</a:t>
            </a:r>
            <a:endParaRPr lang="en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6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6645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6646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2662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550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CRDs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989013" y="2278063"/>
            <a:ext cx="5121275" cy="1570037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6110288" y="2278063"/>
            <a:ext cx="5119687" cy="1570037"/>
          </a:xfrm>
          <a:prstGeom prst="rect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989013" y="3848100"/>
            <a:ext cx="5121275" cy="1568450"/>
          </a:xfrm>
          <a:prstGeom prst="rect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6110288" y="3848100"/>
            <a:ext cx="5119687" cy="15684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4541838" y="2278063"/>
            <a:ext cx="3136900" cy="3138487"/>
          </a:xfrm>
          <a:prstGeom prst="ellipse">
            <a:avLst/>
          </a:prstGeom>
          <a:solidFill>
            <a:srgbClr val="F2F2F2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3" tIns="60946" rIns="121893" bIns="60946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637" name="TextBox 13"/>
          <p:cNvSpPr txBox="1">
            <a:spLocks noChangeArrowheads="1"/>
          </p:cNvSpPr>
          <p:nvPr/>
        </p:nvSpPr>
        <p:spPr bwMode="auto">
          <a:xfrm>
            <a:off x="8145463" y="2787650"/>
            <a:ext cx="2338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OperandRegistry</a:t>
            </a:r>
          </a:p>
        </p:txBody>
      </p:sp>
      <p:sp>
        <p:nvSpPr>
          <p:cNvPr id="26638" name="TextBox 13"/>
          <p:cNvSpPr txBox="1">
            <a:spLocks noChangeArrowheads="1"/>
          </p:cNvSpPr>
          <p:nvPr/>
        </p:nvSpPr>
        <p:spPr bwMode="auto">
          <a:xfrm>
            <a:off x="8145463" y="3086100"/>
            <a:ext cx="2649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It defines the OLM information, like channel and catalog source, for each operator</a:t>
            </a:r>
          </a:p>
        </p:txBody>
      </p:sp>
      <p:sp>
        <p:nvSpPr>
          <p:cNvPr id="26639" name="TextBox 13"/>
          <p:cNvSpPr txBox="1">
            <a:spLocks noChangeArrowheads="1"/>
          </p:cNvSpPr>
          <p:nvPr/>
        </p:nvSpPr>
        <p:spPr bwMode="auto">
          <a:xfrm>
            <a:off x="2708275" y="2784475"/>
            <a:ext cx="1946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OperandRequest</a:t>
            </a:r>
          </a:p>
        </p:txBody>
      </p:sp>
      <p:sp>
        <p:nvSpPr>
          <p:cNvPr id="26640" name="TextBox 13"/>
          <p:cNvSpPr txBox="1">
            <a:spLocks noChangeArrowheads="1"/>
          </p:cNvSpPr>
          <p:nvPr/>
        </p:nvSpPr>
        <p:spPr bwMode="auto">
          <a:xfrm>
            <a:off x="1592263" y="3121025"/>
            <a:ext cx="25003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It defines which operator will be installed in the cluster</a:t>
            </a:r>
          </a:p>
        </p:txBody>
      </p:sp>
      <p:sp>
        <p:nvSpPr>
          <p:cNvPr id="26641" name="TextBox 13"/>
          <p:cNvSpPr txBox="1">
            <a:spLocks noChangeArrowheads="1"/>
          </p:cNvSpPr>
          <p:nvPr/>
        </p:nvSpPr>
        <p:spPr bwMode="auto">
          <a:xfrm>
            <a:off x="8145463" y="4321175"/>
            <a:ext cx="2338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OperandBindInfo</a:t>
            </a:r>
          </a:p>
        </p:txBody>
      </p:sp>
      <p:sp>
        <p:nvSpPr>
          <p:cNvPr id="26642" name="TextBox 13"/>
          <p:cNvSpPr txBox="1">
            <a:spLocks noChangeArrowheads="1"/>
          </p:cNvSpPr>
          <p:nvPr/>
        </p:nvSpPr>
        <p:spPr bwMode="auto">
          <a:xfrm>
            <a:off x="8145463" y="4619625"/>
            <a:ext cx="27918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It identifies secrets and/or Configmaps that should be shared with requests</a:t>
            </a:r>
          </a:p>
        </p:txBody>
      </p:sp>
      <p:sp>
        <p:nvSpPr>
          <p:cNvPr id="26643" name="TextBox 13"/>
          <p:cNvSpPr txBox="1">
            <a:spLocks noChangeArrowheads="1"/>
          </p:cNvSpPr>
          <p:nvPr/>
        </p:nvSpPr>
        <p:spPr bwMode="auto">
          <a:xfrm>
            <a:off x="2708275" y="4318000"/>
            <a:ext cx="17394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OperandConfig</a:t>
            </a:r>
          </a:p>
        </p:txBody>
      </p:sp>
      <p:sp>
        <p:nvSpPr>
          <p:cNvPr id="26644" name="TextBox 13"/>
          <p:cNvSpPr txBox="1">
            <a:spLocks noChangeArrowheads="1"/>
          </p:cNvSpPr>
          <p:nvPr/>
        </p:nvSpPr>
        <p:spPr bwMode="auto">
          <a:xfrm>
            <a:off x="1592262" y="4654550"/>
            <a:ext cx="2949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Arial" panose="020B0604020202020204" pitchFamily="34" charset="0"/>
              </a:rPr>
              <a:t>It defines which CR will be deployed and the parameters that should be used to install the operator CR</a:t>
            </a:r>
          </a:p>
        </p:txBody>
      </p:sp>
    </p:spTree>
    <p:extLst>
      <p:ext uri="{BB962C8B-B14F-4D97-AF65-F5344CB8AC3E}">
        <p14:creationId xmlns:p14="http://schemas.microsoft.com/office/powerpoint/2010/main" val="287530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2792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793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771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965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ODLM CRs (1/2)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4" name="圆角矩形 10"/>
          <p:cNvSpPr>
            <a:spLocks noChangeArrowheads="1"/>
          </p:cNvSpPr>
          <p:nvPr/>
        </p:nvSpPr>
        <p:spPr bwMode="auto">
          <a:xfrm>
            <a:off x="1071916" y="1392346"/>
            <a:ext cx="4409125" cy="5110053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74CEB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apiVersion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operator.ibm.com/v1alpha1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Kind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OperandConfig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metadata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 [1]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namespace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example-service-ns [2]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services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-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name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 [3]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spec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[</a:t>
            </a:r>
            <a:r>
              <a:rPr lang="en-CN" sz="11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4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]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jenkins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1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port</a:t>
            </a:r>
            <a:r>
              <a:rPr lang="en-CN" sz="11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en-CN" sz="11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8081</a:t>
            </a:r>
          </a:p>
          <a:p>
            <a:pPr>
              <a:lnSpc>
                <a:spcPts val="1575"/>
              </a:lnSpc>
            </a:pPr>
            <a:endParaRPr lang="en-C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5" name="圆角矩形 11"/>
          <p:cNvSpPr>
            <a:spLocks noChangeArrowheads="1"/>
          </p:cNvSpPr>
          <p:nvPr/>
        </p:nvSpPr>
        <p:spPr bwMode="auto">
          <a:xfrm>
            <a:off x="6576781" y="1390528"/>
            <a:ext cx="4409124" cy="5110052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2B7D6B"/>
            </a:solidFill>
            <a:round/>
            <a:headEnd/>
            <a:tailEnd/>
          </a:ln>
        </p:spPr>
        <p:txBody>
          <a:bodyPr tIns="540000" anchor="t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operator.ibm.com/v1alpha1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OperandRegistry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example-service [1]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example-service-ns [2]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jenkins [3]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[4]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 [5]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packageName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jenkins-operator [6]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[7]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sourceName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community-operators [8]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sourceNamespace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openshift-marketplace [9]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</a:pP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100" kern="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installMode</a:t>
            </a:r>
            <a:r>
              <a:rPr lang="en-CN" sz="1100" kern="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1100" kern="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[10]</a:t>
            </a:r>
            <a:endParaRPr lang="en-CN" sz="11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/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9" name="圆角矩形 15"/>
          <p:cNvSpPr>
            <a:spLocks noChangeArrowheads="1"/>
          </p:cNvSpPr>
          <p:nvPr/>
        </p:nvSpPr>
        <p:spPr bwMode="auto">
          <a:xfrm>
            <a:off x="1264004" y="1192321"/>
            <a:ext cx="3458514" cy="756935"/>
          </a:xfrm>
          <a:prstGeom prst="roundRect">
            <a:avLst>
              <a:gd name="adj" fmla="val 16667"/>
            </a:avLst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0" name="圆角矩形 16"/>
          <p:cNvSpPr>
            <a:spLocks noChangeArrowheads="1"/>
          </p:cNvSpPr>
          <p:nvPr/>
        </p:nvSpPr>
        <p:spPr bwMode="auto">
          <a:xfrm>
            <a:off x="6982180" y="1190502"/>
            <a:ext cx="3455488" cy="756935"/>
          </a:xfrm>
          <a:prstGeom prst="roundRect">
            <a:avLst>
              <a:gd name="adj" fmla="val 16667"/>
            </a:avLst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9" name="文本框 25"/>
          <p:cNvSpPr txBox="1">
            <a:spLocks noChangeArrowheads="1"/>
          </p:cNvSpPr>
          <p:nvPr/>
        </p:nvSpPr>
        <p:spPr bwMode="auto">
          <a:xfrm>
            <a:off x="1313217" y="1233596"/>
            <a:ext cx="3458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OperandConfig</a:t>
            </a:r>
          </a:p>
        </p:txBody>
      </p:sp>
      <p:sp>
        <p:nvSpPr>
          <p:cNvPr id="32790" name="文本框 26"/>
          <p:cNvSpPr txBox="1">
            <a:spLocks noChangeArrowheads="1"/>
          </p:cNvSpPr>
          <p:nvPr/>
        </p:nvSpPr>
        <p:spPr bwMode="auto">
          <a:xfrm>
            <a:off x="7058904" y="1231777"/>
            <a:ext cx="3459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OperandRegistry</a:t>
            </a:r>
          </a:p>
        </p:txBody>
      </p:sp>
    </p:spTree>
    <p:extLst>
      <p:ext uri="{BB962C8B-B14F-4D97-AF65-F5344CB8AC3E}">
        <p14:creationId xmlns:p14="http://schemas.microsoft.com/office/powerpoint/2010/main" val="318432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Pages>0</Pages>
  <Words>1577</Words>
  <Characters>0</Characters>
  <Application>Microsoft Macintosh PowerPoint</Application>
  <DocSecurity>0</DocSecurity>
  <PresentationFormat>Widescreen</PresentationFormat>
  <Lines>0</Lines>
  <Paragraphs>253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Microsoft YaHei</vt:lpstr>
      <vt:lpstr>Microsoft YaHei Light</vt:lpstr>
      <vt:lpstr>Arial</vt:lpstr>
      <vt:lpstr>Calibri</vt:lpstr>
      <vt:lpstr>Calibri Light</vt:lpstr>
      <vt:lpstr>Menlo</vt:lpstr>
      <vt:lpstr>Times New Roman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Xin Li</cp:lastModifiedBy>
  <cp:revision>145</cp:revision>
  <dcterms:created xsi:type="dcterms:W3CDTF">2015-07-07T12:57:46Z</dcterms:created>
  <dcterms:modified xsi:type="dcterms:W3CDTF">2021-02-24T09:49:48Z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