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7" r:id="rId6"/>
    <p:sldId id="4781" r:id="rId7"/>
    <p:sldId id="4782" r:id="rId8"/>
    <p:sldId id="4783" r:id="rId9"/>
    <p:sldId id="4784" r:id="rId10"/>
    <p:sldId id="4785" r:id="rId11"/>
    <p:sldId id="4786" r:id="rId12"/>
    <p:sldId id="275"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italic r:id="rId24"/>
    </p:embeddedFont>
    <p:embeddedFont>
      <p:font typeface="Roboto Medium" panose="02000000000000000000" pitchFamily="2"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7"/>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754A9-D6BB-4EA0-9941-A4A8E2E9F728}" v="22" dt="2022-03-27T13:26:29.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6" d="100"/>
          <a:sy n="76" d="100"/>
        </p:scale>
        <p:origin x="1234" y="5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Ma" userId="c612edea41e0386a" providerId="LiveId" clId="{188754A9-D6BB-4EA0-9941-A4A8E2E9F728}"/>
    <pc:docChg chg="undo redo custSel addSld delSld modSld sldOrd modSection">
      <pc:chgData name="Daniel Ma" userId="c612edea41e0386a" providerId="LiveId" clId="{188754A9-D6BB-4EA0-9941-A4A8E2E9F728}" dt="2022-03-27T13:36:36.188" v="2903" actId="20577"/>
      <pc:docMkLst>
        <pc:docMk/>
      </pc:docMkLst>
      <pc:sldChg chg="modSp mod">
        <pc:chgData name="Daniel Ma" userId="c612edea41e0386a" providerId="LiveId" clId="{188754A9-D6BB-4EA0-9941-A4A8E2E9F728}" dt="2022-03-27T13:36:36.188" v="2903" actId="20577"/>
        <pc:sldMkLst>
          <pc:docMk/>
          <pc:sldMk cId="1173541040" sldId="4780"/>
        </pc:sldMkLst>
        <pc:spChg chg="mod">
          <ac:chgData name="Daniel Ma" userId="c612edea41e0386a" providerId="LiveId" clId="{188754A9-D6BB-4EA0-9941-A4A8E2E9F728}" dt="2022-03-27T13:36:36.188" v="2903" actId="20577"/>
          <ac:spMkLst>
            <pc:docMk/>
            <pc:sldMk cId="1173541040" sldId="4780"/>
            <ac:spMk id="7" creationId="{7C949C27-3E05-4AA4-A1A8-5696F6F3C356}"/>
          </ac:spMkLst>
        </pc:spChg>
        <pc:spChg chg="mod">
          <ac:chgData name="Daniel Ma" userId="c612edea41e0386a" providerId="LiveId" clId="{188754A9-D6BB-4EA0-9941-A4A8E2E9F728}" dt="2022-03-27T13:33:41.973" v="2450" actId="20577"/>
          <ac:spMkLst>
            <pc:docMk/>
            <pc:sldMk cId="1173541040" sldId="4780"/>
            <ac:spMk id="9" creationId="{FF9D96EA-4B80-4F92-A071-B09915E427CE}"/>
          </ac:spMkLst>
        </pc:spChg>
      </pc:sldChg>
      <pc:sldChg chg="addSp delSp modSp mod">
        <pc:chgData name="Daniel Ma" userId="c612edea41e0386a" providerId="LiveId" clId="{188754A9-D6BB-4EA0-9941-A4A8E2E9F728}" dt="2022-03-27T13:13:32.858" v="1222" actId="20577"/>
        <pc:sldMkLst>
          <pc:docMk/>
          <pc:sldMk cId="2143329268" sldId="4781"/>
        </pc:sldMkLst>
        <pc:spChg chg="mod">
          <ac:chgData name="Daniel Ma" userId="c612edea41e0386a" providerId="LiveId" clId="{188754A9-D6BB-4EA0-9941-A4A8E2E9F728}" dt="2022-03-27T13:13:32.858" v="1222" actId="20577"/>
          <ac:spMkLst>
            <pc:docMk/>
            <pc:sldMk cId="2143329268" sldId="4781"/>
            <ac:spMk id="4" creationId="{AE016588-9575-44B2-BAA3-5937B6A9EDA0}"/>
          </ac:spMkLst>
        </pc:spChg>
        <pc:picChg chg="add del mod">
          <ac:chgData name="Daniel Ma" userId="c612edea41e0386a" providerId="LiveId" clId="{188754A9-D6BB-4EA0-9941-A4A8E2E9F728}" dt="2022-03-27T13:13:23.940" v="1187" actId="1076"/>
          <ac:picMkLst>
            <pc:docMk/>
            <pc:sldMk cId="2143329268" sldId="4781"/>
            <ac:picMk id="3" creationId="{F2434E90-8FD9-4451-9C43-953BA8B2544C}"/>
          </ac:picMkLst>
        </pc:picChg>
        <pc:picChg chg="add del mod">
          <ac:chgData name="Daniel Ma" userId="c612edea41e0386a" providerId="LiveId" clId="{188754A9-D6BB-4EA0-9941-A4A8E2E9F728}" dt="2022-03-27T13:12:41.701" v="1060" actId="22"/>
          <ac:picMkLst>
            <pc:docMk/>
            <pc:sldMk cId="2143329268" sldId="4781"/>
            <ac:picMk id="6" creationId="{F8241816-2DD8-48C9-B5CC-75F02D2C6060}"/>
          </ac:picMkLst>
        </pc:picChg>
      </pc:sldChg>
      <pc:sldChg chg="addSp modSp mod">
        <pc:chgData name="Daniel Ma" userId="c612edea41e0386a" providerId="LiveId" clId="{188754A9-D6BB-4EA0-9941-A4A8E2E9F728}" dt="2022-03-27T12:55:29.395" v="693" actId="20577"/>
        <pc:sldMkLst>
          <pc:docMk/>
          <pc:sldMk cId="4221212761" sldId="4782"/>
        </pc:sldMkLst>
        <pc:spChg chg="mod">
          <ac:chgData name="Daniel Ma" userId="c612edea41e0386a" providerId="LiveId" clId="{188754A9-D6BB-4EA0-9941-A4A8E2E9F728}" dt="2022-03-27T12:55:29.395" v="693" actId="20577"/>
          <ac:spMkLst>
            <pc:docMk/>
            <pc:sldMk cId="4221212761" sldId="4782"/>
            <ac:spMk id="4" creationId="{AE016588-9575-44B2-BAA3-5937B6A9EDA0}"/>
          </ac:spMkLst>
        </pc:spChg>
        <pc:picChg chg="add mod">
          <ac:chgData name="Daniel Ma" userId="c612edea41e0386a" providerId="LiveId" clId="{188754A9-D6BB-4EA0-9941-A4A8E2E9F728}" dt="2022-03-27T12:53:39.061" v="441" actId="1076"/>
          <ac:picMkLst>
            <pc:docMk/>
            <pc:sldMk cId="4221212761" sldId="4782"/>
            <ac:picMk id="5" creationId="{F1AE0326-6853-4EE3-8CA5-CD005F5BA30E}"/>
          </ac:picMkLst>
        </pc:picChg>
      </pc:sldChg>
      <pc:sldChg chg="addSp modSp mod">
        <pc:chgData name="Daniel Ma" userId="c612edea41e0386a" providerId="LiveId" clId="{188754A9-D6BB-4EA0-9941-A4A8E2E9F728}" dt="2022-03-27T12:27:47.674" v="435" actId="20577"/>
        <pc:sldMkLst>
          <pc:docMk/>
          <pc:sldMk cId="859750405" sldId="4783"/>
        </pc:sldMkLst>
        <pc:spChg chg="mod">
          <ac:chgData name="Daniel Ma" userId="c612edea41e0386a" providerId="LiveId" clId="{188754A9-D6BB-4EA0-9941-A4A8E2E9F728}" dt="2022-03-27T12:27:47.674" v="435" actId="20577"/>
          <ac:spMkLst>
            <pc:docMk/>
            <pc:sldMk cId="859750405" sldId="4783"/>
            <ac:spMk id="4" creationId="{AE016588-9575-44B2-BAA3-5937B6A9EDA0}"/>
          </ac:spMkLst>
        </pc:spChg>
        <pc:graphicFrameChg chg="add mod">
          <ac:chgData name="Daniel Ma" userId="c612edea41e0386a" providerId="LiveId" clId="{188754A9-D6BB-4EA0-9941-A4A8E2E9F728}" dt="2022-03-27T12:26:54.442" v="281" actId="1076"/>
          <ac:graphicFrameMkLst>
            <pc:docMk/>
            <pc:sldMk cId="859750405" sldId="4783"/>
            <ac:graphicFrameMk id="11" creationId="{66F2432E-B5FB-4839-8982-661DDD9ED8BE}"/>
          </ac:graphicFrameMkLst>
        </pc:graphicFrameChg>
        <pc:graphicFrameChg chg="add mod">
          <ac:chgData name="Daniel Ma" userId="c612edea41e0386a" providerId="LiveId" clId="{188754A9-D6BB-4EA0-9941-A4A8E2E9F728}" dt="2022-03-27T12:26:39.343" v="279" actId="571"/>
          <ac:graphicFrameMkLst>
            <pc:docMk/>
            <pc:sldMk cId="859750405" sldId="4783"/>
            <ac:graphicFrameMk id="12" creationId="{3AB06B6B-CCDD-4D4E-B327-5ED4AED491E7}"/>
          </ac:graphicFrameMkLst>
        </pc:graphicFrameChg>
      </pc:sldChg>
      <pc:sldChg chg="addSp modSp mod">
        <pc:chgData name="Daniel Ma" userId="c612edea41e0386a" providerId="LiveId" clId="{188754A9-D6BB-4EA0-9941-A4A8E2E9F728}" dt="2022-03-27T13:32:25.862" v="2202" actId="20577"/>
        <pc:sldMkLst>
          <pc:docMk/>
          <pc:sldMk cId="523037342" sldId="4785"/>
        </pc:sldMkLst>
        <pc:spChg chg="mod">
          <ac:chgData name="Daniel Ma" userId="c612edea41e0386a" providerId="LiveId" clId="{188754A9-D6BB-4EA0-9941-A4A8E2E9F728}" dt="2022-03-27T13:32:25.862" v="2202" actId="20577"/>
          <ac:spMkLst>
            <pc:docMk/>
            <pc:sldMk cId="523037342" sldId="4785"/>
            <ac:spMk id="4" creationId="{AE016588-9575-44B2-BAA3-5937B6A9EDA0}"/>
          </ac:spMkLst>
        </pc:spChg>
        <pc:spChg chg="add mod">
          <ac:chgData name="Daniel Ma" userId="c612edea41e0386a" providerId="LiveId" clId="{188754A9-D6BB-4EA0-9941-A4A8E2E9F728}" dt="2022-03-27T13:19:18.324" v="1247" actId="1076"/>
          <ac:spMkLst>
            <pc:docMk/>
            <pc:sldMk cId="523037342" sldId="4785"/>
            <ac:spMk id="10" creationId="{15F0CD65-4C6B-434F-BAF8-27E2AED81A4E}"/>
          </ac:spMkLst>
        </pc:spChg>
        <pc:spChg chg="add mod">
          <ac:chgData name="Daniel Ma" userId="c612edea41e0386a" providerId="LiveId" clId="{188754A9-D6BB-4EA0-9941-A4A8E2E9F728}" dt="2022-03-27T13:19:56.111" v="1255" actId="20577"/>
          <ac:spMkLst>
            <pc:docMk/>
            <pc:sldMk cId="523037342" sldId="4785"/>
            <ac:spMk id="11" creationId="{A9ABA042-B1D8-4942-A98E-557B437723F2}"/>
          </ac:spMkLst>
        </pc:spChg>
        <pc:spChg chg="add mod">
          <ac:chgData name="Daniel Ma" userId="c612edea41e0386a" providerId="LiveId" clId="{188754A9-D6BB-4EA0-9941-A4A8E2E9F728}" dt="2022-03-27T13:20:05.065" v="1261" actId="20577"/>
          <ac:spMkLst>
            <pc:docMk/>
            <pc:sldMk cId="523037342" sldId="4785"/>
            <ac:spMk id="12" creationId="{3F334B28-7C67-440A-891A-779119499E6F}"/>
          </ac:spMkLst>
        </pc:spChg>
        <pc:picChg chg="add mod">
          <ac:chgData name="Daniel Ma" userId="c612edea41e0386a" providerId="LiveId" clId="{188754A9-D6BB-4EA0-9941-A4A8E2E9F728}" dt="2022-03-27T13:16:30.998" v="1224" actId="1076"/>
          <ac:picMkLst>
            <pc:docMk/>
            <pc:sldMk cId="523037342" sldId="4785"/>
            <ac:picMk id="5" creationId="{FBF32E28-F827-46BC-AD9E-969E4CBF3BFF}"/>
          </ac:picMkLst>
        </pc:picChg>
        <pc:picChg chg="add mod ord">
          <ac:chgData name="Daniel Ma" userId="c612edea41e0386a" providerId="LiveId" clId="{188754A9-D6BB-4EA0-9941-A4A8E2E9F728}" dt="2022-03-27T13:18:22.416" v="1234" actId="1076"/>
          <ac:picMkLst>
            <pc:docMk/>
            <pc:sldMk cId="523037342" sldId="4785"/>
            <ac:picMk id="7" creationId="{815D81C5-5A0B-45CB-BDBD-D5391678603E}"/>
          </ac:picMkLst>
        </pc:picChg>
        <pc:picChg chg="add mod">
          <ac:chgData name="Daniel Ma" userId="c612edea41e0386a" providerId="LiveId" clId="{188754A9-D6BB-4EA0-9941-A4A8E2E9F728}" dt="2022-03-27T13:17:59.396" v="1230" actId="1076"/>
          <ac:picMkLst>
            <pc:docMk/>
            <pc:sldMk cId="523037342" sldId="4785"/>
            <ac:picMk id="9" creationId="{2093683F-BD18-475A-A857-E6CD06CE4ABA}"/>
          </ac:picMkLst>
        </pc:picChg>
      </pc:sldChg>
      <pc:sldChg chg="addSp modSp mod">
        <pc:chgData name="Daniel Ma" userId="c612edea41e0386a" providerId="LiveId" clId="{188754A9-D6BB-4EA0-9941-A4A8E2E9F728}" dt="2022-03-27T13:32:02.816" v="2189" actId="20577"/>
        <pc:sldMkLst>
          <pc:docMk/>
          <pc:sldMk cId="2676349839" sldId="4786"/>
        </pc:sldMkLst>
        <pc:spChg chg="mod">
          <ac:chgData name="Daniel Ma" userId="c612edea41e0386a" providerId="LiveId" clId="{188754A9-D6BB-4EA0-9941-A4A8E2E9F728}" dt="2022-03-27T13:32:02.816" v="2189" actId="20577"/>
          <ac:spMkLst>
            <pc:docMk/>
            <pc:sldMk cId="2676349839" sldId="4786"/>
            <ac:spMk id="4" creationId="{AE016588-9575-44B2-BAA3-5937B6A9EDA0}"/>
          </ac:spMkLst>
        </pc:spChg>
        <pc:spChg chg="add mod">
          <ac:chgData name="Daniel Ma" userId="c612edea41e0386a" providerId="LiveId" clId="{188754A9-D6BB-4EA0-9941-A4A8E2E9F728}" dt="2022-03-27T13:29:01.650" v="2009" actId="1038"/>
          <ac:spMkLst>
            <pc:docMk/>
            <pc:sldMk cId="2676349839" sldId="4786"/>
            <ac:spMk id="5" creationId="{C3D7FCD9-E5C9-401D-906D-D5E59419881F}"/>
          </ac:spMkLst>
        </pc:spChg>
        <pc:spChg chg="add mod">
          <ac:chgData name="Daniel Ma" userId="c612edea41e0386a" providerId="LiveId" clId="{188754A9-D6BB-4EA0-9941-A4A8E2E9F728}" dt="2022-03-27T13:29:06.707" v="2020" actId="1037"/>
          <ac:spMkLst>
            <pc:docMk/>
            <pc:sldMk cId="2676349839" sldId="4786"/>
            <ac:spMk id="6" creationId="{04851290-02C4-44DF-8C5A-ABA41097B601}"/>
          </ac:spMkLst>
        </pc:spChg>
        <pc:spChg chg="add mod">
          <ac:chgData name="Daniel Ma" userId="c612edea41e0386a" providerId="LiveId" clId="{188754A9-D6BB-4EA0-9941-A4A8E2E9F728}" dt="2022-03-27T13:28:51.175" v="2006" actId="1076"/>
          <ac:spMkLst>
            <pc:docMk/>
            <pc:sldMk cId="2676349839" sldId="4786"/>
            <ac:spMk id="7" creationId="{EAD31C6A-C2F0-4FE0-B863-A78C0C13DE4A}"/>
          </ac:spMkLst>
        </pc:spChg>
        <pc:picChg chg="add mod">
          <ac:chgData name="Daniel Ma" userId="c612edea41e0386a" providerId="LiveId" clId="{188754A9-D6BB-4EA0-9941-A4A8E2E9F728}" dt="2022-03-27T13:28:26.504" v="1996" actId="1076"/>
          <ac:picMkLst>
            <pc:docMk/>
            <pc:sldMk cId="2676349839" sldId="4786"/>
            <ac:picMk id="8" creationId="{B11F682D-E4BC-4204-98F7-D09875A25B9C}"/>
          </ac:picMkLst>
        </pc:picChg>
        <pc:picChg chg="add mod">
          <ac:chgData name="Daniel Ma" userId="c612edea41e0386a" providerId="LiveId" clId="{188754A9-D6BB-4EA0-9941-A4A8E2E9F728}" dt="2022-03-27T13:28:44.011" v="1998" actId="1076"/>
          <ac:picMkLst>
            <pc:docMk/>
            <pc:sldMk cId="2676349839" sldId="4786"/>
            <ac:picMk id="10" creationId="{3253EF6D-95D5-466C-977F-3CEC7B4556D9}"/>
          </ac:picMkLst>
        </pc:picChg>
        <pc:picChg chg="add mod">
          <ac:chgData name="Daniel Ma" userId="c612edea41e0386a" providerId="LiveId" clId="{188754A9-D6BB-4EA0-9941-A4A8E2E9F728}" dt="2022-03-27T13:28:23.137" v="1995" actId="1076"/>
          <ac:picMkLst>
            <pc:docMk/>
            <pc:sldMk cId="2676349839" sldId="4786"/>
            <ac:picMk id="12" creationId="{E71BDE13-54A0-47FD-84F9-99E5426B8E93}"/>
          </ac:picMkLst>
        </pc:picChg>
      </pc:sldChg>
      <pc:sldChg chg="addSp delSp modSp add mod ord">
        <pc:chgData name="Daniel Ma" userId="c612edea41e0386a" providerId="LiveId" clId="{188754A9-D6BB-4EA0-9941-A4A8E2E9F728}" dt="2022-03-27T13:12:50.100" v="1069" actId="1076"/>
        <pc:sldMkLst>
          <pc:docMk/>
          <pc:sldMk cId="514660047" sldId="4787"/>
        </pc:sldMkLst>
        <pc:spChg chg="mod">
          <ac:chgData name="Daniel Ma" userId="c612edea41e0386a" providerId="LiveId" clId="{188754A9-D6BB-4EA0-9941-A4A8E2E9F728}" dt="2022-03-27T13:01:27.498" v="1019" actId="20577"/>
          <ac:spMkLst>
            <pc:docMk/>
            <pc:sldMk cId="514660047" sldId="4787"/>
            <ac:spMk id="4" creationId="{AE016588-9575-44B2-BAA3-5937B6A9EDA0}"/>
          </ac:spMkLst>
        </pc:spChg>
        <pc:picChg chg="del">
          <ac:chgData name="Daniel Ma" userId="c612edea41e0386a" providerId="LiveId" clId="{188754A9-D6BB-4EA0-9941-A4A8E2E9F728}" dt="2022-03-27T12:56:43.319" v="709" actId="478"/>
          <ac:picMkLst>
            <pc:docMk/>
            <pc:sldMk cId="514660047" sldId="4787"/>
            <ac:picMk id="3" creationId="{F2434E90-8FD9-4451-9C43-953BA8B2544C}"/>
          </ac:picMkLst>
        </pc:picChg>
        <pc:picChg chg="add del mod modCrop">
          <ac:chgData name="Daniel Ma" userId="c612edea41e0386a" providerId="LiveId" clId="{188754A9-D6BB-4EA0-9941-A4A8E2E9F728}" dt="2022-03-27T13:00:03.886" v="776" actId="478"/>
          <ac:picMkLst>
            <pc:docMk/>
            <pc:sldMk cId="514660047" sldId="4787"/>
            <ac:picMk id="5" creationId="{A21AF442-75A7-472B-B7E5-1094E100FDA8}"/>
          </ac:picMkLst>
        </pc:picChg>
        <pc:picChg chg="add mod">
          <ac:chgData name="Daniel Ma" userId="c612edea41e0386a" providerId="LiveId" clId="{188754A9-D6BB-4EA0-9941-A4A8E2E9F728}" dt="2022-03-27T13:12:50.100" v="1069" actId="1076"/>
          <ac:picMkLst>
            <pc:docMk/>
            <pc:sldMk cId="514660047" sldId="4787"/>
            <ac:picMk id="7" creationId="{06BFE9F0-438A-4F73-919A-3EC6DF393525}"/>
          </ac:picMkLst>
        </pc:picChg>
      </pc:sldChg>
      <pc:sldChg chg="addSp new del mod">
        <pc:chgData name="Daniel Ma" userId="c612edea41e0386a" providerId="LiveId" clId="{188754A9-D6BB-4EA0-9941-A4A8E2E9F728}" dt="2022-03-27T12:47:40.620" v="438" actId="2696"/>
        <pc:sldMkLst>
          <pc:docMk/>
          <pc:sldMk cId="3781527432" sldId="4787"/>
        </pc:sldMkLst>
        <pc:picChg chg="add">
          <ac:chgData name="Daniel Ma" userId="c612edea41e0386a" providerId="LiveId" clId="{188754A9-D6BB-4EA0-9941-A4A8E2E9F728}" dt="2022-03-27T12:44:32.581" v="437" actId="22"/>
          <ac:picMkLst>
            <pc:docMk/>
            <pc:sldMk cId="3781527432" sldId="4787"/>
            <ac:picMk id="4" creationId="{2511E7BA-D538-4460-A255-4E41496F5EE1}"/>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ignature\OneDrive\Documents\Careers\Virtual%20Experiences\From%20DXM%20YOGA\Quantium\QVI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AU">
                <a:solidFill>
                  <a:schemeClr val="tx1"/>
                </a:solidFill>
              </a:rPr>
              <a:t>Total Sales</a:t>
            </a:r>
            <a:r>
              <a:rPr lang="en-AU" baseline="0">
                <a:solidFill>
                  <a:schemeClr val="tx1"/>
                </a:solidFill>
              </a:rPr>
              <a:t> by Lifestage and Customer Type </a:t>
            </a:r>
            <a:endParaRPr lang="en-AU">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bar"/>
        <c:grouping val="stacked"/>
        <c:varyColors val="0"/>
        <c:ser>
          <c:idx val="0"/>
          <c:order val="0"/>
          <c:tx>
            <c:strRef>
              <c:f>Graphs!$C$2</c:f>
              <c:strCache>
                <c:ptCount val="1"/>
                <c:pt idx="0">
                  <c:v>Premium</c:v>
                </c:pt>
              </c:strCache>
            </c:strRef>
          </c:tx>
          <c:spPr>
            <a:solidFill>
              <a:srgbClr val="0070C0"/>
            </a:solidFill>
            <a:ln>
              <a:noFill/>
            </a:ln>
            <a:effectLst/>
          </c:spPr>
          <c:invertIfNegative val="0"/>
          <c:cat>
            <c:strRef>
              <c:f>Graphs!$B$3:$B$9</c:f>
              <c:strCache>
                <c:ptCount val="7"/>
                <c:pt idx="0">
                  <c:v>YOUNG SINGLES/COUPLES</c:v>
                </c:pt>
                <c:pt idx="1">
                  <c:v>YOUNG FAMILIES</c:v>
                </c:pt>
                <c:pt idx="2">
                  <c:v>OLDER SINGLES/COUPLES</c:v>
                </c:pt>
                <c:pt idx="3">
                  <c:v>MIDAGE SINGLES/COUPLES</c:v>
                </c:pt>
                <c:pt idx="4">
                  <c:v>NEW FAMILIES</c:v>
                </c:pt>
                <c:pt idx="5">
                  <c:v>OLDER FAMILIES</c:v>
                </c:pt>
                <c:pt idx="6">
                  <c:v>RETIREES</c:v>
                </c:pt>
              </c:strCache>
            </c:strRef>
          </c:cat>
          <c:val>
            <c:numRef>
              <c:f>Graphs!$C$3:$C$9</c:f>
              <c:numCache>
                <c:formatCode>"$"#,##0.00</c:formatCode>
                <c:ptCount val="7"/>
                <c:pt idx="0">
                  <c:v>39052.30000000017</c:v>
                </c:pt>
                <c:pt idx="1">
                  <c:v>78571.700000001001</c:v>
                </c:pt>
                <c:pt idx="2">
                  <c:v>123537.55000000054</c:v>
                </c:pt>
                <c:pt idx="3">
                  <c:v>54443.850000000974</c:v>
                </c:pt>
                <c:pt idx="4">
                  <c:v>10760.799999999981</c:v>
                </c:pt>
                <c:pt idx="5">
                  <c:v>75242.600000001286</c:v>
                </c:pt>
                <c:pt idx="6">
                  <c:v>91296.650000000809</c:v>
                </c:pt>
              </c:numCache>
            </c:numRef>
          </c:val>
          <c:extLst>
            <c:ext xmlns:c16="http://schemas.microsoft.com/office/drawing/2014/chart" uri="{C3380CC4-5D6E-409C-BE32-E72D297353CC}">
              <c16:uniqueId val="{00000000-6718-470E-AD0E-DC38FBC5FC36}"/>
            </c:ext>
          </c:extLst>
        </c:ser>
        <c:ser>
          <c:idx val="1"/>
          <c:order val="1"/>
          <c:tx>
            <c:strRef>
              <c:f>Graphs!$D$2</c:f>
              <c:strCache>
                <c:ptCount val="1"/>
                <c:pt idx="0">
                  <c:v>Mainstream</c:v>
                </c:pt>
              </c:strCache>
            </c:strRef>
          </c:tx>
          <c:spPr>
            <a:solidFill>
              <a:srgbClr val="EF9B47"/>
            </a:solidFill>
            <a:ln>
              <a:noFill/>
            </a:ln>
            <a:effectLst/>
          </c:spPr>
          <c:invertIfNegative val="0"/>
          <c:cat>
            <c:strRef>
              <c:f>Graphs!$B$3:$B$9</c:f>
              <c:strCache>
                <c:ptCount val="7"/>
                <c:pt idx="0">
                  <c:v>YOUNG SINGLES/COUPLES</c:v>
                </c:pt>
                <c:pt idx="1">
                  <c:v>YOUNG FAMILIES</c:v>
                </c:pt>
                <c:pt idx="2">
                  <c:v>OLDER SINGLES/COUPLES</c:v>
                </c:pt>
                <c:pt idx="3">
                  <c:v>MIDAGE SINGLES/COUPLES</c:v>
                </c:pt>
                <c:pt idx="4">
                  <c:v>NEW FAMILIES</c:v>
                </c:pt>
                <c:pt idx="5">
                  <c:v>OLDER FAMILIES</c:v>
                </c:pt>
                <c:pt idx="6">
                  <c:v>RETIREES</c:v>
                </c:pt>
              </c:strCache>
            </c:strRef>
          </c:cat>
          <c:val>
            <c:numRef>
              <c:f>Graphs!$D$3:$D$9</c:f>
              <c:numCache>
                <c:formatCode>"$"#,##0.00</c:formatCode>
                <c:ptCount val="7"/>
                <c:pt idx="0">
                  <c:v>147582.19999999768</c:v>
                </c:pt>
                <c:pt idx="1">
                  <c:v>86338.250000000829</c:v>
                </c:pt>
                <c:pt idx="2">
                  <c:v>124648.49999999991</c:v>
                </c:pt>
                <c:pt idx="3">
                  <c:v>84734.250000001033</c:v>
                </c:pt>
                <c:pt idx="4">
                  <c:v>15979.699999999917</c:v>
                </c:pt>
                <c:pt idx="5">
                  <c:v>96413.550000000585</c:v>
                </c:pt>
                <c:pt idx="6">
                  <c:v>145168.9499999978</c:v>
                </c:pt>
              </c:numCache>
            </c:numRef>
          </c:val>
          <c:extLst>
            <c:ext xmlns:c16="http://schemas.microsoft.com/office/drawing/2014/chart" uri="{C3380CC4-5D6E-409C-BE32-E72D297353CC}">
              <c16:uniqueId val="{00000001-6718-470E-AD0E-DC38FBC5FC36}"/>
            </c:ext>
          </c:extLst>
        </c:ser>
        <c:ser>
          <c:idx val="2"/>
          <c:order val="2"/>
          <c:tx>
            <c:strRef>
              <c:f>Graphs!$E$2</c:f>
              <c:strCache>
                <c:ptCount val="1"/>
                <c:pt idx="0">
                  <c:v>Budget</c:v>
                </c:pt>
              </c:strCache>
            </c:strRef>
          </c:tx>
          <c:spPr>
            <a:solidFill>
              <a:srgbClr val="00B050"/>
            </a:solidFill>
            <a:ln>
              <a:noFill/>
            </a:ln>
            <a:effectLst/>
          </c:spPr>
          <c:invertIfNegative val="0"/>
          <c:cat>
            <c:strRef>
              <c:f>Graphs!$B$3:$B$9</c:f>
              <c:strCache>
                <c:ptCount val="7"/>
                <c:pt idx="0">
                  <c:v>YOUNG SINGLES/COUPLES</c:v>
                </c:pt>
                <c:pt idx="1">
                  <c:v>YOUNG FAMILIES</c:v>
                </c:pt>
                <c:pt idx="2">
                  <c:v>OLDER SINGLES/COUPLES</c:v>
                </c:pt>
                <c:pt idx="3">
                  <c:v>MIDAGE SINGLES/COUPLES</c:v>
                </c:pt>
                <c:pt idx="4">
                  <c:v>NEW FAMILIES</c:v>
                </c:pt>
                <c:pt idx="5">
                  <c:v>OLDER FAMILIES</c:v>
                </c:pt>
                <c:pt idx="6">
                  <c:v>RETIREES</c:v>
                </c:pt>
              </c:strCache>
            </c:strRef>
          </c:cat>
          <c:val>
            <c:numRef>
              <c:f>Graphs!$E$3:$E$9</c:f>
              <c:numCache>
                <c:formatCode>"$"#,##0.00</c:formatCode>
                <c:ptCount val="7"/>
                <c:pt idx="0">
                  <c:v>57122.100000001068</c:v>
                </c:pt>
                <c:pt idx="1">
                  <c:v>129717.94999999899</c:v>
                </c:pt>
                <c:pt idx="2">
                  <c:v>127833.59999999931</c:v>
                </c:pt>
                <c:pt idx="3">
                  <c:v>33345.69999999991</c:v>
                </c:pt>
                <c:pt idx="4">
                  <c:v>20607.449999999903</c:v>
                </c:pt>
                <c:pt idx="5">
                  <c:v>156863.74999999447</c:v>
                </c:pt>
                <c:pt idx="6">
                  <c:v>105916.30000000168</c:v>
                </c:pt>
              </c:numCache>
            </c:numRef>
          </c:val>
          <c:extLst>
            <c:ext xmlns:c16="http://schemas.microsoft.com/office/drawing/2014/chart" uri="{C3380CC4-5D6E-409C-BE32-E72D297353CC}">
              <c16:uniqueId val="{00000002-6718-470E-AD0E-DC38FBC5FC36}"/>
            </c:ext>
          </c:extLst>
        </c:ser>
        <c:dLbls>
          <c:showLegendKey val="0"/>
          <c:showVal val="0"/>
          <c:showCatName val="0"/>
          <c:showSerName val="0"/>
          <c:showPercent val="0"/>
          <c:showBubbleSize val="0"/>
        </c:dLbls>
        <c:gapWidth val="150"/>
        <c:overlap val="100"/>
        <c:axId val="226786960"/>
        <c:axId val="226784880"/>
      </c:barChart>
      <c:catAx>
        <c:axId val="226786960"/>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5"/>
                    </a:solidFill>
                    <a:latin typeface="+mn-lt"/>
                    <a:ea typeface="+mn-ea"/>
                    <a:cs typeface="+mn-cs"/>
                  </a:defRPr>
                </a:pPr>
                <a:r>
                  <a:rPr lang="en-AU">
                    <a:solidFill>
                      <a:srgbClr val="000005"/>
                    </a:solidFill>
                  </a:rPr>
                  <a:t>LIFESTAGE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5"/>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0005"/>
                </a:solidFill>
                <a:latin typeface="+mn-lt"/>
                <a:ea typeface="+mn-ea"/>
                <a:cs typeface="+mn-cs"/>
              </a:defRPr>
            </a:pPr>
            <a:endParaRPr lang="en-US"/>
          </a:p>
        </c:txPr>
        <c:crossAx val="226784880"/>
        <c:crosses val="autoZero"/>
        <c:auto val="1"/>
        <c:lblAlgn val="ctr"/>
        <c:lblOffset val="100"/>
        <c:noMultiLvlLbl val="0"/>
      </c:catAx>
      <c:valAx>
        <c:axId val="2267848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dirty="0"/>
                  <a:t>Total Sales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2678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27/03/2022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377488"/>
            <a:ext cx="10479600" cy="824400"/>
          </a:xfrm>
        </p:spPr>
        <p:txBody>
          <a:bodyPr/>
          <a:lstStyle/>
          <a:p>
            <a:r>
              <a:rPr lang="en-AU" dirty="0"/>
              <a:t>Trial stores 77 &amp; 88 showed significantly different results compared to their respective control stores in the trial period as the trial stores’ performance lied outside the 90% confidence interval of the control store for two of the three months.</a:t>
            </a:r>
          </a:p>
          <a:p>
            <a:r>
              <a:rPr lang="en-AU" dirty="0"/>
              <a:t>However, trial store 86 did not produce any significantly different results.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FBF32E28-F827-46BC-AD9E-969E4CBF3BFF}"/>
              </a:ext>
            </a:extLst>
          </p:cNvPr>
          <p:cNvPicPr>
            <a:picLocks noChangeAspect="1"/>
          </p:cNvPicPr>
          <p:nvPr/>
        </p:nvPicPr>
        <p:blipFill>
          <a:blip r:embed="rId3"/>
          <a:stretch>
            <a:fillRect/>
          </a:stretch>
        </p:blipFill>
        <p:spPr>
          <a:xfrm>
            <a:off x="1196975" y="2471084"/>
            <a:ext cx="3096057" cy="3362794"/>
          </a:xfrm>
          <a:prstGeom prst="rect">
            <a:avLst/>
          </a:prstGeom>
        </p:spPr>
      </p:pic>
      <p:pic>
        <p:nvPicPr>
          <p:cNvPr id="9" name="Picture 8">
            <a:extLst>
              <a:ext uri="{FF2B5EF4-FFF2-40B4-BE49-F238E27FC236}">
                <a16:creationId xmlns:a16="http://schemas.microsoft.com/office/drawing/2014/main" id="{2093683F-BD18-475A-A857-E6CD06CE4ABA}"/>
              </a:ext>
            </a:extLst>
          </p:cNvPr>
          <p:cNvPicPr>
            <a:picLocks noChangeAspect="1"/>
          </p:cNvPicPr>
          <p:nvPr/>
        </p:nvPicPr>
        <p:blipFill>
          <a:blip r:embed="rId4"/>
          <a:stretch>
            <a:fillRect/>
          </a:stretch>
        </p:blipFill>
        <p:spPr>
          <a:xfrm>
            <a:off x="7228782" y="2375821"/>
            <a:ext cx="4963218" cy="3419952"/>
          </a:xfrm>
          <a:prstGeom prst="rect">
            <a:avLst/>
          </a:prstGeom>
        </p:spPr>
      </p:pic>
      <p:pic>
        <p:nvPicPr>
          <p:cNvPr id="7" name="Picture 6">
            <a:extLst>
              <a:ext uri="{FF2B5EF4-FFF2-40B4-BE49-F238E27FC236}">
                <a16:creationId xmlns:a16="http://schemas.microsoft.com/office/drawing/2014/main" id="{815D81C5-5A0B-45CB-BDBD-D5391678603E}"/>
              </a:ext>
            </a:extLst>
          </p:cNvPr>
          <p:cNvPicPr>
            <a:picLocks noChangeAspect="1"/>
          </p:cNvPicPr>
          <p:nvPr/>
        </p:nvPicPr>
        <p:blipFill>
          <a:blip r:embed="rId5"/>
          <a:stretch>
            <a:fillRect/>
          </a:stretch>
        </p:blipFill>
        <p:spPr>
          <a:xfrm>
            <a:off x="4231931" y="2471084"/>
            <a:ext cx="3057952" cy="3324689"/>
          </a:xfrm>
          <a:prstGeom prst="rect">
            <a:avLst/>
          </a:prstGeom>
        </p:spPr>
      </p:pic>
      <p:sp>
        <p:nvSpPr>
          <p:cNvPr id="10" name="TextBox 9">
            <a:extLst>
              <a:ext uri="{FF2B5EF4-FFF2-40B4-BE49-F238E27FC236}">
                <a16:creationId xmlns:a16="http://schemas.microsoft.com/office/drawing/2014/main" id="{15F0CD65-4C6B-434F-BAF8-27E2AED81A4E}"/>
              </a:ext>
            </a:extLst>
          </p:cNvPr>
          <p:cNvSpPr txBox="1"/>
          <p:nvPr/>
        </p:nvSpPr>
        <p:spPr>
          <a:xfrm>
            <a:off x="8159261" y="5833878"/>
            <a:ext cx="1396721" cy="311499"/>
          </a:xfrm>
          <a:prstGeom prst="rect">
            <a:avLst/>
          </a:prstGeom>
          <a:noFill/>
        </p:spPr>
        <p:txBody>
          <a:bodyPr wrap="square" lIns="0" tIns="0" rIns="0" bIns="0" rtlCol="0" anchor="t">
            <a:noAutofit/>
          </a:bodyPr>
          <a:lstStyle/>
          <a:p>
            <a:pPr algn="ctr"/>
            <a:r>
              <a:rPr lang="en-AU" sz="1200" dirty="0">
                <a:latin typeface="Roboto Light" panose="02000000000000000000" pitchFamily="2" charset="0"/>
                <a:ea typeface="Roboto Light" panose="02000000000000000000" pitchFamily="2" charset="0"/>
              </a:rPr>
              <a:t>Store 77</a:t>
            </a:r>
          </a:p>
        </p:txBody>
      </p:sp>
      <p:sp>
        <p:nvSpPr>
          <p:cNvPr id="11" name="TextBox 10">
            <a:extLst>
              <a:ext uri="{FF2B5EF4-FFF2-40B4-BE49-F238E27FC236}">
                <a16:creationId xmlns:a16="http://schemas.microsoft.com/office/drawing/2014/main" id="{A9ABA042-B1D8-4942-A98E-557B437723F2}"/>
              </a:ext>
            </a:extLst>
          </p:cNvPr>
          <p:cNvSpPr txBox="1"/>
          <p:nvPr/>
        </p:nvSpPr>
        <p:spPr>
          <a:xfrm>
            <a:off x="5297156" y="5833877"/>
            <a:ext cx="1396721" cy="311499"/>
          </a:xfrm>
          <a:prstGeom prst="rect">
            <a:avLst/>
          </a:prstGeom>
          <a:noFill/>
        </p:spPr>
        <p:txBody>
          <a:bodyPr wrap="square" lIns="0" tIns="0" rIns="0" bIns="0" rtlCol="0" anchor="t">
            <a:noAutofit/>
          </a:bodyPr>
          <a:lstStyle/>
          <a:p>
            <a:pPr algn="ctr"/>
            <a:r>
              <a:rPr lang="en-AU" sz="1200" dirty="0">
                <a:latin typeface="Roboto Light" panose="02000000000000000000" pitchFamily="2" charset="0"/>
                <a:ea typeface="Roboto Light" panose="02000000000000000000" pitchFamily="2" charset="0"/>
              </a:rPr>
              <a:t>Store 88</a:t>
            </a:r>
          </a:p>
        </p:txBody>
      </p:sp>
      <p:sp>
        <p:nvSpPr>
          <p:cNvPr id="12" name="TextBox 11">
            <a:extLst>
              <a:ext uri="{FF2B5EF4-FFF2-40B4-BE49-F238E27FC236}">
                <a16:creationId xmlns:a16="http://schemas.microsoft.com/office/drawing/2014/main" id="{3F334B28-7C67-440A-891A-779119499E6F}"/>
              </a:ext>
            </a:extLst>
          </p:cNvPr>
          <p:cNvSpPr txBox="1"/>
          <p:nvPr/>
        </p:nvSpPr>
        <p:spPr>
          <a:xfrm>
            <a:off x="2242457" y="5833876"/>
            <a:ext cx="1396721" cy="311499"/>
          </a:xfrm>
          <a:prstGeom prst="rect">
            <a:avLst/>
          </a:prstGeom>
          <a:noFill/>
        </p:spPr>
        <p:txBody>
          <a:bodyPr wrap="square" lIns="0" tIns="0" rIns="0" bIns="0" rtlCol="0" anchor="t">
            <a:noAutofit/>
          </a:bodyPr>
          <a:lstStyle/>
          <a:p>
            <a:pPr algn="ctr"/>
            <a:r>
              <a:rPr lang="en-AU" sz="1200" dirty="0">
                <a:latin typeface="Roboto Light" panose="02000000000000000000" pitchFamily="2" charset="0"/>
                <a:ea typeface="Roboto Light" panose="02000000000000000000" pitchFamily="2" charset="0"/>
              </a:rPr>
              <a:t>Store 86</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42347" y="248365"/>
            <a:ext cx="10479600" cy="824400"/>
          </a:xfrm>
        </p:spPr>
        <p:txBody>
          <a:bodyPr/>
          <a:lstStyle/>
          <a:p>
            <a:r>
              <a:rPr lang="en-AU" dirty="0"/>
              <a:t>Trial stores 77 &amp; 88 showed significantly different results compared to their respective control stores in the trial period as the trial store performance lies outside the 90% confidence interval of the control store for two of the three months. However, trial store 86 did not produce significantly different results. </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5" name="TextBox 4">
            <a:extLst>
              <a:ext uri="{FF2B5EF4-FFF2-40B4-BE49-F238E27FC236}">
                <a16:creationId xmlns:a16="http://schemas.microsoft.com/office/drawing/2014/main" id="{C3D7FCD9-E5C9-401D-906D-D5E59419881F}"/>
              </a:ext>
            </a:extLst>
          </p:cNvPr>
          <p:cNvSpPr txBox="1"/>
          <p:nvPr/>
        </p:nvSpPr>
        <p:spPr>
          <a:xfrm>
            <a:off x="8334628" y="5785235"/>
            <a:ext cx="1396721" cy="311499"/>
          </a:xfrm>
          <a:prstGeom prst="rect">
            <a:avLst/>
          </a:prstGeom>
          <a:noFill/>
        </p:spPr>
        <p:txBody>
          <a:bodyPr wrap="square" lIns="0" tIns="0" rIns="0" bIns="0" rtlCol="0" anchor="t">
            <a:noAutofit/>
          </a:bodyPr>
          <a:lstStyle/>
          <a:p>
            <a:pPr algn="ctr"/>
            <a:r>
              <a:rPr lang="en-AU" sz="1200" dirty="0">
                <a:latin typeface="Roboto Light" panose="02000000000000000000" pitchFamily="2" charset="0"/>
                <a:ea typeface="Roboto Light" panose="02000000000000000000" pitchFamily="2" charset="0"/>
              </a:rPr>
              <a:t>Store 77</a:t>
            </a:r>
          </a:p>
        </p:txBody>
      </p:sp>
      <p:sp>
        <p:nvSpPr>
          <p:cNvPr id="6" name="TextBox 5">
            <a:extLst>
              <a:ext uri="{FF2B5EF4-FFF2-40B4-BE49-F238E27FC236}">
                <a16:creationId xmlns:a16="http://schemas.microsoft.com/office/drawing/2014/main" id="{04851290-02C4-44DF-8C5A-ABA41097B601}"/>
              </a:ext>
            </a:extLst>
          </p:cNvPr>
          <p:cNvSpPr txBox="1"/>
          <p:nvPr/>
        </p:nvSpPr>
        <p:spPr>
          <a:xfrm>
            <a:off x="5186628" y="5833877"/>
            <a:ext cx="1396721" cy="311499"/>
          </a:xfrm>
          <a:prstGeom prst="rect">
            <a:avLst/>
          </a:prstGeom>
          <a:noFill/>
        </p:spPr>
        <p:txBody>
          <a:bodyPr wrap="square" lIns="0" tIns="0" rIns="0" bIns="0" rtlCol="0" anchor="t">
            <a:noAutofit/>
          </a:bodyPr>
          <a:lstStyle/>
          <a:p>
            <a:pPr algn="ctr"/>
            <a:r>
              <a:rPr lang="en-AU" sz="1200" dirty="0">
                <a:latin typeface="Roboto Light" panose="02000000000000000000" pitchFamily="2" charset="0"/>
                <a:ea typeface="Roboto Light" panose="02000000000000000000" pitchFamily="2" charset="0"/>
              </a:rPr>
              <a:t>Store 88</a:t>
            </a:r>
          </a:p>
        </p:txBody>
      </p:sp>
      <p:sp>
        <p:nvSpPr>
          <p:cNvPr id="7" name="TextBox 6">
            <a:extLst>
              <a:ext uri="{FF2B5EF4-FFF2-40B4-BE49-F238E27FC236}">
                <a16:creationId xmlns:a16="http://schemas.microsoft.com/office/drawing/2014/main" id="{EAD31C6A-C2F0-4FE0-B863-A78C0C13DE4A}"/>
              </a:ext>
            </a:extLst>
          </p:cNvPr>
          <p:cNvSpPr txBox="1"/>
          <p:nvPr/>
        </p:nvSpPr>
        <p:spPr>
          <a:xfrm>
            <a:off x="2131927" y="5833877"/>
            <a:ext cx="1396721" cy="311499"/>
          </a:xfrm>
          <a:prstGeom prst="rect">
            <a:avLst/>
          </a:prstGeom>
          <a:noFill/>
        </p:spPr>
        <p:txBody>
          <a:bodyPr wrap="square" lIns="0" tIns="0" rIns="0" bIns="0" rtlCol="0" anchor="t">
            <a:noAutofit/>
          </a:bodyPr>
          <a:lstStyle/>
          <a:p>
            <a:pPr algn="ctr"/>
            <a:r>
              <a:rPr lang="en-AU" sz="1200" dirty="0">
                <a:latin typeface="Roboto Light" panose="02000000000000000000" pitchFamily="2" charset="0"/>
                <a:ea typeface="Roboto Light" panose="02000000000000000000" pitchFamily="2" charset="0"/>
              </a:rPr>
              <a:t>Store 86</a:t>
            </a:r>
          </a:p>
        </p:txBody>
      </p:sp>
      <p:pic>
        <p:nvPicPr>
          <p:cNvPr id="8" name="Picture 7">
            <a:extLst>
              <a:ext uri="{FF2B5EF4-FFF2-40B4-BE49-F238E27FC236}">
                <a16:creationId xmlns:a16="http://schemas.microsoft.com/office/drawing/2014/main" id="{B11F682D-E4BC-4204-98F7-D09875A25B9C}"/>
              </a:ext>
            </a:extLst>
          </p:cNvPr>
          <p:cNvPicPr>
            <a:picLocks noChangeAspect="1"/>
          </p:cNvPicPr>
          <p:nvPr/>
        </p:nvPicPr>
        <p:blipFill>
          <a:blip r:embed="rId3"/>
          <a:stretch>
            <a:fillRect/>
          </a:stretch>
        </p:blipFill>
        <p:spPr>
          <a:xfrm>
            <a:off x="7282039" y="2307113"/>
            <a:ext cx="4858428" cy="3429479"/>
          </a:xfrm>
          <a:prstGeom prst="rect">
            <a:avLst/>
          </a:prstGeom>
        </p:spPr>
      </p:pic>
      <p:pic>
        <p:nvPicPr>
          <p:cNvPr id="10" name="Picture 9">
            <a:extLst>
              <a:ext uri="{FF2B5EF4-FFF2-40B4-BE49-F238E27FC236}">
                <a16:creationId xmlns:a16="http://schemas.microsoft.com/office/drawing/2014/main" id="{3253EF6D-95D5-466C-977F-3CEC7B4556D9}"/>
              </a:ext>
            </a:extLst>
          </p:cNvPr>
          <p:cNvPicPr>
            <a:picLocks noChangeAspect="1"/>
          </p:cNvPicPr>
          <p:nvPr/>
        </p:nvPicPr>
        <p:blipFill>
          <a:blip r:embed="rId4"/>
          <a:stretch>
            <a:fillRect/>
          </a:stretch>
        </p:blipFill>
        <p:spPr>
          <a:xfrm>
            <a:off x="1242347" y="2402377"/>
            <a:ext cx="3019846" cy="3334215"/>
          </a:xfrm>
          <a:prstGeom prst="rect">
            <a:avLst/>
          </a:prstGeom>
        </p:spPr>
      </p:pic>
      <p:pic>
        <p:nvPicPr>
          <p:cNvPr id="12" name="Picture 11">
            <a:extLst>
              <a:ext uri="{FF2B5EF4-FFF2-40B4-BE49-F238E27FC236}">
                <a16:creationId xmlns:a16="http://schemas.microsoft.com/office/drawing/2014/main" id="{E71BDE13-54A0-47FD-84F9-99E5426B8E93}"/>
              </a:ext>
            </a:extLst>
          </p:cNvPr>
          <p:cNvPicPr>
            <a:picLocks noChangeAspect="1"/>
          </p:cNvPicPr>
          <p:nvPr/>
        </p:nvPicPr>
        <p:blipFill>
          <a:blip r:embed="rId5"/>
          <a:stretch>
            <a:fillRect/>
          </a:stretch>
        </p:blipFill>
        <p:spPr>
          <a:xfrm>
            <a:off x="4262193" y="2346230"/>
            <a:ext cx="2962688" cy="343900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Chips transactions sales increase substantially in December before Christmas. </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Dips in sales were observed during Aug 2018 and May 2019.</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Older and Young Families have the highest average purchase unit per unique customer</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Highest sales were observed generally for those who were not premium customers. The biggest sales of all were from Older Families – Budget, Young Singles/Couples – Mainstream and Retirees – Mainstream.</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Trial stores 77 and 88 experienced significant increases in total sales and customers during the trial period compared to their respective controls</a:t>
            </a:r>
          </a:p>
          <a:p>
            <a:endParaRPr lang="en-AU" sz="1200" dirty="0">
              <a:latin typeface="Roboto Light" panose="02000000000000000000" pitchFamily="2" charset="0"/>
              <a:ea typeface="Roboto Light" panose="02000000000000000000" pitchFamily="2" charset="0"/>
            </a:endParaRPr>
          </a:p>
          <a:p>
            <a:r>
              <a:rPr lang="en-AU" sz="1200" dirty="0">
                <a:latin typeface="Roboto Light" panose="02000000000000000000" pitchFamily="2" charset="0"/>
                <a:ea typeface="Roboto Light" panose="02000000000000000000" pitchFamily="2" charset="0"/>
              </a:rPr>
              <a:t>Trial store 86 also experienced increase, but insignificant compared to its control. </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Looking at this graph, we see dips in sale during Aug 2018 and May 2019. We also observe a peak in sales in Dec 2018 (which we can attribute to Christmas sales).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7" name="Picture 6">
            <a:extLst>
              <a:ext uri="{FF2B5EF4-FFF2-40B4-BE49-F238E27FC236}">
                <a16:creationId xmlns:a16="http://schemas.microsoft.com/office/drawing/2014/main" id="{06BFE9F0-438A-4F73-919A-3EC6DF393525}"/>
              </a:ext>
            </a:extLst>
          </p:cNvPr>
          <p:cNvPicPr>
            <a:picLocks noChangeAspect="1"/>
          </p:cNvPicPr>
          <p:nvPr/>
        </p:nvPicPr>
        <p:blipFill>
          <a:blip r:embed="rId3"/>
          <a:stretch>
            <a:fillRect/>
          </a:stretch>
        </p:blipFill>
        <p:spPr>
          <a:xfrm>
            <a:off x="1888222" y="1639966"/>
            <a:ext cx="9097106" cy="4461538"/>
          </a:xfrm>
          <a:prstGeom prst="rect">
            <a:avLst/>
          </a:prstGeom>
        </p:spPr>
      </p:pic>
    </p:spTree>
    <p:extLst>
      <p:ext uri="{BB962C8B-B14F-4D97-AF65-F5344CB8AC3E}">
        <p14:creationId xmlns:p14="http://schemas.microsoft.com/office/powerpoint/2010/main" val="514660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Looking at December 2018, observe that there were no transactions made on December 25 (Christmas Day – non-operational), so no sales were made that day.</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F2434E90-8FD9-4451-9C43-953BA8B2544C}"/>
              </a:ext>
            </a:extLst>
          </p:cNvPr>
          <p:cNvPicPr>
            <a:picLocks noChangeAspect="1"/>
          </p:cNvPicPr>
          <p:nvPr/>
        </p:nvPicPr>
        <p:blipFill>
          <a:blip r:embed="rId3"/>
          <a:stretch>
            <a:fillRect/>
          </a:stretch>
        </p:blipFill>
        <p:spPr>
          <a:xfrm>
            <a:off x="2471231" y="1443544"/>
            <a:ext cx="7249537" cy="473458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doesn’t seem to have a significant effect on the quantity of purchase per customer. Older and Young Families show to have the highest average purchase units per unique customer.</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F1AE0326-6853-4EE3-8CA5-CD005F5BA30E}"/>
              </a:ext>
            </a:extLst>
          </p:cNvPr>
          <p:cNvPicPr>
            <a:picLocks noChangeAspect="1"/>
          </p:cNvPicPr>
          <p:nvPr/>
        </p:nvPicPr>
        <p:blipFill>
          <a:blip r:embed="rId3"/>
          <a:stretch>
            <a:fillRect/>
          </a:stretch>
        </p:blipFill>
        <p:spPr>
          <a:xfrm>
            <a:off x="1959429" y="1753250"/>
            <a:ext cx="8273142" cy="4557302"/>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Largest Total Sales by </a:t>
            </a:r>
            <a:r>
              <a:rPr lang="en-AU" dirty="0" err="1"/>
              <a:t>Lifestage</a:t>
            </a:r>
            <a:r>
              <a:rPr lang="en-AU" dirty="0"/>
              <a:t> and Customer Type were Older Families – Budget, Young Singles/Couples – Mainstream and Retirees – Mainstream. Non-premium customers had more sales than premium customers. In general, older people generated more sales than younger people.</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graphicFrame>
        <p:nvGraphicFramePr>
          <p:cNvPr id="11" name="Chart 10">
            <a:extLst>
              <a:ext uri="{FF2B5EF4-FFF2-40B4-BE49-F238E27FC236}">
                <a16:creationId xmlns:a16="http://schemas.microsoft.com/office/drawing/2014/main" id="{66F2432E-B5FB-4839-8982-661DDD9ED8BE}"/>
              </a:ext>
            </a:extLst>
          </p:cNvPr>
          <p:cNvGraphicFramePr>
            <a:graphicFrameLocks/>
          </p:cNvGraphicFramePr>
          <p:nvPr>
            <p:extLst>
              <p:ext uri="{D42A27DB-BD31-4B8C-83A1-F6EECF244321}">
                <p14:modId xmlns:p14="http://schemas.microsoft.com/office/powerpoint/2010/main" val="3440450993"/>
              </p:ext>
            </p:extLst>
          </p:nvPr>
        </p:nvGraphicFramePr>
        <p:xfrm>
          <a:off x="1446409" y="1957464"/>
          <a:ext cx="9299182" cy="41751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6479</TotalTime>
  <Words>657</Words>
  <Application>Microsoft Office PowerPoint</Application>
  <PresentationFormat>Widescreen</PresentationFormat>
  <Paragraphs>55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 Light</vt:lpstr>
      <vt:lpstr>Roboto Medium</vt:lpstr>
      <vt:lpstr>Roboto</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Daniel Ma</cp:lastModifiedBy>
  <cp:revision>464</cp:revision>
  <dcterms:created xsi:type="dcterms:W3CDTF">2018-02-07T23:23:24Z</dcterms:created>
  <dcterms:modified xsi:type="dcterms:W3CDTF">2022-03-27T13:36:51Z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