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0C6E-EC06-496F-AB9F-AAC0E827D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35AA9-4FAE-41CA-B6D6-972A5F33C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BD25-3AE0-4D95-A634-D8E4727B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B99F-B953-4154-8E7C-135BCEF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434E-AB4C-456C-BFBB-C0354DB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AE48-6C73-42D4-BF37-AB001FDC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8E566-79B6-4F4C-B2C9-1A183E1DC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16AB-F08F-41A8-914D-B5BAA696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8999-BC51-4FA2-9098-D29AFD18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6D6F-CFA1-45D4-8E63-50B59A4C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8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D9E57-F809-4E8D-A156-8E225252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D4E7E-E011-4DA3-AC77-7A66F379F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B41C6-A0B2-4001-89E8-905C453B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F7722-9446-4F4F-A7DC-1E29D817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EE4E-42CF-4900-92C7-4BBF12D3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BB0-66CB-4332-B522-ED044516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CEE7-5872-4509-83AC-D0109C90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DEB07-2FA6-4BAE-BD86-A9F35987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7B24-65CF-413B-8B1D-37638A2F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D158-C104-4213-ACD5-48CC9D52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003C-21BD-467B-98BB-E7C9FEB8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7DAB-0E02-4D60-963B-00461480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1C7F-1961-4138-B1B0-2E09A2A6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0ED6-0C50-4F62-A3BF-F03FD1A1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A5EF-C6A0-4A11-BA55-4150047F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C9AB-E1F1-4CC1-AEA9-17066BEB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B425-603E-4A22-90DB-1A27F2F5A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EA39-0429-4A40-9185-B4457861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43ED-8B35-40C4-9684-4D34603D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35A84-F5E0-4FF7-9B09-526D8D8F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CB70-54E1-4218-BB29-8B0A913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9D33-E343-4E66-A8AA-61F68DCA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66A60-E51B-4093-BEA9-FC0A1B83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63D80-FB28-4290-B2E2-2FCBE50F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4AAC8-AF28-497A-8C8E-BE31FA544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A2B30-3039-4EEA-B5A1-A3042258F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9DA89-DDE3-43F9-B908-3C134ABF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C90FD-46EE-4E4B-BA87-CC46B9AB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1DB3D-4733-480D-9938-E715DCDA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483C-131E-447F-8AAB-4383B38A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38AF8-EE63-4C31-BA8D-D2F2336F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D546C-1572-40AF-BF72-3AF1CDFD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64F0-41B2-46EB-B5E3-E55F28DB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8EEDD-C818-4DAA-BDAD-7F9D87B3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9DB58-C517-4763-B516-6FB41069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4E21-1943-4B8C-8FEA-1FC77180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40E-AC3F-4C23-878D-A0ADBA7A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2DB2-7CEB-4343-B604-A97CC5BA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2454D-5070-4507-A6C7-5AAAEB87A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99DCE-584C-47A2-BB53-58C6B7ED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FC20-CC4A-4F10-9C8A-D4FFF96D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7EB3-2890-4077-8BC1-CD123934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3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C562-47ED-4DC4-93E7-F2FABDC3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ADB58-821F-494A-AA14-362AF2EC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D2F7-94DB-4B07-8EEB-F2FFEC86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2D646-FEEB-40DD-8EA8-685735B3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EEFB-3B7E-42EF-8EB1-8445E0B9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FF780-F5F9-4CA1-9D39-996FCA97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3361C-3741-4EA9-B5F8-F67E4D7C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8A82-B24A-4533-BA96-640A7D11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A5727-3FB0-4694-B872-8301B1F04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B347-DA96-445C-93D2-EC076B33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51D6-AC79-4589-9DB9-7112E9F77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B6C5-C51C-4C0F-93A7-FC3D3E88C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8395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5AE5E-0E01-4B71-A06D-907D84E19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Yan</a:t>
            </a:r>
          </a:p>
        </p:txBody>
      </p:sp>
    </p:spTree>
    <p:extLst>
      <p:ext uri="{BB962C8B-B14F-4D97-AF65-F5344CB8AC3E}">
        <p14:creationId xmlns:p14="http://schemas.microsoft.com/office/powerpoint/2010/main" val="1103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23FA-2A08-4DC6-A0B5-63FCF69F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2DB5-E0E0-4C18-B12E-23C87335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Unreliable convergence during training</a:t>
            </a:r>
          </a:p>
          <a:p>
            <a:pPr lvl="1"/>
            <a:r>
              <a:rPr lang="en-US" dirty="0"/>
              <a:t>Small dataset meant some classes were rarely predicted because of low occurrence in original dataset</a:t>
            </a:r>
          </a:p>
          <a:p>
            <a:pPr lvl="1"/>
            <a:r>
              <a:rPr lang="en-US" dirty="0"/>
              <a:t>Overfitting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Using classification means that even a “correct” prediction isn’t necessarily at the center of the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7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AE19-BF1C-47BC-A0E6-DA13C6DE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1B81-B2EF-4FB5-8860-C0BC7FFC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augmentation: more data so classes can be more balanced; also may help with overfitting</a:t>
            </a:r>
          </a:p>
          <a:p>
            <a:r>
              <a:rPr lang="en-US" dirty="0"/>
              <a:t>Weighing output classes to get prediction that is average of highest confidence classes rather than single class</a:t>
            </a:r>
          </a:p>
          <a:p>
            <a:r>
              <a:rPr lang="en-US" dirty="0"/>
              <a:t>Custom Loss Function</a:t>
            </a:r>
          </a:p>
          <a:p>
            <a:r>
              <a:rPr lang="en-US" dirty="0"/>
              <a:t>Larger number of epochs and hyperparameter search combinations (more time required)</a:t>
            </a:r>
          </a:p>
          <a:p>
            <a:r>
              <a:rPr lang="en-US" dirty="0"/>
              <a:t>Explore different network architectures (maybe simpler) to 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133743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C0E3-549D-45E3-91A1-068EF1E9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B769-313C-4258-8404-A2427DA7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 x and y coordinate for the center of object in image</a:t>
            </a:r>
          </a:p>
        </p:txBody>
      </p:sp>
    </p:spTree>
    <p:extLst>
      <p:ext uri="{BB962C8B-B14F-4D97-AF65-F5344CB8AC3E}">
        <p14:creationId xmlns:p14="http://schemas.microsoft.com/office/powerpoint/2010/main" val="20565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D043-530D-4DF2-A23D-E8AD253D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D176-41DA-4641-88D5-488D78D6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Originally, I tried regression, but achieved poor results</a:t>
            </a:r>
          </a:p>
          <a:p>
            <a:r>
              <a:rPr lang="en-US" dirty="0"/>
              <a:t>My regression model kept predicting things closer to the center to minimize loss</a:t>
            </a:r>
          </a:p>
          <a:p>
            <a:r>
              <a:rPr lang="en-US" dirty="0"/>
              <a:t>However, whether my prediction was off by 0.5 or 0.8 didn’t matter to me.</a:t>
            </a:r>
          </a:p>
          <a:p>
            <a:r>
              <a:rPr lang="en-US" dirty="0"/>
              <a:t>Instead, I made this a classification problem by dividing the x and y space into 20 equal spaces, and setting the label as whichever window the floating point label fell into</a:t>
            </a:r>
          </a:p>
          <a:p>
            <a:r>
              <a:rPr lang="en-US" dirty="0"/>
              <a:t>By changing this to classification, the prediction was only correct if within a small window</a:t>
            </a:r>
          </a:p>
          <a:p>
            <a:r>
              <a:rPr lang="en-US" dirty="0"/>
              <a:t>Example: Label 0 was 0.0-0.05, label 1 was 0.05-0.1, etc.</a:t>
            </a:r>
          </a:p>
          <a:p>
            <a:r>
              <a:rPr lang="en-US" dirty="0"/>
              <a:t>Two separate labels for x and y classes with 20 classes each: not enough training examples for more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D00-4318-4068-A3E7-B06895AC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E2BD1-F0FD-43F4-B86E-31D4344A8A07}"/>
              </a:ext>
            </a:extLst>
          </p:cNvPr>
          <p:cNvSpPr/>
          <p:nvPr/>
        </p:nvSpPr>
        <p:spPr>
          <a:xfrm>
            <a:off x="838200" y="2688115"/>
            <a:ext cx="3591499" cy="239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 Layers, VGG Like (Size 3 kernel, 2 conv layers before </a:t>
            </a:r>
            <a:r>
              <a:rPr lang="en-US" sz="2400" dirty="0" err="1"/>
              <a:t>maxpool</a:t>
            </a:r>
            <a:r>
              <a:rPr lang="en-US" sz="2400" dirty="0"/>
              <a:t>, double channels after </a:t>
            </a:r>
            <a:r>
              <a:rPr lang="en-US" sz="2400" dirty="0" err="1"/>
              <a:t>maxpool</a:t>
            </a:r>
            <a:r>
              <a:rPr lang="en-US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BFAA2-74F2-449A-8D27-F0EBBEC55583}"/>
              </a:ext>
            </a:extLst>
          </p:cNvPr>
          <p:cNvSpPr/>
          <p:nvPr/>
        </p:nvSpPr>
        <p:spPr>
          <a:xfrm>
            <a:off x="5963799" y="1363136"/>
            <a:ext cx="2257539" cy="189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FC Layer 1 For X</a:t>
            </a:r>
          </a:p>
          <a:p>
            <a:pPr algn="ctr"/>
            <a:r>
              <a:rPr lang="en-US" sz="2400" dirty="0"/>
              <a:t>Input: 55080 </a:t>
            </a:r>
          </a:p>
          <a:p>
            <a:pPr algn="ctr"/>
            <a:r>
              <a:rPr lang="en-US" sz="2400" dirty="0"/>
              <a:t>Output: 256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BDD8EB-B719-4E27-889F-6DAA964D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8" y="4178036"/>
            <a:ext cx="2390660" cy="197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FC Layer 1 For Y</a:t>
            </a:r>
          </a:p>
          <a:p>
            <a:pPr algn="ctr"/>
            <a:r>
              <a:rPr lang="en-US" sz="2400" dirty="0"/>
              <a:t>Input: 55080 </a:t>
            </a:r>
          </a:p>
          <a:p>
            <a:pPr algn="ctr"/>
            <a:r>
              <a:rPr lang="en-US" sz="2400" dirty="0"/>
              <a:t>Output: 256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E6F2F-B16A-40AB-98B8-FC2EAFDC8CBF}"/>
              </a:ext>
            </a:extLst>
          </p:cNvPr>
          <p:cNvCxnSpPr/>
          <p:nvPr/>
        </p:nvCxnSpPr>
        <p:spPr>
          <a:xfrm flipV="1">
            <a:off x="4563279" y="2310586"/>
            <a:ext cx="1266940" cy="80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AC39BA-A23E-4438-9B94-AE2F59140ED6}"/>
              </a:ext>
            </a:extLst>
          </p:cNvPr>
          <p:cNvCxnSpPr>
            <a:cxnSpLocks/>
          </p:cNvCxnSpPr>
          <p:nvPr/>
        </p:nvCxnSpPr>
        <p:spPr>
          <a:xfrm>
            <a:off x="4563279" y="4305808"/>
            <a:ext cx="1266940" cy="77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BB264-9231-4CAD-ACC8-D15AF6466357}"/>
              </a:ext>
            </a:extLst>
          </p:cNvPr>
          <p:cNvSpPr/>
          <p:nvPr/>
        </p:nvSpPr>
        <p:spPr>
          <a:xfrm>
            <a:off x="9229841" y="1363137"/>
            <a:ext cx="2635325" cy="189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FC Layer 2 For X</a:t>
            </a:r>
          </a:p>
          <a:p>
            <a:pPr algn="ctr"/>
            <a:r>
              <a:rPr lang="en-US" sz="2400" dirty="0"/>
              <a:t>Input: 256 </a:t>
            </a:r>
          </a:p>
          <a:p>
            <a:pPr algn="ctr"/>
            <a:r>
              <a:rPr lang="en-US" sz="2400" dirty="0"/>
              <a:t>Output: 20 (classes)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0717D-90F0-4D7E-8583-07D5A4D0272D}"/>
              </a:ext>
            </a:extLst>
          </p:cNvPr>
          <p:cNvSpPr/>
          <p:nvPr/>
        </p:nvSpPr>
        <p:spPr>
          <a:xfrm>
            <a:off x="9168792" y="4178036"/>
            <a:ext cx="2635325" cy="189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FC Layer 2 For Y</a:t>
            </a:r>
          </a:p>
          <a:p>
            <a:pPr algn="ctr"/>
            <a:r>
              <a:rPr lang="en-US" sz="2400" dirty="0"/>
              <a:t>Input: 256 </a:t>
            </a:r>
          </a:p>
          <a:p>
            <a:pPr algn="ctr"/>
            <a:r>
              <a:rPr lang="en-US" sz="2400" dirty="0"/>
              <a:t>Output: 20 (classes)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D492A-083D-4128-8B93-098495007095}"/>
              </a:ext>
            </a:extLst>
          </p:cNvPr>
          <p:cNvCxnSpPr>
            <a:stCxn id="5" idx="3"/>
          </p:cNvCxnSpPr>
          <p:nvPr/>
        </p:nvCxnSpPr>
        <p:spPr>
          <a:xfrm flipV="1">
            <a:off x="8221338" y="2310586"/>
            <a:ext cx="911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37640-BF89-4F16-99F0-052C935CB2CA}"/>
              </a:ext>
            </a:extLst>
          </p:cNvPr>
          <p:cNvCxnSpPr/>
          <p:nvPr/>
        </p:nvCxnSpPr>
        <p:spPr>
          <a:xfrm flipV="1">
            <a:off x="8221338" y="5159428"/>
            <a:ext cx="911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053F-D00C-479C-BBB7-4A4381EC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224B-C411-4968-860B-409BF28F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Preprocessing: Convert floating point coordinates to class labels corresponding to which “window” the coordinate fell in</a:t>
            </a:r>
          </a:p>
          <a:p>
            <a:r>
              <a:rPr lang="en-US" dirty="0"/>
              <a:t>Postprocessing: Convert labels back to floating point coordinates by choosing the </a:t>
            </a:r>
            <a:r>
              <a:rPr lang="en-US" dirty="0" err="1"/>
              <a:t>centerpoint</a:t>
            </a:r>
            <a:r>
              <a:rPr lang="en-US" dirty="0"/>
              <a:t> of that window</a:t>
            </a:r>
          </a:p>
          <a:p>
            <a:r>
              <a:rPr lang="en-US" dirty="0"/>
              <a:t>Early Stopping: Always save the model with best validation loss so far</a:t>
            </a:r>
          </a:p>
          <a:p>
            <a:r>
              <a:rPr lang="en-US" dirty="0"/>
              <a:t>Random Search for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76209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C02F-36A7-43FD-AE26-644CE5A1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D51D-E62C-49F0-8CAB-F5BC7837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Random Search over 50 combinations of learning rate (between 0.0008 and 0.002) and gamma (between 0.7 and 1).</a:t>
            </a:r>
          </a:p>
          <a:p>
            <a:r>
              <a:rPr lang="en-US" dirty="0"/>
              <a:t>50 epochs with early stopping: save model with best validation loss</a:t>
            </a:r>
          </a:p>
          <a:p>
            <a:r>
              <a:rPr lang="en-US" dirty="0"/>
              <a:t>Loss: Cross-Entropy</a:t>
            </a:r>
          </a:p>
          <a:p>
            <a:r>
              <a:rPr lang="en-US" dirty="0"/>
              <a:t>Parameters of Layers: 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	</a:t>
            </a:r>
          </a:p>
          <a:p>
            <a:pPr lvl="1"/>
            <a:r>
              <a:rPr lang="en-US" dirty="0"/>
              <a:t>Kernel Size 3</a:t>
            </a:r>
          </a:p>
          <a:p>
            <a:pPr lvl="1"/>
            <a:r>
              <a:rPr lang="en-US" dirty="0" err="1"/>
              <a:t>Maxpool</a:t>
            </a:r>
            <a:r>
              <a:rPr lang="en-US" dirty="0"/>
              <a:t> of 2 after every 2 conv layers</a:t>
            </a:r>
          </a:p>
          <a:p>
            <a:pPr lvl="1"/>
            <a:r>
              <a:rPr lang="en-US" dirty="0"/>
              <a:t>Double number of channels after each </a:t>
            </a:r>
            <a:r>
              <a:rPr lang="en-US" dirty="0" err="1"/>
              <a:t>maxpool</a:t>
            </a:r>
            <a:endParaRPr lang="en-US" dirty="0"/>
          </a:p>
          <a:p>
            <a:pPr lvl="1"/>
            <a:r>
              <a:rPr lang="en-US" dirty="0"/>
              <a:t>Batch normalization between each layer</a:t>
            </a:r>
          </a:p>
          <a:p>
            <a:pPr lvl="1"/>
            <a:r>
              <a:rPr lang="en-US" dirty="0"/>
              <a:t>Dropout of 0.45 after each layer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activation after 20 output channels each for x and y output</a:t>
            </a:r>
          </a:p>
          <a:p>
            <a:r>
              <a:rPr lang="en-US" dirty="0"/>
              <a:t>Adam Optimizer</a:t>
            </a:r>
          </a:p>
          <a:p>
            <a:r>
              <a:rPr lang="en-US" dirty="0"/>
              <a:t>Batch Size: 12 (GPU memory limitations)</a:t>
            </a:r>
          </a:p>
          <a:p>
            <a:r>
              <a:rPr lang="en-US" dirty="0"/>
              <a:t>OS: Windows</a:t>
            </a:r>
          </a:p>
          <a:p>
            <a:r>
              <a:rPr lang="en-US" dirty="0"/>
              <a:t>GPU: GTX 970M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FB7-56B1-4B12-A60D-6A60917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7AEE8-9432-4337-BD6F-C2BF84E62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40" y="1508727"/>
            <a:ext cx="6720288" cy="5040216"/>
          </a:xfrm>
        </p:spPr>
      </p:pic>
    </p:spTree>
    <p:extLst>
      <p:ext uri="{BB962C8B-B14F-4D97-AF65-F5344CB8AC3E}">
        <p14:creationId xmlns:p14="http://schemas.microsoft.com/office/powerpoint/2010/main" val="171212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C4F0-27C4-4E6B-B9EF-3E994D90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0CC0F-4B96-4303-9EF1-B8ABCDEC2BAB}"/>
              </a:ext>
            </a:extLst>
          </p:cNvPr>
          <p:cNvSpPr txBox="1"/>
          <p:nvPr/>
        </p:nvSpPr>
        <p:spPr>
          <a:xfrm>
            <a:off x="1765810" y="3758418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120.jpg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DBC3C1-C015-452B-90E0-4F4F3281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0" y="1378141"/>
            <a:ext cx="3556413" cy="2380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1C803-E1B8-447D-AAED-92ADC066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60" y="1378141"/>
            <a:ext cx="3638980" cy="2425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E7159-3680-4BFD-9A03-F4B93AB2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197" y="1378141"/>
            <a:ext cx="3635423" cy="2425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7BEFE5-9E11-4D7E-AF29-3E1A94E5E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60" y="4127750"/>
            <a:ext cx="3556413" cy="2382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CA1454-7EBA-4D22-9D59-E11628F6C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930" y="4084824"/>
            <a:ext cx="3624710" cy="2425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59F5EF-BCF4-4717-82CA-0AC02B43C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0019" y="4047481"/>
            <a:ext cx="3737942" cy="2496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74F278-1285-4029-9E8C-2F24922A8FF2}"/>
              </a:ext>
            </a:extLst>
          </p:cNvPr>
          <p:cNvSpPr txBox="1"/>
          <p:nvPr/>
        </p:nvSpPr>
        <p:spPr>
          <a:xfrm>
            <a:off x="1712331" y="6478140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123.jpg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FFE0B-0BAD-486E-B69F-85BA31CDC449}"/>
              </a:ext>
            </a:extLst>
          </p:cNvPr>
          <p:cNvSpPr txBox="1"/>
          <p:nvPr/>
        </p:nvSpPr>
        <p:spPr>
          <a:xfrm>
            <a:off x="9333123" y="3758418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122.jpg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328D9-8655-4A71-9159-CFF3405FD849}"/>
              </a:ext>
            </a:extLst>
          </p:cNvPr>
          <p:cNvSpPr txBox="1"/>
          <p:nvPr/>
        </p:nvSpPr>
        <p:spPr>
          <a:xfrm>
            <a:off x="9483580" y="6523623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126.jpg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FFF55-FF2D-4A94-8A13-CCFA556C015D}"/>
              </a:ext>
            </a:extLst>
          </p:cNvPr>
          <p:cNvSpPr txBox="1"/>
          <p:nvPr/>
        </p:nvSpPr>
        <p:spPr>
          <a:xfrm>
            <a:off x="5500671" y="3758418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121.jpg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8A02D-B783-450D-B62A-2DEFBA467CE9}"/>
              </a:ext>
            </a:extLst>
          </p:cNvPr>
          <p:cNvSpPr txBox="1"/>
          <p:nvPr/>
        </p:nvSpPr>
        <p:spPr>
          <a:xfrm>
            <a:off x="5786793" y="6478140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124.jpg</a:t>
            </a:r>
          </a:p>
        </p:txBody>
      </p:sp>
    </p:spTree>
    <p:extLst>
      <p:ext uri="{BB962C8B-B14F-4D97-AF65-F5344CB8AC3E}">
        <p14:creationId xmlns:p14="http://schemas.microsoft.com/office/powerpoint/2010/main" val="52890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609-1E92-4F7E-9389-26588B76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Predictions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65C99A-EB36-4BE4-80F5-F8FC8C64E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62104"/>
              </p:ext>
            </p:extLst>
          </p:nvPr>
        </p:nvGraphicFramePr>
        <p:xfrm>
          <a:off x="1194718" y="1523897"/>
          <a:ext cx="10515600" cy="45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7578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745667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7814887"/>
                    </a:ext>
                  </a:extLst>
                </a:gridCol>
              </a:tblGrid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Coordinate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Coordinate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46092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120.jpg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4159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121.jpg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59813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63767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123.jpg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98026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124.jpg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0.825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8213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126.jpg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33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8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 8395 Assignment 1</vt:lpstr>
      <vt:lpstr>Introduction</vt:lpstr>
      <vt:lpstr>Rationale</vt:lpstr>
      <vt:lpstr>Network Architecture</vt:lpstr>
      <vt:lpstr>Tricks</vt:lpstr>
      <vt:lpstr>Hyperparameters</vt:lpstr>
      <vt:lpstr>Learning Curve</vt:lpstr>
      <vt:lpstr>Testing Detection</vt:lpstr>
      <vt:lpstr>Table of Predictions</vt:lpstr>
      <vt:lpstr>Conclusion</vt:lpstr>
      <vt:lpstr>Further Investigation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8395 Assignment 1</dc:title>
  <dc:creator>Daniel</dc:creator>
  <cp:lastModifiedBy>Daniel</cp:lastModifiedBy>
  <cp:revision>102</cp:revision>
  <dcterms:created xsi:type="dcterms:W3CDTF">2020-01-26T05:28:46Z</dcterms:created>
  <dcterms:modified xsi:type="dcterms:W3CDTF">2020-01-26T20:15:55Z</dcterms:modified>
</cp:coreProperties>
</file>