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C3CB-65CE-4DF6-AFEF-3AD43C9E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4E9C5-DA12-4156-86DF-6AB01C4B9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6E9B-6272-408F-BCE9-5AAC2CEF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115A8-14DE-4F64-94E4-E0127039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49BC-052B-4615-9C07-314A23B8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9389-66F3-4098-A165-9418BE87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28F27-EB78-4BF2-8BAC-6F58264EC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9FF8-8CDF-458B-8124-FF511C68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C712-B2E0-435C-B1EF-0F038C7C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6C13-D642-4026-921D-A35DAE9F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9FDF4-C592-42F9-86D4-1B21C2FDA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FB5D2-BF5C-4660-AE99-20DC7EF2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3750-4F97-4240-AB74-C0B3171A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7EA9-68DC-4BA0-B401-2E07204A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D78C-CDF3-4C92-8641-EC85D62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AB15-E679-43EC-9BF9-0BB178C7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0624-8EDC-4A2D-978C-82FE8C96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4DD5-3847-4FC7-96DD-F0A57A99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596B-7B73-46D6-A2B5-DD10D22A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D876-F76F-456F-A28B-0477F011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CE68-A3A7-4D11-8780-0D020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86DF-AD84-4ADD-BF8E-CEA83FB6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D822-6A16-4990-847B-CE318A0D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9A69-E01F-41FB-ACB1-11385761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EF99-43A8-4858-B645-CAF9A82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2854-A3AE-4CB5-B972-4F9B3268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8C85-4A59-4CC3-950A-A44BAEBF3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E9DF-A907-4539-B6AF-693AE5BB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F3B43-1EC5-444E-A6F1-A067F96A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2B93-0581-4FF7-A3B2-7C5C8FD3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02861-A5E6-429B-A5C9-8D3A7524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B185-C313-4792-9405-0023C8D7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D39C0-C7DB-43B3-8754-CEC7AAC4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92A7A-D5DB-4369-98AB-11708CC2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66DA0-7EF8-4C4B-B8D0-5ABC123C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A6803-30C9-438A-B152-390E43A81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33E7-C900-49F0-8104-C98A0D49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8171B-94AF-495A-A49A-A237520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EB0C0-A438-478C-9D78-03C06370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0FA1-0A82-4258-9E97-FF81B0D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4AA2B-BBBF-4A9D-9EE1-E0AEF67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188E8-A14A-4EF6-BA15-B380CCC2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12909-0D49-4BE3-960B-5FD92AE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9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2D200-8851-4501-9295-364736A2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243A8-72CB-406A-A79C-FAFAC863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9E5DA-365B-45F3-B715-85389779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E86B-C4B3-4BF1-9995-7A4473E4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7CD4-BF84-442F-82F3-B16C5D2E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5EE0-2424-4E1B-9470-925F58664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1E83D-E923-4201-A0F0-03B8DDBA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76235-DE8B-488A-9475-0940002F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1811F-C70C-4BCE-A261-3E584479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5DE8-607B-4AFB-A199-98D63386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F816E-5EE5-481E-85B1-07C4A54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4E062-2519-49EE-A478-BF5E65DC4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73A3D-7DB1-45C6-AE36-AA2FD2A6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DCB15-DF70-499E-BE69-076ADC87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E4D85-D961-432A-B6CB-7AADF9EB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9464A-616C-41C3-AB73-D9BD136E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BDAE3-FF2C-418C-BD28-308A3566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74157-DE28-4F83-BDB4-2A1A0C85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C78E-3EA6-400C-B249-6FEB538A3DA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D447-DB74-447F-8FAA-7CF2F2E43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0770-6684-4A53-9B9B-ADFD8440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F2-5519-464A-9A9B-DA0DD0FA4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8395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12152-A00C-4BC4-A232-7C9583F7F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Yan</a:t>
            </a:r>
          </a:p>
        </p:txBody>
      </p:sp>
    </p:spTree>
    <p:extLst>
      <p:ext uri="{BB962C8B-B14F-4D97-AF65-F5344CB8AC3E}">
        <p14:creationId xmlns:p14="http://schemas.microsoft.com/office/powerpoint/2010/main" val="384643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485-7472-433C-8811-548718A1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84FC-06F3-40DA-8010-DCAF35B4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Median: 0.9477</a:t>
            </a:r>
          </a:p>
          <a:p>
            <a:r>
              <a:rPr lang="en-US" dirty="0"/>
              <a:t>Mean: 0.9375</a:t>
            </a:r>
          </a:p>
          <a:p>
            <a:r>
              <a:rPr lang="en-US" dirty="0"/>
              <a:t>Standard Deviation: 0.0204</a:t>
            </a:r>
          </a:p>
        </p:txBody>
      </p:sp>
    </p:spTree>
    <p:extLst>
      <p:ext uri="{BB962C8B-B14F-4D97-AF65-F5344CB8AC3E}">
        <p14:creationId xmlns:p14="http://schemas.microsoft.com/office/powerpoint/2010/main" val="15148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3392-864F-4F8F-A707-E3B0F493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F5BF-5892-4EF2-B1ED-CFB89024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6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E237-FE2C-43B8-AE67-4CB40235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F864-A335-4866-AEB2-6AB0864F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Chen, Liang-</a:t>
            </a:r>
            <a:r>
              <a:rPr lang="en-US" dirty="0" err="1"/>
              <a:t>Chieh</a:t>
            </a:r>
            <a:r>
              <a:rPr lang="en-US" dirty="0"/>
              <a:t>, et al. "Rethinking </a:t>
            </a:r>
            <a:r>
              <a:rPr lang="en-US" dirty="0" err="1"/>
              <a:t>atrous</a:t>
            </a:r>
            <a:r>
              <a:rPr lang="en-US" dirty="0"/>
              <a:t> convolution for semantic image segmentation." </a:t>
            </a:r>
            <a:r>
              <a:rPr lang="en-US" i="1" dirty="0" err="1"/>
              <a:t>arXiv</a:t>
            </a:r>
            <a:r>
              <a:rPr lang="en-US" i="1" dirty="0"/>
              <a:t> preprint arXiv:1706.05587</a:t>
            </a:r>
            <a:r>
              <a:rPr lang="en-US" dirty="0"/>
              <a:t> (2017).</a:t>
            </a:r>
          </a:p>
        </p:txBody>
      </p:sp>
    </p:spTree>
    <p:extLst>
      <p:ext uri="{BB962C8B-B14F-4D97-AF65-F5344CB8AC3E}">
        <p14:creationId xmlns:p14="http://schemas.microsoft.com/office/powerpoint/2010/main" val="197438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3863-9FDA-4125-86BA-BC7BA271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3E87-5E1C-46E3-AD15-BDE62159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Segment Spleen from CT Scans</a:t>
            </a:r>
          </a:p>
        </p:txBody>
      </p:sp>
    </p:spTree>
    <p:extLst>
      <p:ext uri="{BB962C8B-B14F-4D97-AF65-F5344CB8AC3E}">
        <p14:creationId xmlns:p14="http://schemas.microsoft.com/office/powerpoint/2010/main" val="355181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62DA-AD1D-46E9-93EC-E46C5D7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AB8E-D044-4885-87F8-5BCD8277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Torchvision</a:t>
            </a:r>
            <a:r>
              <a:rPr lang="en-US" dirty="0"/>
              <a:t> 2D Model: Deeplabv3 with resnet50 architecture</a:t>
            </a:r>
          </a:p>
          <a:p>
            <a:r>
              <a:rPr lang="en-US" dirty="0"/>
              <a:t>Performance was empirically better than 2D </a:t>
            </a:r>
            <a:r>
              <a:rPr lang="en-US" dirty="0" err="1"/>
              <a:t>UNet</a:t>
            </a:r>
            <a:endParaRPr lang="en-US" dirty="0"/>
          </a:p>
          <a:p>
            <a:r>
              <a:rPr lang="en-US" dirty="0"/>
              <a:t>Large memory usage for 2D meant 3D would have been even more difficult </a:t>
            </a:r>
          </a:p>
        </p:txBody>
      </p:sp>
    </p:spTree>
    <p:extLst>
      <p:ext uri="{BB962C8B-B14F-4D97-AF65-F5344CB8AC3E}">
        <p14:creationId xmlns:p14="http://schemas.microsoft.com/office/powerpoint/2010/main" val="52003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8BB2-DB0C-414B-9DB2-65312AE2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deeplabv3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C8E4F7-6C1F-4F59-8490-BD5229C9F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5631"/>
            <a:ext cx="10515600" cy="1972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5224F-B8E4-4D6B-B3FD-96CB15E05550}"/>
              </a:ext>
            </a:extLst>
          </p:cNvPr>
          <p:cNvSpPr txBox="1"/>
          <p:nvPr/>
        </p:nvSpPr>
        <p:spPr>
          <a:xfrm>
            <a:off x="2302525" y="4869455"/>
            <a:ext cx="829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Chen, Liang-</a:t>
            </a:r>
            <a:r>
              <a:rPr lang="en-US" dirty="0" err="1"/>
              <a:t>Chieh</a:t>
            </a:r>
            <a:r>
              <a:rPr lang="en-US" dirty="0"/>
              <a:t>, et al. "Rethinking </a:t>
            </a:r>
            <a:r>
              <a:rPr lang="en-US" dirty="0" err="1"/>
              <a:t>atrous</a:t>
            </a:r>
            <a:r>
              <a:rPr lang="en-US" dirty="0"/>
              <a:t> convolution for semantic image segmentation." </a:t>
            </a:r>
            <a:r>
              <a:rPr lang="en-US" i="1" dirty="0" err="1"/>
              <a:t>arXiv</a:t>
            </a:r>
            <a:r>
              <a:rPr lang="en-US" i="1" dirty="0"/>
              <a:t> preprint arXiv:1706.05587</a:t>
            </a:r>
            <a:r>
              <a:rPr lang="en-US" dirty="0"/>
              <a:t> (2017).</a:t>
            </a:r>
          </a:p>
        </p:txBody>
      </p:sp>
    </p:spTree>
    <p:extLst>
      <p:ext uri="{BB962C8B-B14F-4D97-AF65-F5344CB8AC3E}">
        <p14:creationId xmlns:p14="http://schemas.microsoft.com/office/powerpoint/2010/main" val="385614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6379-FEC7-44C5-9196-62D35EAD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7841-ACA4-4967-BCA5-A5F88968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80/20 train test split</a:t>
            </a:r>
          </a:p>
          <a:p>
            <a:r>
              <a:rPr lang="en-US" dirty="0"/>
              <a:t>24 training volumes, 6 validation volumes: 0004, 0023, 0026, 0029, 0031, and 0035</a:t>
            </a:r>
          </a:p>
          <a:p>
            <a:r>
              <a:rPr lang="en-US" dirty="0"/>
              <a:t>Input: 224x224 2D slice and copied 3 times for 3 channels (3 channels required by Deeplabv3 architecture)</a:t>
            </a:r>
          </a:p>
          <a:p>
            <a:r>
              <a:rPr lang="en-US" dirty="0"/>
              <a:t>Output: 224x224 single slice for probability of spleen at each pixel. Increase of about 20% dice over 2 outputs with cross entropy (not sure why, maybe incorrect implementation of two outputs?)</a:t>
            </a:r>
          </a:p>
        </p:txBody>
      </p:sp>
    </p:spTree>
    <p:extLst>
      <p:ext uri="{BB962C8B-B14F-4D97-AF65-F5344CB8AC3E}">
        <p14:creationId xmlns:p14="http://schemas.microsoft.com/office/powerpoint/2010/main" val="267887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0AEB-2A44-46C5-8ADF-A91803A5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ACE4-6DA1-45F9-8947-17AB92C4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Registration to common space (about 5% dice increase)</a:t>
            </a:r>
          </a:p>
          <a:p>
            <a:r>
              <a:rPr lang="en-US" dirty="0"/>
              <a:t>Rigid Registration for failed affine registrations (manual inspection)</a:t>
            </a:r>
          </a:p>
          <a:p>
            <a:r>
              <a:rPr lang="en-US" dirty="0"/>
              <a:t>Crop to 224x224 patch of pixels most likely to have spleen</a:t>
            </a:r>
          </a:p>
          <a:p>
            <a:r>
              <a:rPr lang="en-US" dirty="0"/>
              <a:t>Create 2D slices on third dimension</a:t>
            </a:r>
          </a:p>
          <a:p>
            <a:r>
              <a:rPr lang="en-US" dirty="0"/>
              <a:t>Only use about half of slices that have spleen, since most slices do not have spleen</a:t>
            </a:r>
          </a:p>
          <a:p>
            <a:r>
              <a:rPr lang="en-US" dirty="0"/>
              <a:t>Indices for cropping and slices found by calculating start and end of spleen labels on training set</a:t>
            </a:r>
          </a:p>
          <a:p>
            <a:r>
              <a:rPr lang="en-US" dirty="0"/>
              <a:t>Divide by 1000 to get values in -1 to 1 range</a:t>
            </a:r>
          </a:p>
        </p:txBody>
      </p:sp>
    </p:spTree>
    <p:extLst>
      <p:ext uri="{BB962C8B-B14F-4D97-AF65-F5344CB8AC3E}">
        <p14:creationId xmlns:p14="http://schemas.microsoft.com/office/powerpoint/2010/main" val="67102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5BCD-25B8-4401-9C56-8DD78E22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DB05-0493-4953-B9B7-2F626A8B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optimal threshold for positive class using validation set (final threshold at 0)</a:t>
            </a:r>
          </a:p>
          <a:p>
            <a:r>
              <a:rPr lang="en-US" dirty="0"/>
              <a:t>Register </a:t>
            </a:r>
            <a:r>
              <a:rPr lang="en-US" dirty="0" err="1"/>
              <a:t>thresholded</a:t>
            </a:r>
            <a:r>
              <a:rPr lang="en-US" dirty="0"/>
              <a:t> predictions back to original image space</a:t>
            </a:r>
          </a:p>
        </p:txBody>
      </p:sp>
    </p:spTree>
    <p:extLst>
      <p:ext uri="{BB962C8B-B14F-4D97-AF65-F5344CB8AC3E}">
        <p14:creationId xmlns:p14="http://schemas.microsoft.com/office/powerpoint/2010/main" val="261476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6BD7-8046-4F35-B778-4D085969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Learning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3D28-DF83-4E14-A27F-1EE4D89B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A7A5-FFDC-4B81-A020-72F4459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DD3A-884E-425F-83D7-B21C9854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80/20 train test split</a:t>
            </a:r>
          </a:p>
          <a:p>
            <a:r>
              <a:rPr lang="en-US" dirty="0"/>
              <a:t>24 training volumes: 1, 2, 3, 5, 6, 7, 8, 9, 10, 21, 22, 24, 25, 27, 28, 30, 32, 33, 34, 36, 37, 38, 39, 40</a:t>
            </a:r>
          </a:p>
          <a:p>
            <a:r>
              <a:rPr lang="en-US" dirty="0"/>
              <a:t>6 validation volumes: 4, 23, 26, 29, 31, and 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 8395 Assignment 3</vt:lpstr>
      <vt:lpstr>Introduction</vt:lpstr>
      <vt:lpstr>Rationale</vt:lpstr>
      <vt:lpstr>Architecture: deeplabv3</vt:lpstr>
      <vt:lpstr>Input/Output Formatting</vt:lpstr>
      <vt:lpstr>Preprocessing</vt:lpstr>
      <vt:lpstr>Postprocessing</vt:lpstr>
      <vt:lpstr>Results: Learning Curve</vt:lpstr>
      <vt:lpstr>Results: Validation</vt:lpstr>
      <vt:lpstr>Results: Dice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8395 Assignment 3</dc:title>
  <dc:creator>Daniel</dc:creator>
  <cp:lastModifiedBy>Daniel</cp:lastModifiedBy>
  <cp:revision>32</cp:revision>
  <dcterms:created xsi:type="dcterms:W3CDTF">2020-03-08T01:28:06Z</dcterms:created>
  <dcterms:modified xsi:type="dcterms:W3CDTF">2020-03-08T04:38:36Z</dcterms:modified>
</cp:coreProperties>
</file>