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AD7B-95FF-48FA-861F-AFB561F43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CB50A-CD40-4900-A570-3227C1445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5D65-C882-451B-AC58-C67DC8D6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4D36-2ABB-4B95-AD4E-F5391099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9BB9-4ED0-43BF-8584-631856AB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425B-C0EC-45CA-BACA-72521824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BB1C1-92EE-4627-843F-FF09DAB7D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6D10-048B-492B-A613-F28C7969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70D1-44BE-47E2-A258-C7BA58C6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24F8-EC55-40C6-9B83-1DA64246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006A3-6B72-4A8A-9A55-1F1922220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3CC34-A963-4D33-8B23-6EDCD489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7BD0-CCF6-4D7C-BE77-A55FD61E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1515-AEAC-45B1-BEA5-424AC71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339E-C421-4CFC-85BC-3AC3A765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8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4544-48D7-4B83-8A8F-AEFAC5C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C9A2-A51E-4C4A-A8B5-78401563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0B7B-0176-4D7D-8EE6-E95A3D22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E119-6157-4522-A166-7F80CAA2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050E-5407-4EC8-A95F-C14F53DA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99E-D9FA-4BF3-A5F7-A5C0CF1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1744-C740-4032-BA12-3061598D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C03B-9BF5-42B8-B7A4-4B7E9DEC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5693-7FF8-4ACB-A0B9-1EAD35A7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93EC-7FA8-4D64-BF6A-7DAEC129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9B59-B746-478A-A88A-62EC1094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A5EC-461D-4B88-8D98-B22863F7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BC3B9-52F5-4716-8E77-46D3E42A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BE92-DA7D-4B81-BF21-9162BD31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79680-9F3D-47D1-A5FD-94C24A9B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8DEE-87F7-4463-AA16-9013128A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26FC-CEE4-4BCB-B366-44F421B6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D580-D561-4CE5-90FB-C304E75B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88ED5-0B3D-4E6E-9D6D-3D248859F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40C37-C85B-4AC7-8919-4EDB23533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00042-8EE5-4FDA-A934-7CBE975FF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1682D-8060-422B-B022-6CBAC088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2402A-07EA-4A32-A745-3C68D1B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C90C0-F098-461C-83C7-1D51FF24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8C35-CD69-433F-946C-38D38DF1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39F25-6C82-4024-BB3F-385C031F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2A0A2-D7D8-4A65-A50A-5D0CF9F2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DC0C0-AF7A-4AC6-93B4-8D537FC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55D68-5AAF-4BF6-9369-943306EB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A0A82-75B9-4437-9ADC-D4561A1B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6B4D-8928-4030-AA4C-05E98E5F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98FF-C5F4-4FE9-B228-F480EEE0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3A64-1093-4A08-8784-5A351242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720DB-B496-4478-AA34-8C7D1164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3CF6-731E-4F52-BAE3-D699DBEA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B3E8-A647-4D42-BD8C-C1FFE60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6A30-91CC-4525-97B5-CC2A1B2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FD1C-EE6F-4D68-8126-CB537EA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4FF3-D422-47B7-BC0C-99F565F8F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BE3CD-EB88-44B7-9A8C-E505901D0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EF8B3-9562-4CF3-90FB-2CB9F677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878D-9860-476D-9705-3C5BB228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A3486-CEE6-47CD-97C9-3839972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C439B-25D6-4A47-8083-86835FC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13423-7423-47E5-B473-BC3CA6D8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23F1-A9B1-402B-9591-FFFEB712E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5F17-2C66-43FD-BAC8-21025EA1430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EEF1-13A0-4ECD-BCD8-82AD2FFE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6A72-3F52-4E59-BAD3-73FCAF951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C8DC-23D1-44C6-9147-838F4BEB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8395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A311E-33B9-4259-83B2-229114E84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Yan</a:t>
            </a:r>
          </a:p>
        </p:txBody>
      </p:sp>
    </p:spTree>
    <p:extLst>
      <p:ext uri="{BB962C8B-B14F-4D97-AF65-F5344CB8AC3E}">
        <p14:creationId xmlns:p14="http://schemas.microsoft.com/office/powerpoint/2010/main" val="104647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5D80-1854-40F7-A621-F8C4BB9F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6CC2C-E499-416C-85AF-2931C7280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76" y="1297236"/>
            <a:ext cx="7414351" cy="5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9979-1B9C-48EA-A0BA-57D7171B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340A-3274-47B8-8549-49D612B0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Challenge: Different distribution of training/validation and testing sets</a:t>
            </a:r>
          </a:p>
          <a:p>
            <a:pPr lvl="1"/>
            <a:r>
              <a:rPr lang="en-US" dirty="0"/>
              <a:t>Must avoid overfitting testing set</a:t>
            </a:r>
          </a:p>
          <a:p>
            <a:r>
              <a:rPr lang="en-US" dirty="0"/>
              <a:t>Future Improvements</a:t>
            </a:r>
          </a:p>
          <a:p>
            <a:pPr lvl="1"/>
            <a:r>
              <a:rPr lang="en-US" dirty="0"/>
              <a:t>Explore statistical modeling to make model more robust to different distributions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7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E3F0-FF80-4554-9F63-C1C1877E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2537-B484-4722-AAF2-7BF97F65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Huang, Gao, et al. "Densely connected convolutional networks." 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. 2017.</a:t>
            </a:r>
          </a:p>
        </p:txBody>
      </p:sp>
    </p:spTree>
    <p:extLst>
      <p:ext uri="{BB962C8B-B14F-4D97-AF65-F5344CB8AC3E}">
        <p14:creationId xmlns:p14="http://schemas.microsoft.com/office/powerpoint/2010/main" val="36856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0127-085C-4CA8-ABC5-20EDC50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EC0D-EB69-4192-87F5-6DA24086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Classify image of skin deformation into one of seven categories</a:t>
            </a:r>
          </a:p>
        </p:txBody>
      </p:sp>
    </p:spTree>
    <p:extLst>
      <p:ext uri="{BB962C8B-B14F-4D97-AF65-F5344CB8AC3E}">
        <p14:creationId xmlns:p14="http://schemas.microsoft.com/office/powerpoint/2010/main" val="16393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04DF-2689-44D7-BE85-F0FF6786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472E-8BB1-4C08-94A4-62E1950A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using pretrained densenet121: transfer learning</a:t>
            </a:r>
          </a:p>
          <a:p>
            <a:r>
              <a:rPr lang="en-US" dirty="0"/>
              <a:t>Alternative architectures attempted:</a:t>
            </a:r>
          </a:p>
          <a:p>
            <a:pPr lvl="1"/>
            <a:r>
              <a:rPr lang="en-US" dirty="0"/>
              <a:t>VGG</a:t>
            </a:r>
          </a:p>
          <a:p>
            <a:pPr lvl="1"/>
            <a:r>
              <a:rPr lang="en-US" dirty="0"/>
              <a:t>Resnet</a:t>
            </a:r>
          </a:p>
          <a:p>
            <a:r>
              <a:rPr lang="en-US" dirty="0"/>
              <a:t>Unsuccessful alternative ideas (similar validation accuracy)</a:t>
            </a:r>
          </a:p>
          <a:p>
            <a:pPr lvl="1"/>
            <a:r>
              <a:rPr lang="en-US" dirty="0"/>
              <a:t>Binary prediction of if image is class 1, then classify remaining 6 classes</a:t>
            </a:r>
          </a:p>
          <a:p>
            <a:pPr lvl="1"/>
            <a:r>
              <a:rPr lang="en-US"/>
              <a:t>Ensemble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0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B2E0-B312-4E52-A5E9-20B9A88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of Network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6D016-9531-469A-A3AB-0CC722058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2504"/>
            <a:ext cx="10477500" cy="2305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0059C-7FF0-47EA-B223-D0C6EA2B9D17}"/>
              </a:ext>
            </a:extLst>
          </p:cNvPr>
          <p:cNvSpPr txBox="1"/>
          <p:nvPr/>
        </p:nvSpPr>
        <p:spPr>
          <a:xfrm>
            <a:off x="1255923" y="4659370"/>
            <a:ext cx="96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https://towardsdatascience.com/understanding-and-visualizing-densenets-7f688092391a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C1C39-919D-4CED-99D3-E81CC6C75AD3}"/>
              </a:ext>
            </a:extLst>
          </p:cNvPr>
          <p:cNvSpPr/>
          <p:nvPr/>
        </p:nvSpPr>
        <p:spPr>
          <a:xfrm>
            <a:off x="1255923" y="5360518"/>
            <a:ext cx="9529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Original Paper: Huang, Gao, et al. "Densely connected convolutional networks." 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. 2017.</a:t>
            </a:r>
          </a:p>
        </p:txBody>
      </p:sp>
    </p:spTree>
    <p:extLst>
      <p:ext uri="{BB962C8B-B14F-4D97-AF65-F5344CB8AC3E}">
        <p14:creationId xmlns:p14="http://schemas.microsoft.com/office/powerpoint/2010/main" val="63115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51-D74A-492A-86E7-76EA0254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91BA-2E12-4841-9D6B-7E9EF508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Training/Validation Split: 10% of training data (~900 images) used for validation</a:t>
            </a:r>
          </a:p>
          <a:p>
            <a:r>
              <a:rPr lang="en-US" dirty="0"/>
              <a:t>Input: Resized to 224x224 to use pretrained ImageNet model for transfer learning (also I have a laptop GPU)</a:t>
            </a:r>
          </a:p>
          <a:p>
            <a:r>
              <a:rPr lang="en-US" dirty="0"/>
              <a:t>Output: Seven values for probabilities of each class</a:t>
            </a:r>
          </a:p>
          <a:p>
            <a:r>
              <a:rPr lang="en-US" dirty="0"/>
              <a:t>Postprocessing: Take maximum probability as prediction</a:t>
            </a:r>
          </a:p>
        </p:txBody>
      </p:sp>
    </p:spTree>
    <p:extLst>
      <p:ext uri="{BB962C8B-B14F-4D97-AF65-F5344CB8AC3E}">
        <p14:creationId xmlns:p14="http://schemas.microsoft.com/office/powerpoint/2010/main" val="32290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7C65-CAC1-4F89-9A6D-5C3984AF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1987-6B01-4AD5-9DA3-571BB510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Stopping: Save and use the model with the lowest validation loss</a:t>
            </a:r>
          </a:p>
          <a:p>
            <a:r>
              <a:rPr lang="en-US" dirty="0"/>
              <a:t>Useful due to spikes in validation loss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22818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AB55-9074-4248-BF56-2B852ADE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F2D6AB-657A-47A0-86D6-4E94009FD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145608"/>
              </p:ext>
            </p:extLst>
          </p:nvPr>
        </p:nvGraphicFramePr>
        <p:xfrm>
          <a:off x="838200" y="1872867"/>
          <a:ext cx="10515600" cy="462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711">
                  <a:extLst>
                    <a:ext uri="{9D8B030D-6E8A-4147-A177-3AD203B41FA5}">
                      <a16:colId xmlns:a16="http://schemas.microsoft.com/office/drawing/2014/main" val="1356062432"/>
                    </a:ext>
                  </a:extLst>
                </a:gridCol>
                <a:gridCol w="6186889">
                  <a:extLst>
                    <a:ext uri="{9D8B030D-6E8A-4147-A177-3AD203B41FA5}">
                      <a16:colId xmlns:a16="http://schemas.microsoft.com/office/drawing/2014/main" val="3435353391"/>
                    </a:ext>
                  </a:extLst>
                </a:gridCol>
              </a:tblGrid>
              <a:tr h="536164">
                <a:tc>
                  <a:txBody>
                    <a:bodyPr/>
                    <a:lstStyle/>
                    <a:p>
                      <a:r>
                        <a:rPr lang="en-US" sz="2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 with early stopping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5580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27551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 (Default for Adam)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29796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0222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42074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44352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GTX 970M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8708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Parameters of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Pretrained DenseNet-121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7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2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A4B0-593B-4E05-AA7A-6ED04DE5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113F1-B43C-4701-9860-78C555EA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59" y="1447696"/>
            <a:ext cx="6726905" cy="50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8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2A85-16B9-43D4-A64F-A0967F7C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0A4A-2BF4-4DE5-A86D-4757042B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0.691</a:t>
            </a:r>
          </a:p>
          <a:p>
            <a:r>
              <a:rPr lang="en-US" dirty="0"/>
              <a:t>Precision: 0.518 (</a:t>
            </a:r>
            <a:r>
              <a:rPr lang="en-US" dirty="0" err="1"/>
              <a:t>sklearn</a:t>
            </a:r>
            <a:r>
              <a:rPr lang="en-US" dirty="0"/>
              <a:t> macro weighted)</a:t>
            </a:r>
          </a:p>
          <a:p>
            <a:r>
              <a:rPr lang="en-US" dirty="0"/>
              <a:t>Recall: 0. 447 (</a:t>
            </a:r>
            <a:r>
              <a:rPr lang="en-US" dirty="0" err="1"/>
              <a:t>sklearn</a:t>
            </a:r>
            <a:r>
              <a:rPr lang="en-US" dirty="0"/>
              <a:t> macro weighted)</a:t>
            </a:r>
          </a:p>
        </p:txBody>
      </p:sp>
    </p:spTree>
    <p:extLst>
      <p:ext uri="{BB962C8B-B14F-4D97-AF65-F5344CB8AC3E}">
        <p14:creationId xmlns:p14="http://schemas.microsoft.com/office/powerpoint/2010/main" val="395394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302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 8395 Assignment 2</vt:lpstr>
      <vt:lpstr>Introduction</vt:lpstr>
      <vt:lpstr>Rationale for Method</vt:lpstr>
      <vt:lpstr>Figure of Network Structure</vt:lpstr>
      <vt:lpstr>Input/Output formatting</vt:lpstr>
      <vt:lpstr>Tricks</vt:lpstr>
      <vt:lpstr>Hyperparameters</vt:lpstr>
      <vt:lpstr>Learning Curve</vt:lpstr>
      <vt:lpstr>Test Metrics</vt:lpstr>
      <vt:lpstr>Confusion Matrix</vt:lpstr>
      <vt:lpstr>Conclusions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8395 Assignment 2</dc:title>
  <dc:creator>Daniel</dc:creator>
  <cp:lastModifiedBy>Daniel</cp:lastModifiedBy>
  <cp:revision>58</cp:revision>
  <dcterms:created xsi:type="dcterms:W3CDTF">2020-02-08T04:38:05Z</dcterms:created>
  <dcterms:modified xsi:type="dcterms:W3CDTF">2020-02-12T05:10:16Z</dcterms:modified>
</cp:coreProperties>
</file>