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5"/>
  </p:notesMasterIdLst>
  <p:sldIdLst>
    <p:sldId id="256" r:id="rId2"/>
    <p:sldId id="269" r:id="rId3"/>
    <p:sldId id="270" r:id="rId4"/>
    <p:sldId id="257" r:id="rId5"/>
    <p:sldId id="261" r:id="rId6"/>
    <p:sldId id="262" r:id="rId7"/>
    <p:sldId id="271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95D0E4"/>
    <a:srgbClr val="5EF6E4"/>
    <a:srgbClr val="60F4C6"/>
    <a:srgbClr val="FFF3F3"/>
    <a:srgbClr val="F4F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Random Forest Classifier</a:t>
            </a:r>
            <a:r>
              <a:rPr lang="en-US" baseline="0"/>
              <a:t> Results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predicted enhancer only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Sheet2!$A$2:$A$5</c:f>
              <c:strCache>
                <c:ptCount val="4"/>
                <c:pt idx="0">
                  <c:v>enhancer only</c:v>
                </c:pt>
                <c:pt idx="1">
                  <c:v>herv enhancer intersect</c:v>
                </c:pt>
                <c:pt idx="2">
                  <c:v>herv only</c:v>
                </c:pt>
                <c:pt idx="3">
                  <c:v>random</c:v>
                </c:pt>
              </c:strCache>
            </c:strRef>
          </c:cat>
          <c:val>
            <c:numRef>
              <c:f>Sheet2!$B$2:$B$5</c:f>
              <c:numCache>
                <c:formatCode>General</c:formatCode>
                <c:ptCount val="4"/>
                <c:pt idx="0">
                  <c:v>7915</c:v>
                </c:pt>
                <c:pt idx="1">
                  <c:v>751</c:v>
                </c:pt>
                <c:pt idx="2">
                  <c:v>1012</c:v>
                </c:pt>
                <c:pt idx="3">
                  <c:v>1732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E9-49BD-8574-0D4230627BCB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predicted herv enhancer intersect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Sheet2!$A$2:$A$5</c:f>
              <c:strCache>
                <c:ptCount val="4"/>
                <c:pt idx="0">
                  <c:v>enhancer only</c:v>
                </c:pt>
                <c:pt idx="1">
                  <c:v>herv enhancer intersect</c:v>
                </c:pt>
                <c:pt idx="2">
                  <c:v>herv only</c:v>
                </c:pt>
                <c:pt idx="3">
                  <c:v>random</c:v>
                </c:pt>
              </c:strCache>
            </c:strRef>
          </c:cat>
          <c:val>
            <c:numRef>
              <c:f>Sheet2!$C$2:$C$5</c:f>
              <c:numCache>
                <c:formatCode>General</c:formatCode>
                <c:ptCount val="4"/>
                <c:pt idx="0">
                  <c:v>104</c:v>
                </c:pt>
                <c:pt idx="1">
                  <c:v>383</c:v>
                </c:pt>
                <c:pt idx="2">
                  <c:v>390</c:v>
                </c:pt>
                <c:pt idx="3">
                  <c:v>293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E9-49BD-8574-0D4230627BCB}"/>
            </c:ext>
          </c:extLst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predicted herv only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Sheet2!$A$2:$A$5</c:f>
              <c:strCache>
                <c:ptCount val="4"/>
                <c:pt idx="0">
                  <c:v>enhancer only</c:v>
                </c:pt>
                <c:pt idx="1">
                  <c:v>herv enhancer intersect</c:v>
                </c:pt>
                <c:pt idx="2">
                  <c:v>herv only</c:v>
                </c:pt>
                <c:pt idx="3">
                  <c:v>random</c:v>
                </c:pt>
              </c:strCache>
            </c:strRef>
          </c:cat>
          <c:val>
            <c:numRef>
              <c:f>Sheet2!$D$2:$D$5</c:f>
              <c:numCache>
                <c:formatCode>General</c:formatCode>
                <c:ptCount val="4"/>
                <c:pt idx="0">
                  <c:v>211</c:v>
                </c:pt>
                <c:pt idx="1">
                  <c:v>660</c:v>
                </c:pt>
                <c:pt idx="2">
                  <c:v>1079</c:v>
                </c:pt>
                <c:pt idx="3">
                  <c:v>524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E9-49BD-8574-0D4230627BCB}"/>
            </c:ext>
          </c:extLst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predicted random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Sheet2!$A$2:$A$5</c:f>
              <c:strCache>
                <c:ptCount val="4"/>
                <c:pt idx="0">
                  <c:v>enhancer only</c:v>
                </c:pt>
                <c:pt idx="1">
                  <c:v>herv enhancer intersect</c:v>
                </c:pt>
                <c:pt idx="2">
                  <c:v>herv only</c:v>
                </c:pt>
                <c:pt idx="3">
                  <c:v>random</c:v>
                </c:pt>
              </c:strCache>
            </c:strRef>
          </c:cat>
          <c:val>
            <c:numRef>
              <c:f>Sheet2!$E$2:$E$5</c:f>
              <c:numCache>
                <c:formatCode>General</c:formatCode>
                <c:ptCount val="4"/>
                <c:pt idx="0">
                  <c:v>1404</c:v>
                </c:pt>
                <c:pt idx="1">
                  <c:v>1573</c:v>
                </c:pt>
                <c:pt idx="2">
                  <c:v>1868</c:v>
                </c:pt>
                <c:pt idx="3">
                  <c:v>5101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9E9-49BD-8574-0D4230627B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2115792"/>
        <c:axId val="541641224"/>
      </c:barChart>
      <c:catAx>
        <c:axId val="5321157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Actual Label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641224"/>
        <c:crosses val="autoZero"/>
        <c:auto val="1"/>
        <c:lblAlgn val="ctr"/>
        <c:lblOffset val="100"/>
        <c:noMultiLvlLbl val="0"/>
      </c:catAx>
      <c:valAx>
        <c:axId val="54164122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Predicted Instances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115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6314689387230841"/>
          <c:y val="0.13219780219780222"/>
          <c:w val="0.28416820237895796"/>
          <c:h val="0.2472544778056589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>
          <a:alpha val="89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10524-9440-4BD6-A872-09C8CE557902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8E139-837A-4B9A-A175-3A7B53301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47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B56A-FA60-4CE2-94DC-30627FB33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8E98A-2338-4530-919F-051E37B52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9A95E-D893-4354-BD95-43D308FF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191-FBA2-4F11-850C-17CC4535DDC8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7A7DB-21F7-4094-8899-C2DC6363F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D636C-F1F8-4934-BA88-5A711F943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0D05-DA8B-4B44-A7E2-06C34206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0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B9BCB-C5DD-4509-802B-BB95420C6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4AF91-50EA-4294-820E-6BE36AFC8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E7634-78D5-486F-8B6C-43798B188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191-FBA2-4F11-850C-17CC4535DDC8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49746-9BCC-4BE2-A5EA-EE6A842A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52B72-512C-4039-9B46-26B1D495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0D05-DA8B-4B44-A7E2-06C34206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3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766599-163C-41BE-A520-2FEF30849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B45BD-9A6A-4499-8509-A4083CE90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F5BE0-A704-4C43-8A76-3D302EEF6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191-FBA2-4F11-850C-17CC4535DDC8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4EF9B-EBAE-4AAC-98B6-83AF5159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113FB-1809-4B73-8BF3-9F23F409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0D05-DA8B-4B44-A7E2-06C34206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3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03210-934B-4517-9E75-B536A7F77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F39A0-F655-44D2-977C-9716AF4D8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978E0-D8B6-4804-A076-D18DBFACA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191-FBA2-4F11-850C-17CC4535DDC8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EB187-1632-4115-8B75-DA882E776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3D42E-E089-4836-BC3C-25AF62E5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0D05-DA8B-4B44-A7E2-06C34206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4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336B0-0096-4452-8A29-D8E2BA26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14AF2-3947-46D9-B93D-4EE40BF21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7638B-2D3B-4CC7-BC1F-78AD2494F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191-FBA2-4F11-850C-17CC4535DDC8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34C77-4B78-4B94-86A4-25CFB38E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48B09-190A-473B-A3CC-183CCCAC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0D05-DA8B-4B44-A7E2-06C34206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7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AB58E-6F13-4266-BE41-4AFA1D59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AD7E2-394A-4736-8148-3F6ADE866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5307A-C24B-4C68-8A98-A86D1403A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60B6E-25D6-4FA9-9ADE-D61AD5AA8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191-FBA2-4F11-850C-17CC4535DDC8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2D1C5-8A24-4D2E-9CE8-2A28CA54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40562-1CA8-453C-8B08-23D871CF3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0D05-DA8B-4B44-A7E2-06C34206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13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9A762-3276-4B0E-9FA1-8E51E8F31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671BA-41B4-4020-A768-C6208491D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C86DD-86B9-49F7-A487-197A0EC42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5A6429-7182-40A8-BD74-91B6D8865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CB23D8-C4CD-410C-84E3-9AE126863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9BFDB-7CE7-4FC7-82F1-15006733B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191-FBA2-4F11-850C-17CC4535DDC8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2FCC07-FF5B-43E1-A3BE-126D2AB8C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5EE37-C4FE-4F86-8A0B-9C6F7D5E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0D05-DA8B-4B44-A7E2-06C34206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0C1DA-34BF-4089-B80B-42FE3B2F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BCF02-5F01-46CB-B744-9ACCD6CAC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191-FBA2-4F11-850C-17CC4535DDC8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34A36-5540-4437-982D-29D050BF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AAE8B-61E0-4C9C-B425-3892E660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0D05-DA8B-4B44-A7E2-06C34206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4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8AD709-3E0D-4B2D-B565-2E90A2222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191-FBA2-4F11-850C-17CC4535DDC8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7F0C25-A8DB-41FF-B25B-37EAC347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D6BC2-260B-4306-BAF1-1418E7E0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0D05-DA8B-4B44-A7E2-06C34206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8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C01D-6519-40CF-ADE0-3FD1E00D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9B0E4-C539-401A-9A4C-E0B0BAC94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357B3-C1CE-4978-835C-F3DAC0FED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6A03C-9657-4DDF-99BF-3630988CB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191-FBA2-4F11-850C-17CC4535DDC8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1B824-6D0F-495B-B831-D64AC8A0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FA602-0C86-4DE3-B98A-39A739C1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0D05-DA8B-4B44-A7E2-06C34206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23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1E474-5026-4EAE-9A84-F67D384B7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CBE157-59BC-4AB5-8B2E-1E8204133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85AB1-71BA-4637-97F2-7F9B59318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DB39A-A1B6-4288-9F0B-4D425855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191-FBA2-4F11-850C-17CC4535DDC8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0E884-6E00-437D-9DA5-DAC5100B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51284-8983-429F-86F1-F5EC2FF4B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0D05-DA8B-4B44-A7E2-06C34206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6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FDBDA5-EE77-4495-92AE-1DEA4C180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0D961-5631-4E84-81DD-4082D05FF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09E3B-9073-4120-98F1-B45AB499A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99191-FBA2-4F11-850C-17CC4535DDC8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722C1-1772-47AE-B2BF-63C9EDA5D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AE745-EA4D-48DA-8FBC-850C98EDE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0D05-DA8B-4B44-A7E2-06C34206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5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Y1783/ptb_gwas_phewas" TargetMode="External"/><Relationship Id="rId2" Type="http://schemas.openxmlformats.org/officeDocument/2006/relationships/hyperlink" Target="https://github.com/DanielY1783/te_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77BE9-8DFE-4EF2-B304-112099A8E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5002"/>
            <a:ext cx="9144000" cy="2387600"/>
          </a:xfrm>
        </p:spPr>
        <p:txBody>
          <a:bodyPr>
            <a:noAutofit/>
          </a:bodyPr>
          <a:lstStyle/>
          <a:p>
            <a:r>
              <a:rPr lang="en-US" sz="5400" dirty="0">
                <a:latin typeface="+mn-lt"/>
                <a:cs typeface="Times New Roman" panose="02020603050405020304" pitchFamily="18" charset="0"/>
              </a:rPr>
              <a:t>Machine Learning on Human Genome Transposable Elements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C9A00-38A3-425C-8897-CB19F20B0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5398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By Daniel Yan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  <a:hlinkClick r:id="rId2"/>
              </a:rPr>
              <a:t>https://github.com/DanielY1783/te_ml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  <a:hlinkClick r:id="rId3"/>
              </a:rPr>
              <a:t>https://github.com/DanielY1783/ptb_gwas_phewas</a:t>
            </a:r>
            <a:endParaRPr lang="en-US" dirty="0"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191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652B4-1BCC-4465-8D1B-623EB5D01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58801"/>
            <a:ext cx="4678680" cy="438912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n-lt"/>
              </a:rPr>
              <a:t>Algorithm: Random Forest Classifier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Sample: 100,000 </a:t>
            </a: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Features: 6-mer counts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76C8AE-E939-4B89-9918-3E2365B36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190384"/>
              </p:ext>
            </p:extLst>
          </p:nvPr>
        </p:nvGraphicFramePr>
        <p:xfrm>
          <a:off x="533400" y="5301162"/>
          <a:ext cx="11384280" cy="13536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6835">
                  <a:extLst>
                    <a:ext uri="{9D8B030D-6E8A-4147-A177-3AD203B41FA5}">
                      <a16:colId xmlns:a16="http://schemas.microsoft.com/office/drawing/2014/main" val="3893235511"/>
                    </a:ext>
                  </a:extLst>
                </a:gridCol>
                <a:gridCol w="2356572">
                  <a:extLst>
                    <a:ext uri="{9D8B030D-6E8A-4147-A177-3AD203B41FA5}">
                      <a16:colId xmlns:a16="http://schemas.microsoft.com/office/drawing/2014/main" val="4130251481"/>
                    </a:ext>
                  </a:extLst>
                </a:gridCol>
                <a:gridCol w="2160291">
                  <a:extLst>
                    <a:ext uri="{9D8B030D-6E8A-4147-A177-3AD203B41FA5}">
                      <a16:colId xmlns:a16="http://schemas.microsoft.com/office/drawing/2014/main" val="3002397987"/>
                    </a:ext>
                  </a:extLst>
                </a:gridCol>
                <a:gridCol w="2160291">
                  <a:extLst>
                    <a:ext uri="{9D8B030D-6E8A-4147-A177-3AD203B41FA5}">
                      <a16:colId xmlns:a16="http://schemas.microsoft.com/office/drawing/2014/main" val="1266833575"/>
                    </a:ext>
                  </a:extLst>
                </a:gridCol>
                <a:gridCol w="2160291">
                  <a:extLst>
                    <a:ext uri="{9D8B030D-6E8A-4147-A177-3AD203B41FA5}">
                      <a16:colId xmlns:a16="http://schemas.microsoft.com/office/drawing/2014/main" val="4066672165"/>
                    </a:ext>
                  </a:extLst>
                </a:gridCol>
              </a:tblGrid>
              <a:tr h="268473">
                <a:tc>
                  <a:txBody>
                    <a:bodyPr/>
                    <a:lstStyle/>
                    <a:p>
                      <a:endParaRPr lang="en-US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3324" marR="533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0150" algn="l"/>
                        </a:tabLst>
                      </a:pPr>
                      <a:r>
                        <a:rPr lang="en-US" sz="1400" dirty="0">
                          <a:effectLst/>
                        </a:rPr>
                        <a:t>precision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3324" marR="533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0150" algn="l"/>
                        </a:tabLst>
                      </a:pPr>
                      <a:r>
                        <a:rPr lang="en-US" sz="1400">
                          <a:effectLst/>
                        </a:rPr>
                        <a:t>recall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3324" marR="533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0150" algn="l"/>
                        </a:tabLst>
                      </a:pPr>
                      <a:r>
                        <a:rPr lang="en-US" sz="1400">
                          <a:effectLst/>
                        </a:rPr>
                        <a:t>f1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3324" marR="533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0150" algn="l"/>
                        </a:tabLst>
                      </a:pPr>
                      <a:r>
                        <a:rPr lang="en-US" sz="1400" dirty="0">
                          <a:effectLst/>
                        </a:rPr>
                        <a:t>support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3324" marR="53324" marT="0" marB="0"/>
                </a:tc>
                <a:extLst>
                  <a:ext uri="{0D108BD9-81ED-4DB2-BD59-A6C34878D82A}">
                    <a16:rowId xmlns:a16="http://schemas.microsoft.com/office/drawing/2014/main" val="427656827"/>
                  </a:ext>
                </a:extLst>
              </a:tr>
              <a:tr h="1615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0150" algn="l"/>
                        </a:tabLst>
                      </a:pPr>
                      <a:r>
                        <a:rPr lang="en-US" sz="1400" dirty="0">
                          <a:effectLst/>
                        </a:rPr>
                        <a:t>enhancer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3324" marR="533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0150" algn="l"/>
                        </a:tabLst>
                      </a:pPr>
                      <a:r>
                        <a:rPr lang="en-US" sz="1400" dirty="0">
                          <a:effectLst/>
                        </a:rPr>
                        <a:t>0.69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3324" marR="533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0150" algn="l"/>
                        </a:tabLst>
                      </a:pPr>
                      <a:r>
                        <a:rPr lang="en-US" sz="1400">
                          <a:effectLst/>
                        </a:rPr>
                        <a:t>0.82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3324" marR="533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0150" algn="l"/>
                        </a:tabLst>
                      </a:pPr>
                      <a:r>
                        <a:rPr lang="en-US" sz="1400">
                          <a:effectLst/>
                        </a:rPr>
                        <a:t>0.75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3324" marR="533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0150" algn="l"/>
                        </a:tabLst>
                      </a:pPr>
                      <a:r>
                        <a:rPr lang="en-US" sz="1400">
                          <a:effectLst/>
                        </a:rPr>
                        <a:t>9634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3324" marR="53324" marT="0" marB="0"/>
                </a:tc>
                <a:extLst>
                  <a:ext uri="{0D108BD9-81ED-4DB2-BD59-A6C34878D82A}">
                    <a16:rowId xmlns:a16="http://schemas.microsoft.com/office/drawing/2014/main" val="777464734"/>
                  </a:ext>
                </a:extLst>
              </a:tr>
              <a:tr h="1615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0150" algn="l"/>
                        </a:tabLst>
                      </a:pPr>
                      <a:r>
                        <a:rPr lang="en-US" sz="1400">
                          <a:effectLst/>
                        </a:rPr>
                        <a:t>herv-enhancer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3324" marR="533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0150" algn="l"/>
                        </a:tabLst>
                      </a:pPr>
                      <a:r>
                        <a:rPr lang="en-US" sz="1400" dirty="0">
                          <a:effectLst/>
                        </a:rPr>
                        <a:t>0.44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3324" marR="533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0150" algn="l"/>
                        </a:tabLst>
                      </a:pPr>
                      <a:r>
                        <a:rPr lang="en-US" sz="1400" dirty="0">
                          <a:effectLst/>
                        </a:rPr>
                        <a:t>0.25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3324" marR="533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0150" algn="l"/>
                        </a:tabLst>
                      </a:pPr>
                      <a:r>
                        <a:rPr lang="en-US" sz="1400">
                          <a:effectLst/>
                        </a:rPr>
                        <a:t>0.32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3324" marR="533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0150" algn="l"/>
                        </a:tabLst>
                      </a:pPr>
                      <a:r>
                        <a:rPr lang="en-US" sz="1400">
                          <a:effectLst/>
                        </a:rPr>
                        <a:t>3367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3324" marR="53324" marT="0" marB="0"/>
                </a:tc>
                <a:extLst>
                  <a:ext uri="{0D108BD9-81ED-4DB2-BD59-A6C34878D82A}">
                    <a16:rowId xmlns:a16="http://schemas.microsoft.com/office/drawing/2014/main" val="1420090343"/>
                  </a:ext>
                </a:extLst>
              </a:tr>
              <a:tr h="1615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0150" algn="l"/>
                        </a:tabLst>
                      </a:pPr>
                      <a:r>
                        <a:rPr lang="en-US" sz="1400">
                          <a:effectLst/>
                        </a:rPr>
                        <a:t>herv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3324" marR="533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0150" algn="l"/>
                        </a:tabLst>
                      </a:pPr>
                      <a:r>
                        <a:rPr lang="en-US" sz="1400">
                          <a:effectLst/>
                        </a:rPr>
                        <a:t>0.44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3324" marR="533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0150" algn="l"/>
                        </a:tabLst>
                      </a:pPr>
                      <a:r>
                        <a:rPr lang="en-US" sz="1400" dirty="0">
                          <a:effectLst/>
                        </a:rPr>
                        <a:t>0.25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3324" marR="533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0150" algn="l"/>
                        </a:tabLst>
                      </a:pPr>
                      <a:r>
                        <a:rPr lang="en-US" sz="1400">
                          <a:effectLst/>
                        </a:rPr>
                        <a:t>0.32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3324" marR="533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0150" algn="l"/>
                        </a:tabLst>
                      </a:pPr>
                      <a:r>
                        <a:rPr lang="en-US" sz="1400">
                          <a:effectLst/>
                        </a:rPr>
                        <a:t>4349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3324" marR="53324" marT="0" marB="0"/>
                </a:tc>
                <a:extLst>
                  <a:ext uri="{0D108BD9-81ED-4DB2-BD59-A6C34878D82A}">
                    <a16:rowId xmlns:a16="http://schemas.microsoft.com/office/drawing/2014/main" val="2776548003"/>
                  </a:ext>
                </a:extLst>
              </a:tr>
              <a:tr h="1615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0150" algn="l"/>
                        </a:tabLst>
                      </a:pPr>
                      <a:r>
                        <a:rPr lang="en-US" sz="1400">
                          <a:effectLst/>
                        </a:rPr>
                        <a:t>random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3324" marR="533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0150" algn="l"/>
                        </a:tabLst>
                      </a:pPr>
                      <a:r>
                        <a:rPr lang="en-US" sz="1400">
                          <a:effectLst/>
                        </a:rPr>
                        <a:t>0.51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3324" marR="533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0150" algn="l"/>
                        </a:tabLst>
                      </a:pPr>
                      <a:r>
                        <a:rPr lang="en-US" sz="1400">
                          <a:effectLst/>
                        </a:rPr>
                        <a:t>0.67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3324" marR="533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0150" algn="l"/>
                        </a:tabLst>
                      </a:pPr>
                      <a:r>
                        <a:rPr lang="en-US" sz="1400" dirty="0">
                          <a:effectLst/>
                        </a:rPr>
                        <a:t>0.58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3324" marR="533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0150" algn="l"/>
                        </a:tabLst>
                      </a:pPr>
                      <a:r>
                        <a:rPr lang="en-US" sz="1400">
                          <a:effectLst/>
                        </a:rPr>
                        <a:t>7650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3324" marR="53324" marT="0" marB="0"/>
                </a:tc>
                <a:extLst>
                  <a:ext uri="{0D108BD9-81ED-4DB2-BD59-A6C34878D82A}">
                    <a16:rowId xmlns:a16="http://schemas.microsoft.com/office/drawing/2014/main" val="381194150"/>
                  </a:ext>
                </a:extLst>
              </a:tr>
              <a:tr h="1615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0150" algn="l"/>
                        </a:tabLst>
                      </a:pPr>
                      <a:r>
                        <a:rPr lang="en-US" sz="1400">
                          <a:effectLst/>
                        </a:rPr>
                        <a:t>average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3324" marR="533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0150" algn="l"/>
                        </a:tabLst>
                      </a:pPr>
                      <a:r>
                        <a:rPr lang="en-US" sz="1400">
                          <a:effectLst/>
                        </a:rPr>
                        <a:t>0.54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3324" marR="533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0150" algn="l"/>
                        </a:tabLst>
                      </a:pPr>
                      <a:r>
                        <a:rPr lang="en-US" sz="1400">
                          <a:effectLst/>
                        </a:rPr>
                        <a:t>0.58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3324" marR="533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0150" algn="l"/>
                        </a:tabLst>
                      </a:pPr>
                      <a:r>
                        <a:rPr lang="en-US" sz="1400" dirty="0">
                          <a:effectLst/>
                        </a:rPr>
                        <a:t>0.55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3324" marR="533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0150" algn="l"/>
                        </a:tabLst>
                      </a:pPr>
                      <a:r>
                        <a:rPr lang="en-US" sz="1400" dirty="0">
                          <a:effectLst/>
                        </a:rPr>
                        <a:t>25000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3324" marR="53324" marT="0" marB="0"/>
                </a:tc>
                <a:extLst>
                  <a:ext uri="{0D108BD9-81ED-4DB2-BD59-A6C34878D82A}">
                    <a16:rowId xmlns:a16="http://schemas.microsoft.com/office/drawing/2014/main" val="3316858222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101BD31-EA03-4957-93FA-C5A7A5F551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9803688"/>
              </p:ext>
            </p:extLst>
          </p:nvPr>
        </p:nvGraphicFramePr>
        <p:xfrm>
          <a:off x="5303520" y="558801"/>
          <a:ext cx="6614160" cy="4480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4993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0320C-7E03-4976-8C7A-592F78AD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Future Directions: Distributed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C6604-3F97-45D4-8254-E52140489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 custom distance function in </a:t>
            </a:r>
            <a:r>
              <a:rPr lang="en-US" sz="2400" dirty="0" err="1"/>
              <a:t>tsne</a:t>
            </a:r>
            <a:endParaRPr lang="en-US" sz="2400" dirty="0"/>
          </a:p>
          <a:p>
            <a:r>
              <a:rPr lang="en-US" sz="2400" dirty="0"/>
              <a:t>Rerun analysis on full data set where sampled</a:t>
            </a:r>
          </a:p>
          <a:p>
            <a:r>
              <a:rPr lang="en-US" sz="2400" dirty="0"/>
              <a:t>7-mers or 8-mers as features</a:t>
            </a:r>
          </a:p>
        </p:txBody>
      </p:sp>
    </p:spTree>
    <p:extLst>
      <p:ext uri="{BB962C8B-B14F-4D97-AF65-F5344CB8AC3E}">
        <p14:creationId xmlns:p14="http://schemas.microsoft.com/office/powerpoint/2010/main" val="3839762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3EB41-6BA5-4053-BF5F-6B85A2F10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Future Directions: 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8B42C-4DD2-4036-BC1D-63B0CB131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machine learning classifier for </a:t>
            </a:r>
            <a:r>
              <a:rPr lang="en-US" dirty="0" err="1"/>
              <a:t>herv</a:t>
            </a:r>
            <a:r>
              <a:rPr lang="en-US" dirty="0"/>
              <a:t>-enhancer intersect vs enhancers.</a:t>
            </a:r>
          </a:p>
          <a:p>
            <a:r>
              <a:rPr lang="en-US" dirty="0"/>
              <a:t>Look for biological features to explain results</a:t>
            </a:r>
          </a:p>
          <a:p>
            <a:r>
              <a:rPr lang="en-US" dirty="0"/>
              <a:t>More enhancer sets</a:t>
            </a:r>
          </a:p>
          <a:p>
            <a:r>
              <a:rPr lang="en-US" dirty="0"/>
              <a:t>Run chromhmm and </a:t>
            </a:r>
            <a:r>
              <a:rPr lang="en-US" dirty="0" err="1"/>
              <a:t>tf</a:t>
            </a:r>
            <a:r>
              <a:rPr lang="en-US" dirty="0"/>
              <a:t> analysis on </a:t>
            </a:r>
            <a:r>
              <a:rPr lang="en-US" dirty="0" err="1"/>
              <a:t>hervs</a:t>
            </a:r>
            <a:r>
              <a:rPr lang="en-US" dirty="0"/>
              <a:t> only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58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3F9F-E534-4CA0-AD06-B9C1C99ED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E36E3-8D0F-4448-B48F-C6DF411D1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Dr. Capra: Project ideas and summer internship with interesting topic of machine learning</a:t>
            </a:r>
          </a:p>
          <a:p>
            <a:r>
              <a:rPr lang="en-US" sz="4000" dirty="0" err="1"/>
              <a:t>Abin</a:t>
            </a:r>
            <a:r>
              <a:rPr lang="en-US" sz="4000" dirty="0"/>
              <a:t>: Supervision throughout the summer</a:t>
            </a:r>
          </a:p>
          <a:p>
            <a:r>
              <a:rPr lang="en-US" sz="4000" dirty="0"/>
              <a:t>Everyone in Capra lab: Help through the summer</a:t>
            </a:r>
          </a:p>
        </p:txBody>
      </p:sp>
    </p:spTree>
    <p:extLst>
      <p:ext uri="{BB962C8B-B14F-4D97-AF65-F5344CB8AC3E}">
        <p14:creationId xmlns:p14="http://schemas.microsoft.com/office/powerpoint/2010/main" val="91650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3910-0905-42D0-B6F9-D96EBACB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F7223-1E19-4F0F-97DB-2260D6B7E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Goal: Explore properties of transposable elements and their intersection with enhancers.</a:t>
            </a:r>
          </a:p>
          <a:p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Classify transposable element with enhancer overlap vs transposable element with no enhancer overlap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Fantom</a:t>
            </a:r>
            <a:r>
              <a:rPr lang="en-US" dirty="0"/>
              <a:t> enhancers: </a:t>
            </a:r>
            <a:r>
              <a:rPr lang="en-US" dirty="0" err="1"/>
              <a:t>tfbs</a:t>
            </a:r>
            <a:r>
              <a:rPr lang="en-US" dirty="0"/>
              <a:t> as features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Chromhmm enhancers: </a:t>
            </a:r>
            <a:r>
              <a:rPr lang="en-US" dirty="0" err="1"/>
              <a:t>tfbs</a:t>
            </a:r>
            <a:r>
              <a:rPr lang="en-US" dirty="0"/>
              <a:t> as features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Chromhmm enhancers: 6-mers as features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Explore differences between </a:t>
            </a:r>
            <a:r>
              <a:rPr lang="en-US" dirty="0" err="1"/>
              <a:t>hervs</a:t>
            </a:r>
            <a:r>
              <a:rPr lang="en-US" dirty="0"/>
              <a:t>, chromhmm enhancers, </a:t>
            </a:r>
            <a:r>
              <a:rPr lang="en-US" dirty="0" err="1"/>
              <a:t>herv</a:t>
            </a:r>
            <a:r>
              <a:rPr lang="en-US" dirty="0"/>
              <a:t>-enhancer overlap, and random set using 6-mers.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Visualization of different groups using PCA and TSNE.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Classification of groups.</a:t>
            </a:r>
          </a:p>
        </p:txBody>
      </p:sp>
    </p:spTree>
    <p:extLst>
      <p:ext uri="{BB962C8B-B14F-4D97-AF65-F5344CB8AC3E}">
        <p14:creationId xmlns:p14="http://schemas.microsoft.com/office/powerpoint/2010/main" val="270694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7B1F-FACC-4688-AB98-68E67284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455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+mn-lt"/>
              </a:rPr>
              <a:t>Classify </a:t>
            </a:r>
            <a:r>
              <a:rPr lang="en-US" dirty="0" err="1">
                <a:latin typeface="+mn-lt"/>
              </a:rPr>
              <a:t>herv</a:t>
            </a:r>
            <a:r>
              <a:rPr lang="en-US" dirty="0">
                <a:latin typeface="+mn-lt"/>
              </a:rPr>
              <a:t> with enhancer overlap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vs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herv</a:t>
            </a:r>
            <a:r>
              <a:rPr lang="en-US" dirty="0">
                <a:latin typeface="+mn-lt"/>
              </a:rPr>
              <a:t> with no enhancer overlap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1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AEBAC-46A9-41E1-BB54-0F202CA62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9285"/>
            <a:ext cx="10774680" cy="13255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n-lt"/>
                <a:cs typeface="Calibri" panose="020F0502020204030204" pitchFamily="34" charset="0"/>
              </a:rPr>
              <a:t>Enhancers: </a:t>
            </a:r>
            <a:r>
              <a:rPr lang="en-US" sz="2400" dirty="0" err="1">
                <a:latin typeface="+mn-lt"/>
                <a:cs typeface="Calibri" panose="020F0502020204030204" pitchFamily="34" charset="0"/>
              </a:rPr>
              <a:t>fantom</a:t>
            </a:r>
            <a:br>
              <a:rPr lang="en-US" sz="2400" dirty="0">
                <a:latin typeface="+mn-lt"/>
                <a:cs typeface="Calibri" panose="020F0502020204030204" pitchFamily="34" charset="0"/>
              </a:rPr>
            </a:br>
            <a:br>
              <a:rPr lang="en-US" sz="2400" dirty="0">
                <a:latin typeface="+mn-lt"/>
                <a:cs typeface="Calibri" panose="020F0502020204030204" pitchFamily="34" charset="0"/>
              </a:rPr>
            </a:br>
            <a:r>
              <a:rPr lang="en-US" sz="2400" dirty="0">
                <a:latin typeface="+mn-lt"/>
                <a:cs typeface="Calibri" panose="020F0502020204030204" pitchFamily="34" charset="0"/>
              </a:rPr>
              <a:t>Transposable Elements: </a:t>
            </a:r>
            <a:r>
              <a:rPr lang="en-US" sz="2400" dirty="0" err="1">
                <a:latin typeface="+mn-lt"/>
                <a:cs typeface="Calibri" panose="020F0502020204030204" pitchFamily="34" charset="0"/>
              </a:rPr>
              <a:t>hervs</a:t>
            </a:r>
            <a:br>
              <a:rPr lang="en-US" sz="2400" dirty="0">
                <a:latin typeface="+mn-lt"/>
                <a:cs typeface="Calibri" panose="020F0502020204030204" pitchFamily="34" charset="0"/>
              </a:rPr>
            </a:br>
            <a:br>
              <a:rPr lang="en-US" sz="2400" dirty="0">
                <a:latin typeface="+mn-lt"/>
                <a:cs typeface="Calibri" panose="020F0502020204030204" pitchFamily="34" charset="0"/>
              </a:rPr>
            </a:br>
            <a:r>
              <a:rPr lang="en-US" sz="2400" dirty="0">
                <a:latin typeface="+mn-lt"/>
                <a:cs typeface="Calibri" panose="020F0502020204030204" pitchFamily="34" charset="0"/>
              </a:rPr>
              <a:t>Features: Transcription Factors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5086B3-AE5B-4208-AB42-79C718B00F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6672243"/>
              </p:ext>
            </p:extLst>
          </p:nvPr>
        </p:nvGraphicFramePr>
        <p:xfrm>
          <a:off x="716279" y="3038688"/>
          <a:ext cx="4785360" cy="2304621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816051">
                  <a:extLst>
                    <a:ext uri="{9D8B030D-6E8A-4147-A177-3AD203B41FA5}">
                      <a16:colId xmlns:a16="http://schemas.microsoft.com/office/drawing/2014/main" val="525422811"/>
                    </a:ext>
                  </a:extLst>
                </a:gridCol>
                <a:gridCol w="1582469">
                  <a:extLst>
                    <a:ext uri="{9D8B030D-6E8A-4147-A177-3AD203B41FA5}">
                      <a16:colId xmlns:a16="http://schemas.microsoft.com/office/drawing/2014/main" val="4238838703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3635548724"/>
                    </a:ext>
                  </a:extLst>
                </a:gridCol>
              </a:tblGrid>
              <a:tr h="768207">
                <a:tc>
                  <a:txBody>
                    <a:bodyPr/>
                    <a:lstStyle/>
                    <a:p>
                      <a:endParaRPr lang="en-US" sz="20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Predicted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 Enhancer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Predicted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Enhancer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5782692"/>
                  </a:ext>
                </a:extLst>
              </a:tr>
              <a:tr h="7682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Actual No Enhancer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60,031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2,994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4232900"/>
                  </a:ext>
                </a:extLst>
              </a:tr>
              <a:tr h="7682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Actual Enhancer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326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990445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7046CE0-D345-4C35-A665-2A48C3640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837296"/>
              </p:ext>
            </p:extLst>
          </p:nvPr>
        </p:nvGraphicFramePr>
        <p:xfrm>
          <a:off x="716280" y="5419501"/>
          <a:ext cx="4785359" cy="1145478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450795">
                  <a:extLst>
                    <a:ext uri="{9D8B030D-6E8A-4147-A177-3AD203B41FA5}">
                      <a16:colId xmlns:a16="http://schemas.microsoft.com/office/drawing/2014/main" val="1312705217"/>
                    </a:ext>
                  </a:extLst>
                </a:gridCol>
                <a:gridCol w="1154141">
                  <a:extLst>
                    <a:ext uri="{9D8B030D-6E8A-4147-A177-3AD203B41FA5}">
                      <a16:colId xmlns:a16="http://schemas.microsoft.com/office/drawing/2014/main" val="1134536705"/>
                    </a:ext>
                  </a:extLst>
                </a:gridCol>
                <a:gridCol w="883451">
                  <a:extLst>
                    <a:ext uri="{9D8B030D-6E8A-4147-A177-3AD203B41FA5}">
                      <a16:colId xmlns:a16="http://schemas.microsoft.com/office/drawing/2014/main" val="587007754"/>
                    </a:ext>
                  </a:extLst>
                </a:gridCol>
                <a:gridCol w="1030693">
                  <a:extLst>
                    <a:ext uri="{9D8B030D-6E8A-4147-A177-3AD203B41FA5}">
                      <a16:colId xmlns:a16="http://schemas.microsoft.com/office/drawing/2014/main" val="4245232818"/>
                    </a:ext>
                  </a:extLst>
                </a:gridCol>
                <a:gridCol w="1266279">
                  <a:extLst>
                    <a:ext uri="{9D8B030D-6E8A-4147-A177-3AD203B41FA5}">
                      <a16:colId xmlns:a16="http://schemas.microsoft.com/office/drawing/2014/main" val="124826907"/>
                    </a:ext>
                  </a:extLst>
                </a:gridCol>
              </a:tblGrid>
              <a:tr h="3818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precision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recall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f1-score   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support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4289536289"/>
                  </a:ext>
                </a:extLst>
              </a:tr>
              <a:tr h="3818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0.95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0.97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63025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899695764"/>
                  </a:ext>
                </a:extLst>
              </a:tr>
              <a:tr h="3818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0.06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347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77552735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F909DC36-EF79-4338-99AD-6F46F9F80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+mj-lt"/>
              <a:cs typeface="Calibri" panose="020F0502020204030204" pitchFamily="34" charset="0"/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AE9F3C06-58BC-4152-9CF7-B0E41AFA68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4590982"/>
              </p:ext>
            </p:extLst>
          </p:nvPr>
        </p:nvGraphicFramePr>
        <p:xfrm>
          <a:off x="6568437" y="3038689"/>
          <a:ext cx="4785360" cy="230462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595120">
                  <a:extLst>
                    <a:ext uri="{9D8B030D-6E8A-4147-A177-3AD203B41FA5}">
                      <a16:colId xmlns:a16="http://schemas.microsoft.com/office/drawing/2014/main" val="525422811"/>
                    </a:ext>
                  </a:extLst>
                </a:gridCol>
                <a:gridCol w="1595120">
                  <a:extLst>
                    <a:ext uri="{9D8B030D-6E8A-4147-A177-3AD203B41FA5}">
                      <a16:colId xmlns:a16="http://schemas.microsoft.com/office/drawing/2014/main" val="4238838703"/>
                    </a:ext>
                  </a:extLst>
                </a:gridCol>
                <a:gridCol w="1595120">
                  <a:extLst>
                    <a:ext uri="{9D8B030D-6E8A-4147-A177-3AD203B41FA5}">
                      <a16:colId xmlns:a16="http://schemas.microsoft.com/office/drawing/2014/main" val="3635548724"/>
                    </a:ext>
                  </a:extLst>
                </a:gridCol>
              </a:tblGrid>
              <a:tr h="768207">
                <a:tc>
                  <a:txBody>
                    <a:bodyPr/>
                    <a:lstStyle/>
                    <a:p>
                      <a:endParaRPr lang="en-US" sz="20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Predicted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 Enhancer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Predicted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Enhancer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5782692"/>
                  </a:ext>
                </a:extLst>
              </a:tr>
              <a:tr h="7682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Actual No Enhancer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46,367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16,666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4232900"/>
                  </a:ext>
                </a:extLst>
              </a:tr>
              <a:tr h="7682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Actual Enhancer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</a:rPr>
                        <a:t>94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245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990445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AE8FB62-0B49-4D4C-90D8-AE85E7AD4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317642"/>
              </p:ext>
            </p:extLst>
          </p:nvPr>
        </p:nvGraphicFramePr>
        <p:xfrm>
          <a:off x="6568437" y="5419501"/>
          <a:ext cx="4785359" cy="114547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50795">
                  <a:extLst>
                    <a:ext uri="{9D8B030D-6E8A-4147-A177-3AD203B41FA5}">
                      <a16:colId xmlns:a16="http://schemas.microsoft.com/office/drawing/2014/main" val="1312705217"/>
                    </a:ext>
                  </a:extLst>
                </a:gridCol>
                <a:gridCol w="1154141">
                  <a:extLst>
                    <a:ext uri="{9D8B030D-6E8A-4147-A177-3AD203B41FA5}">
                      <a16:colId xmlns:a16="http://schemas.microsoft.com/office/drawing/2014/main" val="1134536705"/>
                    </a:ext>
                  </a:extLst>
                </a:gridCol>
                <a:gridCol w="883451">
                  <a:extLst>
                    <a:ext uri="{9D8B030D-6E8A-4147-A177-3AD203B41FA5}">
                      <a16:colId xmlns:a16="http://schemas.microsoft.com/office/drawing/2014/main" val="587007754"/>
                    </a:ext>
                  </a:extLst>
                </a:gridCol>
                <a:gridCol w="1030693">
                  <a:extLst>
                    <a:ext uri="{9D8B030D-6E8A-4147-A177-3AD203B41FA5}">
                      <a16:colId xmlns:a16="http://schemas.microsoft.com/office/drawing/2014/main" val="4245232818"/>
                    </a:ext>
                  </a:extLst>
                </a:gridCol>
                <a:gridCol w="1266279">
                  <a:extLst>
                    <a:ext uri="{9D8B030D-6E8A-4147-A177-3AD203B41FA5}">
                      <a16:colId xmlns:a16="http://schemas.microsoft.com/office/drawing/2014/main" val="124826907"/>
                    </a:ext>
                  </a:extLst>
                </a:gridCol>
              </a:tblGrid>
              <a:tr h="3818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precision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recall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f1-score  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support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4289536289"/>
                  </a:ext>
                </a:extLst>
              </a:tr>
              <a:tr h="3818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0.99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0.95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0.97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63025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899695764"/>
                  </a:ext>
                </a:extLst>
              </a:tr>
              <a:tr h="3818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0.06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347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7755273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14C15B7-C581-4880-989E-22C237C9B30F}"/>
              </a:ext>
            </a:extLst>
          </p:cNvPr>
          <p:cNvSpPr txBox="1"/>
          <p:nvPr/>
        </p:nvSpPr>
        <p:spPr>
          <a:xfrm>
            <a:off x="7086596" y="2400427"/>
            <a:ext cx="3749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Random </a:t>
            </a:r>
            <a:r>
              <a:rPr lang="en-US" sz="2000" dirty="0" err="1">
                <a:solidFill>
                  <a:schemeClr val="accent1"/>
                </a:solidFill>
              </a:rPr>
              <a:t>Undersampling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F38835-9BA2-4975-9695-ADF1E07D3E73}"/>
              </a:ext>
            </a:extLst>
          </p:cNvPr>
          <p:cNvSpPr txBox="1"/>
          <p:nvPr/>
        </p:nvSpPr>
        <p:spPr>
          <a:xfrm>
            <a:off x="1127760" y="2400427"/>
            <a:ext cx="3749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Random Oversampling</a:t>
            </a:r>
          </a:p>
        </p:txBody>
      </p:sp>
    </p:spTree>
    <p:extLst>
      <p:ext uri="{BB962C8B-B14F-4D97-AF65-F5344CB8AC3E}">
        <p14:creationId xmlns:p14="http://schemas.microsoft.com/office/powerpoint/2010/main" val="2115765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AEBAC-46A9-41E1-BB54-0F202CA62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9285"/>
            <a:ext cx="10774680" cy="13255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n-lt"/>
                <a:cs typeface="Calibri" panose="020F0502020204030204" pitchFamily="34" charset="0"/>
              </a:rPr>
              <a:t>Enhancers: chromhmm</a:t>
            </a:r>
            <a:br>
              <a:rPr lang="en-US" sz="2400" dirty="0">
                <a:latin typeface="+mn-lt"/>
                <a:cs typeface="Calibri" panose="020F0502020204030204" pitchFamily="34" charset="0"/>
              </a:rPr>
            </a:br>
            <a:br>
              <a:rPr lang="en-US" sz="2400" dirty="0">
                <a:latin typeface="+mn-lt"/>
                <a:cs typeface="Calibri" panose="020F0502020204030204" pitchFamily="34" charset="0"/>
              </a:rPr>
            </a:br>
            <a:r>
              <a:rPr lang="en-US" sz="2400" dirty="0">
                <a:latin typeface="+mn-lt"/>
                <a:cs typeface="Calibri" panose="020F0502020204030204" pitchFamily="34" charset="0"/>
              </a:rPr>
              <a:t>Transposable Elements: all</a:t>
            </a:r>
            <a:br>
              <a:rPr lang="en-US" sz="2400" dirty="0">
                <a:latin typeface="+mn-lt"/>
                <a:cs typeface="Calibri" panose="020F0502020204030204" pitchFamily="34" charset="0"/>
              </a:rPr>
            </a:br>
            <a:br>
              <a:rPr lang="en-US" sz="2400" dirty="0">
                <a:latin typeface="+mn-lt"/>
                <a:cs typeface="Calibri" panose="020F0502020204030204" pitchFamily="34" charset="0"/>
              </a:rPr>
            </a:br>
            <a:r>
              <a:rPr lang="en-US" sz="2400" dirty="0">
                <a:latin typeface="+mn-lt"/>
                <a:cs typeface="Calibri" panose="020F0502020204030204" pitchFamily="34" charset="0"/>
              </a:rPr>
              <a:t>Features: Transcription Factors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5086B3-AE5B-4208-AB42-79C718B00F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186434"/>
              </p:ext>
            </p:extLst>
          </p:nvPr>
        </p:nvGraphicFramePr>
        <p:xfrm>
          <a:off x="716279" y="3038688"/>
          <a:ext cx="4785360" cy="230462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16051">
                  <a:extLst>
                    <a:ext uri="{9D8B030D-6E8A-4147-A177-3AD203B41FA5}">
                      <a16:colId xmlns:a16="http://schemas.microsoft.com/office/drawing/2014/main" val="525422811"/>
                    </a:ext>
                  </a:extLst>
                </a:gridCol>
                <a:gridCol w="1582469">
                  <a:extLst>
                    <a:ext uri="{9D8B030D-6E8A-4147-A177-3AD203B41FA5}">
                      <a16:colId xmlns:a16="http://schemas.microsoft.com/office/drawing/2014/main" val="4238838703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3635548724"/>
                    </a:ext>
                  </a:extLst>
                </a:gridCol>
              </a:tblGrid>
              <a:tr h="768207">
                <a:tc>
                  <a:txBody>
                    <a:bodyPr/>
                    <a:lstStyle/>
                    <a:p>
                      <a:endParaRPr lang="en-US" sz="20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Predicted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 Enhancer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Predicted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Enhancer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5782692"/>
                  </a:ext>
                </a:extLst>
              </a:tr>
              <a:tr h="7682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Actual No Enhancer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0150" algn="l"/>
                        </a:tabLst>
                      </a:pPr>
                      <a:r>
                        <a:rPr lang="en-US" sz="2000" dirty="0">
                          <a:effectLst/>
                        </a:rPr>
                        <a:t>917,424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0150" algn="l"/>
                        </a:tabLst>
                      </a:pPr>
                      <a:r>
                        <a:rPr lang="en-US" sz="2000" dirty="0">
                          <a:effectLst/>
                        </a:rPr>
                        <a:t>39,380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4232900"/>
                  </a:ext>
                </a:extLst>
              </a:tr>
              <a:tr h="7682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Actual Enhancer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0150" algn="l"/>
                        </a:tabLst>
                      </a:pPr>
                      <a:r>
                        <a:rPr lang="en-US" sz="2000" dirty="0">
                          <a:effectLst/>
                        </a:rPr>
                        <a:t>248,936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0150" algn="l"/>
                        </a:tabLst>
                      </a:pPr>
                      <a:r>
                        <a:rPr lang="en-US" sz="2000" dirty="0">
                          <a:effectLst/>
                        </a:rPr>
                        <a:t>20,343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990445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7046CE0-D345-4C35-A665-2A48C3640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582077"/>
              </p:ext>
            </p:extLst>
          </p:nvPr>
        </p:nvGraphicFramePr>
        <p:xfrm>
          <a:off x="716280" y="5419501"/>
          <a:ext cx="4785359" cy="114547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50795">
                  <a:extLst>
                    <a:ext uri="{9D8B030D-6E8A-4147-A177-3AD203B41FA5}">
                      <a16:colId xmlns:a16="http://schemas.microsoft.com/office/drawing/2014/main" val="1312705217"/>
                    </a:ext>
                  </a:extLst>
                </a:gridCol>
                <a:gridCol w="1154141">
                  <a:extLst>
                    <a:ext uri="{9D8B030D-6E8A-4147-A177-3AD203B41FA5}">
                      <a16:colId xmlns:a16="http://schemas.microsoft.com/office/drawing/2014/main" val="1134536705"/>
                    </a:ext>
                  </a:extLst>
                </a:gridCol>
                <a:gridCol w="883451">
                  <a:extLst>
                    <a:ext uri="{9D8B030D-6E8A-4147-A177-3AD203B41FA5}">
                      <a16:colId xmlns:a16="http://schemas.microsoft.com/office/drawing/2014/main" val="587007754"/>
                    </a:ext>
                  </a:extLst>
                </a:gridCol>
                <a:gridCol w="1030693">
                  <a:extLst>
                    <a:ext uri="{9D8B030D-6E8A-4147-A177-3AD203B41FA5}">
                      <a16:colId xmlns:a16="http://schemas.microsoft.com/office/drawing/2014/main" val="4245232818"/>
                    </a:ext>
                  </a:extLst>
                </a:gridCol>
                <a:gridCol w="1266279">
                  <a:extLst>
                    <a:ext uri="{9D8B030D-6E8A-4147-A177-3AD203B41FA5}">
                      <a16:colId xmlns:a16="http://schemas.microsoft.com/office/drawing/2014/main" val="124826907"/>
                    </a:ext>
                  </a:extLst>
                </a:gridCol>
              </a:tblGrid>
              <a:tr h="3818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precision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recall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f1-score   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support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4289536289"/>
                  </a:ext>
                </a:extLst>
              </a:tr>
              <a:tr h="3818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0.79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0.96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0.86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956,804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899695764"/>
                  </a:ext>
                </a:extLst>
              </a:tr>
              <a:tr h="3818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0.34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0.08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0.12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269,279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77552735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F909DC36-EF79-4338-99AD-6F46F9F80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+mj-lt"/>
              <a:cs typeface="Calibri" panose="020F0502020204030204" pitchFamily="34" charset="0"/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AE9F3C06-58BC-4152-9CF7-B0E41AFA68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2488636"/>
              </p:ext>
            </p:extLst>
          </p:nvPr>
        </p:nvGraphicFramePr>
        <p:xfrm>
          <a:off x="6568437" y="3038689"/>
          <a:ext cx="4785360" cy="23046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5120">
                  <a:extLst>
                    <a:ext uri="{9D8B030D-6E8A-4147-A177-3AD203B41FA5}">
                      <a16:colId xmlns:a16="http://schemas.microsoft.com/office/drawing/2014/main" val="525422811"/>
                    </a:ext>
                  </a:extLst>
                </a:gridCol>
                <a:gridCol w="1595120">
                  <a:extLst>
                    <a:ext uri="{9D8B030D-6E8A-4147-A177-3AD203B41FA5}">
                      <a16:colId xmlns:a16="http://schemas.microsoft.com/office/drawing/2014/main" val="4238838703"/>
                    </a:ext>
                  </a:extLst>
                </a:gridCol>
                <a:gridCol w="1595120">
                  <a:extLst>
                    <a:ext uri="{9D8B030D-6E8A-4147-A177-3AD203B41FA5}">
                      <a16:colId xmlns:a16="http://schemas.microsoft.com/office/drawing/2014/main" val="3635548724"/>
                    </a:ext>
                  </a:extLst>
                </a:gridCol>
              </a:tblGrid>
              <a:tr h="768207">
                <a:tc>
                  <a:txBody>
                    <a:bodyPr/>
                    <a:lstStyle/>
                    <a:p>
                      <a:endParaRPr lang="en-US" sz="20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Predicted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No Enhancer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Predicted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Enhancer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5782692"/>
                  </a:ext>
                </a:extLst>
              </a:tr>
              <a:tr h="7682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Actual No Enhancer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0150" algn="l"/>
                        </a:tabLs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880,173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0150" algn="l"/>
                        </a:tabLs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77,203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4232900"/>
                  </a:ext>
                </a:extLst>
              </a:tr>
              <a:tr h="7682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Actual Enhancer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0150" algn="l"/>
                        </a:tabLs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235,286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0150" algn="l"/>
                        </a:tabLs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33,421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990445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AE8FB62-0B49-4D4C-90D8-AE85E7AD4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718959"/>
              </p:ext>
            </p:extLst>
          </p:nvPr>
        </p:nvGraphicFramePr>
        <p:xfrm>
          <a:off x="6568437" y="5419501"/>
          <a:ext cx="4785359" cy="11454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0795">
                  <a:extLst>
                    <a:ext uri="{9D8B030D-6E8A-4147-A177-3AD203B41FA5}">
                      <a16:colId xmlns:a16="http://schemas.microsoft.com/office/drawing/2014/main" val="1312705217"/>
                    </a:ext>
                  </a:extLst>
                </a:gridCol>
                <a:gridCol w="1154141">
                  <a:extLst>
                    <a:ext uri="{9D8B030D-6E8A-4147-A177-3AD203B41FA5}">
                      <a16:colId xmlns:a16="http://schemas.microsoft.com/office/drawing/2014/main" val="1134536705"/>
                    </a:ext>
                  </a:extLst>
                </a:gridCol>
                <a:gridCol w="883451">
                  <a:extLst>
                    <a:ext uri="{9D8B030D-6E8A-4147-A177-3AD203B41FA5}">
                      <a16:colId xmlns:a16="http://schemas.microsoft.com/office/drawing/2014/main" val="587007754"/>
                    </a:ext>
                  </a:extLst>
                </a:gridCol>
                <a:gridCol w="1030693">
                  <a:extLst>
                    <a:ext uri="{9D8B030D-6E8A-4147-A177-3AD203B41FA5}">
                      <a16:colId xmlns:a16="http://schemas.microsoft.com/office/drawing/2014/main" val="4245232818"/>
                    </a:ext>
                  </a:extLst>
                </a:gridCol>
                <a:gridCol w="1266279">
                  <a:extLst>
                    <a:ext uri="{9D8B030D-6E8A-4147-A177-3AD203B41FA5}">
                      <a16:colId xmlns:a16="http://schemas.microsoft.com/office/drawing/2014/main" val="124826907"/>
                    </a:ext>
                  </a:extLst>
                </a:gridCol>
              </a:tblGrid>
              <a:tr h="3818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precision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recall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f1-score  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support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4289536289"/>
                  </a:ext>
                </a:extLst>
              </a:tr>
              <a:tr h="3818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0.79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0.85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957,376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899695764"/>
                  </a:ext>
                </a:extLst>
              </a:tr>
              <a:tr h="3818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0.30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0.12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268,707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7755273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14C15B7-C581-4880-989E-22C237C9B30F}"/>
              </a:ext>
            </a:extLst>
          </p:cNvPr>
          <p:cNvSpPr txBox="1"/>
          <p:nvPr/>
        </p:nvSpPr>
        <p:spPr>
          <a:xfrm>
            <a:off x="7635237" y="2163680"/>
            <a:ext cx="4145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Class Weights = “balanced”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ROC AUC: 0.573</a:t>
            </a:r>
          </a:p>
          <a:p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F38835-9BA2-4975-9695-ADF1E07D3E73}"/>
              </a:ext>
            </a:extLst>
          </p:cNvPr>
          <p:cNvSpPr txBox="1"/>
          <p:nvPr/>
        </p:nvSpPr>
        <p:spPr>
          <a:xfrm>
            <a:off x="1036320" y="2296713"/>
            <a:ext cx="3749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Default Parameters</a:t>
            </a:r>
          </a:p>
        </p:txBody>
      </p:sp>
    </p:spTree>
    <p:extLst>
      <p:ext uri="{BB962C8B-B14F-4D97-AF65-F5344CB8AC3E}">
        <p14:creationId xmlns:p14="http://schemas.microsoft.com/office/powerpoint/2010/main" val="345864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5804-705F-4736-BC96-4014B06EB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0175"/>
            <a:ext cx="10515600" cy="13255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n-lt"/>
              </a:rPr>
              <a:t>Enhancers: chromhmm</a:t>
            </a: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Transposable Elements: </a:t>
            </a:r>
            <a:r>
              <a:rPr lang="en-US" sz="2400" dirty="0" err="1">
                <a:latin typeface="+mn-lt"/>
              </a:rPr>
              <a:t>hervs</a:t>
            </a: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Features: 6-mer counts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7CA981-9808-4052-BE96-35D8F7B5CF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6312167"/>
              </p:ext>
            </p:extLst>
          </p:nvPr>
        </p:nvGraphicFramePr>
        <p:xfrm>
          <a:off x="716279" y="3038688"/>
          <a:ext cx="4785360" cy="230462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16051">
                  <a:extLst>
                    <a:ext uri="{9D8B030D-6E8A-4147-A177-3AD203B41FA5}">
                      <a16:colId xmlns:a16="http://schemas.microsoft.com/office/drawing/2014/main" val="525422811"/>
                    </a:ext>
                  </a:extLst>
                </a:gridCol>
                <a:gridCol w="1582469">
                  <a:extLst>
                    <a:ext uri="{9D8B030D-6E8A-4147-A177-3AD203B41FA5}">
                      <a16:colId xmlns:a16="http://schemas.microsoft.com/office/drawing/2014/main" val="4238838703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3635548724"/>
                    </a:ext>
                  </a:extLst>
                </a:gridCol>
              </a:tblGrid>
              <a:tr h="768207">
                <a:tc>
                  <a:txBody>
                    <a:bodyPr/>
                    <a:lstStyle/>
                    <a:p>
                      <a:endParaRPr lang="en-US" sz="20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Predicted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No Enhancer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Predicted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Enhancer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5782692"/>
                  </a:ext>
                </a:extLst>
              </a:tr>
              <a:tr h="7682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Actual No Enhancer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29,707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6,128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4232900"/>
                  </a:ext>
                </a:extLst>
              </a:tr>
              <a:tr h="7682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Actual Enhancer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20,054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7,950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990445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4AAF59-0BD5-4972-89A3-12BAAAEF3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194704"/>
              </p:ext>
            </p:extLst>
          </p:nvPr>
        </p:nvGraphicFramePr>
        <p:xfrm>
          <a:off x="716280" y="5419501"/>
          <a:ext cx="4785359" cy="114547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50795">
                  <a:extLst>
                    <a:ext uri="{9D8B030D-6E8A-4147-A177-3AD203B41FA5}">
                      <a16:colId xmlns:a16="http://schemas.microsoft.com/office/drawing/2014/main" val="1312705217"/>
                    </a:ext>
                  </a:extLst>
                </a:gridCol>
                <a:gridCol w="1154141">
                  <a:extLst>
                    <a:ext uri="{9D8B030D-6E8A-4147-A177-3AD203B41FA5}">
                      <a16:colId xmlns:a16="http://schemas.microsoft.com/office/drawing/2014/main" val="1134536705"/>
                    </a:ext>
                  </a:extLst>
                </a:gridCol>
                <a:gridCol w="883451">
                  <a:extLst>
                    <a:ext uri="{9D8B030D-6E8A-4147-A177-3AD203B41FA5}">
                      <a16:colId xmlns:a16="http://schemas.microsoft.com/office/drawing/2014/main" val="587007754"/>
                    </a:ext>
                  </a:extLst>
                </a:gridCol>
                <a:gridCol w="1030693">
                  <a:extLst>
                    <a:ext uri="{9D8B030D-6E8A-4147-A177-3AD203B41FA5}">
                      <a16:colId xmlns:a16="http://schemas.microsoft.com/office/drawing/2014/main" val="4245232818"/>
                    </a:ext>
                  </a:extLst>
                </a:gridCol>
                <a:gridCol w="1266279">
                  <a:extLst>
                    <a:ext uri="{9D8B030D-6E8A-4147-A177-3AD203B41FA5}">
                      <a16:colId xmlns:a16="http://schemas.microsoft.com/office/drawing/2014/main" val="124826907"/>
                    </a:ext>
                  </a:extLst>
                </a:gridCol>
              </a:tblGrid>
              <a:tr h="3818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precision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recall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f1-score   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support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4289536289"/>
                  </a:ext>
                </a:extLst>
              </a:tr>
              <a:tr h="3818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</a:rPr>
                        <a:t>0.60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</a:rPr>
                        <a:t>0.83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</a:rPr>
                        <a:t>0.69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</a:rPr>
                        <a:t>35835</a:t>
                      </a: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899695764"/>
                  </a:ext>
                </a:extLst>
              </a:tr>
              <a:tr h="3818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</a:rPr>
                        <a:t>0.56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</a:rPr>
                        <a:t>0.28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</a:rPr>
                        <a:t>0.38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28004</a:t>
                      </a: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77552735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7CBB234-BEA6-4354-9E50-73F8131652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085079"/>
              </p:ext>
            </p:extLst>
          </p:nvPr>
        </p:nvGraphicFramePr>
        <p:xfrm>
          <a:off x="6568437" y="3038689"/>
          <a:ext cx="4785360" cy="23046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5120">
                  <a:extLst>
                    <a:ext uri="{9D8B030D-6E8A-4147-A177-3AD203B41FA5}">
                      <a16:colId xmlns:a16="http://schemas.microsoft.com/office/drawing/2014/main" val="525422811"/>
                    </a:ext>
                  </a:extLst>
                </a:gridCol>
                <a:gridCol w="1595120">
                  <a:extLst>
                    <a:ext uri="{9D8B030D-6E8A-4147-A177-3AD203B41FA5}">
                      <a16:colId xmlns:a16="http://schemas.microsoft.com/office/drawing/2014/main" val="4238838703"/>
                    </a:ext>
                  </a:extLst>
                </a:gridCol>
                <a:gridCol w="1595120">
                  <a:extLst>
                    <a:ext uri="{9D8B030D-6E8A-4147-A177-3AD203B41FA5}">
                      <a16:colId xmlns:a16="http://schemas.microsoft.com/office/drawing/2014/main" val="3635548724"/>
                    </a:ext>
                  </a:extLst>
                </a:gridCol>
              </a:tblGrid>
              <a:tr h="768207">
                <a:tc>
                  <a:txBody>
                    <a:bodyPr/>
                    <a:lstStyle/>
                    <a:p>
                      <a:endParaRPr lang="en-US" sz="20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Predicted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Random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Predicted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HERV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5782692"/>
                  </a:ext>
                </a:extLst>
              </a:tr>
              <a:tr h="7682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Actual Random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0150" algn="l"/>
                        </a:tabLst>
                      </a:pPr>
                      <a:r>
                        <a:rPr lang="en-US" sz="2000" dirty="0">
                          <a:effectLst/>
                          <a:latin typeface="+mj-lt"/>
                          <a:ea typeface="Calibri" panose="020F0502020204030204" pitchFamily="34" charset="0"/>
                        </a:rPr>
                        <a:t>45,944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0150" algn="l"/>
                        </a:tabLst>
                      </a:pPr>
                      <a:r>
                        <a:rPr lang="en-US" sz="2000" dirty="0">
                          <a:effectLst/>
                          <a:latin typeface="+mj-lt"/>
                          <a:ea typeface="Calibri" panose="020F0502020204030204" pitchFamily="34" charset="0"/>
                        </a:rPr>
                        <a:t>17,309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4232900"/>
                  </a:ext>
                </a:extLst>
              </a:tr>
              <a:tr h="7682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Actual HERV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0150" algn="l"/>
                        </a:tabLst>
                      </a:pPr>
                      <a:r>
                        <a:rPr lang="en-US" sz="2000" dirty="0">
                          <a:effectLst/>
                          <a:latin typeface="+mj-lt"/>
                          <a:ea typeface="Calibri" panose="020F0502020204030204" pitchFamily="34" charset="0"/>
                        </a:rPr>
                        <a:t>9,881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0150" algn="l"/>
                        </a:tabLst>
                      </a:pPr>
                      <a:r>
                        <a:rPr lang="en-US" sz="2000" dirty="0">
                          <a:effectLst/>
                          <a:latin typeface="+mj-lt"/>
                          <a:ea typeface="Calibri" panose="020F0502020204030204" pitchFamily="34" charset="0"/>
                        </a:rPr>
                        <a:t>53,610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990445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7886AF3-6CAF-4EA2-B88F-659E30ACB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079030"/>
              </p:ext>
            </p:extLst>
          </p:nvPr>
        </p:nvGraphicFramePr>
        <p:xfrm>
          <a:off x="6568437" y="5419501"/>
          <a:ext cx="4785359" cy="11454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6093">
                  <a:extLst>
                    <a:ext uri="{9D8B030D-6E8A-4147-A177-3AD203B41FA5}">
                      <a16:colId xmlns:a16="http://schemas.microsoft.com/office/drawing/2014/main" val="1312705217"/>
                    </a:ext>
                  </a:extLst>
                </a:gridCol>
                <a:gridCol w="1133061">
                  <a:extLst>
                    <a:ext uri="{9D8B030D-6E8A-4147-A177-3AD203B41FA5}">
                      <a16:colId xmlns:a16="http://schemas.microsoft.com/office/drawing/2014/main" val="1134536705"/>
                    </a:ext>
                  </a:extLst>
                </a:gridCol>
                <a:gridCol w="1013792">
                  <a:extLst>
                    <a:ext uri="{9D8B030D-6E8A-4147-A177-3AD203B41FA5}">
                      <a16:colId xmlns:a16="http://schemas.microsoft.com/office/drawing/2014/main" val="587007754"/>
                    </a:ext>
                  </a:extLst>
                </a:gridCol>
                <a:gridCol w="864704">
                  <a:extLst>
                    <a:ext uri="{9D8B030D-6E8A-4147-A177-3AD203B41FA5}">
                      <a16:colId xmlns:a16="http://schemas.microsoft.com/office/drawing/2014/main" val="4245232818"/>
                    </a:ext>
                  </a:extLst>
                </a:gridCol>
                <a:gridCol w="917709">
                  <a:extLst>
                    <a:ext uri="{9D8B030D-6E8A-4147-A177-3AD203B41FA5}">
                      <a16:colId xmlns:a16="http://schemas.microsoft.com/office/drawing/2014/main" val="124826907"/>
                    </a:ext>
                  </a:extLst>
                </a:gridCol>
              </a:tblGrid>
              <a:tr h="3818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precision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recall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f1-score   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support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4289536289"/>
                  </a:ext>
                </a:extLst>
              </a:tr>
              <a:tr h="3818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Random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  <a:ea typeface="Calibri" panose="020F0502020204030204" pitchFamily="34" charset="0"/>
                        </a:rPr>
                        <a:t>0.82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  <a:ea typeface="Calibri" panose="020F0502020204030204" pitchFamily="34" charset="0"/>
                        </a:rPr>
                        <a:t>0.73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  <a:ea typeface="Calibri" panose="020F0502020204030204" pitchFamily="34" charset="0"/>
                        </a:rPr>
                        <a:t>0.77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  <a:ea typeface="Calibri" panose="020F0502020204030204" pitchFamily="34" charset="0"/>
                        </a:rPr>
                        <a:t>63,253</a:t>
                      </a: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899695764"/>
                  </a:ext>
                </a:extLst>
              </a:tr>
              <a:tr h="3818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HERV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  <a:ea typeface="Calibri" panose="020F0502020204030204" pitchFamily="34" charset="0"/>
                        </a:rPr>
                        <a:t>0.76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  <a:ea typeface="Calibri" panose="020F0502020204030204" pitchFamily="34" charset="0"/>
                        </a:rPr>
                        <a:t>0.84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  <a:ea typeface="Calibri" panose="020F0502020204030204" pitchFamily="34" charset="0"/>
                        </a:rPr>
                        <a:t>0.84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  <a:ea typeface="Calibri" panose="020F0502020204030204" pitchFamily="34" charset="0"/>
                        </a:rPr>
                        <a:t>63,491</a:t>
                      </a: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7755273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E8AA0C7-CF3C-45BB-8B7E-114B3F428D38}"/>
              </a:ext>
            </a:extLst>
          </p:cNvPr>
          <p:cNvSpPr txBox="1"/>
          <p:nvPr/>
        </p:nvSpPr>
        <p:spPr>
          <a:xfrm>
            <a:off x="6888480" y="2158352"/>
            <a:ext cx="4145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Control of HERVs vs random length-matched parts of human genome</a:t>
            </a:r>
          </a:p>
          <a:p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23AF2-185E-464D-86B1-B2C3251F1F58}"/>
              </a:ext>
            </a:extLst>
          </p:cNvPr>
          <p:cNvSpPr txBox="1"/>
          <p:nvPr/>
        </p:nvSpPr>
        <p:spPr>
          <a:xfrm>
            <a:off x="2019298" y="2400427"/>
            <a:ext cx="2179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n_estimators=100</a:t>
            </a:r>
          </a:p>
        </p:txBody>
      </p:sp>
    </p:spTree>
    <p:extLst>
      <p:ext uri="{BB962C8B-B14F-4D97-AF65-F5344CB8AC3E}">
        <p14:creationId xmlns:p14="http://schemas.microsoft.com/office/powerpoint/2010/main" val="1218322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53A1A-2ABA-4C00-AB4B-4140668A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4263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+mn-lt"/>
              </a:rPr>
              <a:t>Explore </a:t>
            </a:r>
            <a:r>
              <a:rPr lang="en-US" dirty="0" err="1">
                <a:latin typeface="+mn-lt"/>
              </a:rPr>
              <a:t>hervs</a:t>
            </a:r>
            <a:r>
              <a:rPr lang="en-US" dirty="0">
                <a:latin typeface="+mn-lt"/>
              </a:rPr>
              <a:t>, enhancers, </a:t>
            </a:r>
            <a:br>
              <a:rPr lang="en-US" dirty="0">
                <a:latin typeface="+mn-lt"/>
              </a:rPr>
            </a:br>
            <a:r>
              <a:rPr lang="en-US" dirty="0" err="1">
                <a:latin typeface="+mn-lt"/>
              </a:rPr>
              <a:t>herv</a:t>
            </a:r>
            <a:r>
              <a:rPr lang="en-US" dirty="0">
                <a:latin typeface="+mn-lt"/>
              </a:rPr>
              <a:t>-enhancer overlap, and random set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39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49381-B6B4-48E6-972F-C26B19E38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+mn-lt"/>
              </a:rPr>
              <a:t>Algorithm: PCA</a:t>
            </a:r>
            <a:br>
              <a:rPr lang="en-US" sz="2000" dirty="0">
                <a:latin typeface="+mn-lt"/>
              </a:rPr>
            </a:b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Sample: Full set (~1,000,000 total)</a:t>
            </a:r>
            <a:br>
              <a:rPr lang="en-US" sz="2000" dirty="0">
                <a:latin typeface="+mn-lt"/>
              </a:rPr>
            </a:b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Features: 6-mer counts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9EC212-8615-4A53-B4FE-787F1446F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226" y="1923949"/>
            <a:ext cx="4272789" cy="42727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451280-E24D-45C0-8F5D-3F86B1B87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853" y="4206632"/>
            <a:ext cx="1990106" cy="19901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A599E5-FBE1-4656-B1B5-017838790F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706" y="4195769"/>
            <a:ext cx="1990107" cy="19901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40B4CFD-BABB-40A0-9C05-91B8BFB6B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4983" y="1923949"/>
            <a:ext cx="4375628" cy="161148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F62BCD-BE25-4CDA-A533-F489D683CC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6579" y="1948175"/>
            <a:ext cx="1990107" cy="19901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BE8356B-DC99-48A9-A002-FCCADEFAB2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6579" y="4195769"/>
            <a:ext cx="1990107" cy="199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59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C7BBD-BBFE-4A53-96B2-B732EF33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+mn-lt"/>
              </a:rPr>
              <a:t>Algorithm: TSNE</a:t>
            </a:r>
            <a:br>
              <a:rPr lang="en-US" sz="2000" dirty="0">
                <a:latin typeface="+mn-lt"/>
              </a:rPr>
            </a:b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Sample: 10,000</a:t>
            </a:r>
            <a:br>
              <a:rPr lang="en-US" sz="2000" dirty="0">
                <a:latin typeface="+mn-lt"/>
              </a:rPr>
            </a:b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Features: 6-mer counts reduced to 50 principal components by PCA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5A3E6D-B2A2-4C2E-B229-AE46E6DA4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295" y="1690687"/>
            <a:ext cx="5067921" cy="50679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82A207-7560-43E6-9935-EDB9370DC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418" y="1690688"/>
            <a:ext cx="2491408" cy="24914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284FAD-2087-4A4D-8E6C-232E39BEE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600" y="1690688"/>
            <a:ext cx="2491408" cy="24914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4AC115-94B3-4B3C-B052-1CB4B97E5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4418" y="4267201"/>
            <a:ext cx="2491408" cy="24914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6BA0DD-EB25-4462-849C-60440F6535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2600" y="4267201"/>
            <a:ext cx="2491408" cy="249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75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460</Words>
  <Application>Microsoft Office PowerPoint</Application>
  <PresentationFormat>Widescreen</PresentationFormat>
  <Paragraphs>225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Machine Learning on Human Genome Transposable Elements</vt:lpstr>
      <vt:lpstr>Outline</vt:lpstr>
      <vt:lpstr>Classify herv with enhancer overlap  vs  herv with no enhancer overlap </vt:lpstr>
      <vt:lpstr>Enhancers: fantom  Transposable Elements: hervs  Features: Transcription Factors</vt:lpstr>
      <vt:lpstr>Enhancers: chromhmm  Transposable Elements: all  Features: Transcription Factors</vt:lpstr>
      <vt:lpstr>Enhancers: chromhmm  Transposable Elements: hervs  Features: 6-mer counts</vt:lpstr>
      <vt:lpstr>Explore hervs, enhancers,  herv-enhancer overlap, and random set </vt:lpstr>
      <vt:lpstr>Algorithm: PCA  Sample: Full set (~1,000,000 total)  Features: 6-mer counts</vt:lpstr>
      <vt:lpstr>Algorithm: TSNE  Sample: 10,000  Features: 6-mer counts reduced to 50 principal components by PCA</vt:lpstr>
      <vt:lpstr>Algorithm: Random Forest Classifier   Sample: 100,000   Features: 6-mer counts</vt:lpstr>
      <vt:lpstr>Future Directions: Distributed Computing</vt:lpstr>
      <vt:lpstr>Future Directions: Other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2018</dc:title>
  <dc:creator>Daniel Yan</dc:creator>
  <cp:lastModifiedBy>Daniel Yan</cp:lastModifiedBy>
  <cp:revision>36</cp:revision>
  <dcterms:created xsi:type="dcterms:W3CDTF">2018-08-01T14:15:13Z</dcterms:created>
  <dcterms:modified xsi:type="dcterms:W3CDTF">2018-08-02T16:58:38Z</dcterms:modified>
</cp:coreProperties>
</file>