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9" autoAdjust="0"/>
    <p:restoredTop sz="94660"/>
  </p:normalViewPr>
  <p:slideViewPr>
    <p:cSldViewPr snapToGrid="0">
      <p:cViewPr>
        <p:scale>
          <a:sx n="25" d="100"/>
          <a:sy n="25" d="100"/>
        </p:scale>
        <p:origin x="-178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/>
              <a:t>Distribution of Random</a:t>
            </a:r>
            <a:r>
              <a:rPr lang="en-US" sz="3600" baseline="0" dirty="0"/>
              <a:t> Forest Classifier Predictions</a:t>
            </a:r>
            <a:endParaRPr lang="en-US" sz="3600" dirty="0"/>
          </a:p>
        </c:rich>
      </c:tx>
      <c:layout>
        <c:manualLayout>
          <c:xMode val="edge"/>
          <c:yMode val="edge"/>
          <c:x val="0.14032185020644991"/>
          <c:y val="1.56918871193185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179171752467112"/>
          <c:y val="0.1658098591549296"/>
          <c:w val="0.8638921730528365"/>
          <c:h val="0.7130517356105134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slide11!$B$1</c:f>
              <c:strCache>
                <c:ptCount val="1"/>
                <c:pt idx="0">
                  <c:v>predicted enhancer only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slide11!$A$2:$A$5</c:f>
              <c:strCache>
                <c:ptCount val="4"/>
                <c:pt idx="0">
                  <c:v>enhancer only</c:v>
                </c:pt>
                <c:pt idx="1">
                  <c:v>herv enhancer intersect</c:v>
                </c:pt>
                <c:pt idx="2">
                  <c:v>herv only</c:v>
                </c:pt>
                <c:pt idx="3">
                  <c:v>random</c:v>
                </c:pt>
              </c:strCache>
            </c:strRef>
          </c:cat>
          <c:val>
            <c:numRef>
              <c:f>slide11!$B$2:$B$5</c:f>
              <c:numCache>
                <c:formatCode>General</c:formatCode>
                <c:ptCount val="4"/>
                <c:pt idx="0">
                  <c:v>7915</c:v>
                </c:pt>
                <c:pt idx="1">
                  <c:v>751</c:v>
                </c:pt>
                <c:pt idx="2">
                  <c:v>1012</c:v>
                </c:pt>
                <c:pt idx="3">
                  <c:v>1732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5-4E6F-BCAA-B968D0C4317D}"/>
            </c:ext>
          </c:extLst>
        </c:ser>
        <c:ser>
          <c:idx val="1"/>
          <c:order val="1"/>
          <c:tx>
            <c:strRef>
              <c:f>slide11!$C$1</c:f>
              <c:strCache>
                <c:ptCount val="1"/>
                <c:pt idx="0">
                  <c:v>predicted herv enhancer intersect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slide11!$A$2:$A$5</c:f>
              <c:strCache>
                <c:ptCount val="4"/>
                <c:pt idx="0">
                  <c:v>enhancer only</c:v>
                </c:pt>
                <c:pt idx="1">
                  <c:v>herv enhancer intersect</c:v>
                </c:pt>
                <c:pt idx="2">
                  <c:v>herv only</c:v>
                </c:pt>
                <c:pt idx="3">
                  <c:v>random</c:v>
                </c:pt>
              </c:strCache>
            </c:strRef>
          </c:cat>
          <c:val>
            <c:numRef>
              <c:f>slide11!$C$2:$C$5</c:f>
              <c:numCache>
                <c:formatCode>General</c:formatCode>
                <c:ptCount val="4"/>
                <c:pt idx="0">
                  <c:v>104</c:v>
                </c:pt>
                <c:pt idx="1">
                  <c:v>383</c:v>
                </c:pt>
                <c:pt idx="2">
                  <c:v>390</c:v>
                </c:pt>
                <c:pt idx="3">
                  <c:v>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5-4E6F-BCAA-B968D0C4317D}"/>
            </c:ext>
          </c:extLst>
        </c:ser>
        <c:ser>
          <c:idx val="2"/>
          <c:order val="2"/>
          <c:tx>
            <c:strRef>
              <c:f>slide11!$D$1</c:f>
              <c:strCache>
                <c:ptCount val="1"/>
                <c:pt idx="0">
                  <c:v>predicted herv only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slide11!$A$2:$A$5</c:f>
              <c:strCache>
                <c:ptCount val="4"/>
                <c:pt idx="0">
                  <c:v>enhancer only</c:v>
                </c:pt>
                <c:pt idx="1">
                  <c:v>herv enhancer intersect</c:v>
                </c:pt>
                <c:pt idx="2">
                  <c:v>herv only</c:v>
                </c:pt>
                <c:pt idx="3">
                  <c:v>random</c:v>
                </c:pt>
              </c:strCache>
            </c:strRef>
          </c:cat>
          <c:val>
            <c:numRef>
              <c:f>slide11!$D$2:$D$5</c:f>
              <c:numCache>
                <c:formatCode>General</c:formatCode>
                <c:ptCount val="4"/>
                <c:pt idx="0">
                  <c:v>211</c:v>
                </c:pt>
                <c:pt idx="1">
                  <c:v>660</c:v>
                </c:pt>
                <c:pt idx="2">
                  <c:v>1079</c:v>
                </c:pt>
                <c:pt idx="3">
                  <c:v>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A5-4E6F-BCAA-B968D0C4317D}"/>
            </c:ext>
          </c:extLst>
        </c:ser>
        <c:ser>
          <c:idx val="3"/>
          <c:order val="3"/>
          <c:tx>
            <c:strRef>
              <c:f>slide11!$E$1</c:f>
              <c:strCache>
                <c:ptCount val="1"/>
                <c:pt idx="0">
                  <c:v>predicted random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slide11!$A$2:$A$5</c:f>
              <c:strCache>
                <c:ptCount val="4"/>
                <c:pt idx="0">
                  <c:v>enhancer only</c:v>
                </c:pt>
                <c:pt idx="1">
                  <c:v>herv enhancer intersect</c:v>
                </c:pt>
                <c:pt idx="2">
                  <c:v>herv only</c:v>
                </c:pt>
                <c:pt idx="3">
                  <c:v>random</c:v>
                </c:pt>
              </c:strCache>
            </c:strRef>
          </c:cat>
          <c:val>
            <c:numRef>
              <c:f>slide11!$E$2:$E$5</c:f>
              <c:numCache>
                <c:formatCode>General</c:formatCode>
                <c:ptCount val="4"/>
                <c:pt idx="0">
                  <c:v>1404</c:v>
                </c:pt>
                <c:pt idx="1">
                  <c:v>1573</c:v>
                </c:pt>
                <c:pt idx="2">
                  <c:v>1868</c:v>
                </c:pt>
                <c:pt idx="3">
                  <c:v>5101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A5-4E6F-BCAA-B968D0C431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32115792"/>
        <c:axId val="541641224"/>
      </c:barChart>
      <c:catAx>
        <c:axId val="532115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/>
                  <a:t>Actual Label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641224"/>
        <c:crosses val="autoZero"/>
        <c:auto val="1"/>
        <c:lblAlgn val="ctr"/>
        <c:lblOffset val="100"/>
        <c:noMultiLvlLbl val="0"/>
      </c:catAx>
      <c:valAx>
        <c:axId val="54164122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/>
                  <a:t>Predicted</a:t>
                </a:r>
                <a:r>
                  <a:rPr lang="en-US" sz="2400" b="1" baseline="0" dirty="0"/>
                  <a:t> Percentages</a:t>
                </a:r>
                <a:endParaRPr lang="en-US" sz="2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11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8632139067722918E-2"/>
          <c:y val="8.0915750915750914E-2"/>
          <c:w val="0.9"/>
          <c:h val="5.434820647419073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C42-2409-45F8-8925-5D9840B7B0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D9FB-7705-4537-9116-DEE18696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C42-2409-45F8-8925-5D9840B7B0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D9FB-7705-4537-9116-DEE18696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3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C42-2409-45F8-8925-5D9840B7B0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D9FB-7705-4537-9116-DEE18696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4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C42-2409-45F8-8925-5D9840B7B0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D9FB-7705-4537-9116-DEE18696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8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C42-2409-45F8-8925-5D9840B7B0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D9FB-7705-4537-9116-DEE18696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6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C42-2409-45F8-8925-5D9840B7B0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D9FB-7705-4537-9116-DEE18696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5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C42-2409-45F8-8925-5D9840B7B0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D9FB-7705-4537-9116-DEE18696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C42-2409-45F8-8925-5D9840B7B0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D9FB-7705-4537-9116-DEE18696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0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C42-2409-45F8-8925-5D9840B7B0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D9FB-7705-4537-9116-DEE18696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3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C42-2409-45F8-8925-5D9840B7B0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D9FB-7705-4537-9116-DEE18696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3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C42-2409-45F8-8925-5D9840B7B0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D9FB-7705-4537-9116-DEE18696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6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CC42-2409-45F8-8925-5D9840B7B0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D9FB-7705-4537-9116-DEE18696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aussianScatterPCA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8">
            <a:extLst>
              <a:ext uri="{FF2B5EF4-FFF2-40B4-BE49-F238E27FC236}">
                <a16:creationId xmlns:a16="http://schemas.microsoft.com/office/drawing/2014/main" id="{BA0DA924-BDEB-4204-9AFD-B903565F711A}"/>
              </a:ext>
            </a:extLst>
          </p:cNvPr>
          <p:cNvSpPr txBox="1">
            <a:spLocks/>
          </p:cNvSpPr>
          <p:nvPr/>
        </p:nvSpPr>
        <p:spPr>
          <a:xfrm>
            <a:off x="2887509" y="2574948"/>
            <a:ext cx="38743091" cy="3096221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accent6"/>
            </a:solidFill>
          </a:ln>
        </p:spPr>
        <p:txBody>
          <a:bodyPr vert="horz" lIns="78373" tIns="39187" rIns="78373" bIns="39187" anchor="ctr" anchorCtr="1"/>
          <a:lstStyle>
            <a:lvl1pPr algn="ctr" defTabSz="1746547" rtl="0" eaLnBrk="1" latinLnBrk="0" hangingPunct="1">
              <a:spcBef>
                <a:spcPct val="0"/>
              </a:spcBef>
              <a:buNone/>
              <a:defRPr sz="31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ctr" defTabSz="174654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Machine Learning on Human Genome Transposable Elements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Daniel Yan</a:t>
            </a:r>
            <a:r>
              <a:rPr kumimoji="0" lang="en-US" sz="6000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1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, </a:t>
            </a:r>
            <a:r>
              <a:rPr kumimoji="0" lang="en-US" sz="6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Abin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Abraham</a:t>
            </a:r>
            <a:r>
              <a:rPr kumimoji="0" lang="en-US" sz="6000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2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, John A. Capra</a:t>
            </a:r>
            <a:r>
              <a:rPr kumimoji="0" lang="en-US" sz="6000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2, 3</a:t>
            </a:r>
            <a:br>
              <a:rPr kumimoji="0" lang="en-US" sz="4400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endParaRPr kumimoji="0" lang="en-US" sz="4400" b="0" i="0" u="none" strike="noStrike" kern="1200" cap="none" spc="0" normalizeH="0" baseline="30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ctr" defTabSz="174654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1) Department of Electrical Engineering and Computer Science, Vanderbilt University  2) Vanderbilt Genetics Institute, Vanderbilt University 3). Department of Biological Sciences, Vanderbilt University</a:t>
            </a:r>
            <a:endParaRPr kumimoji="0" lang="en-US" sz="2800" b="0" i="0" u="none" strike="noStrike" kern="1200" cap="none" spc="0" normalizeH="0" baseline="30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337F14AF-AEF5-4762-B0CB-ABF0DDD6BA52}"/>
              </a:ext>
            </a:extLst>
          </p:cNvPr>
          <p:cNvSpPr>
            <a:spLocks noGrp="1"/>
          </p:cNvSpPr>
          <p:nvPr/>
        </p:nvSpPr>
        <p:spPr>
          <a:xfrm>
            <a:off x="2735109" y="15598272"/>
            <a:ext cx="12297690" cy="1794051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0" indent="-571500"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Unsupervised Learning Example: Use linear transformations to capture maximum variance in data with fewer variables—basis of principal component analysis </a:t>
            </a:r>
            <a:r>
              <a:rPr lang="en-US" sz="2800" dirty="0">
                <a:solidFill>
                  <a:sysClr val="windowText" lastClr="000000"/>
                </a:solidFill>
                <a:latin typeface="Arial"/>
              </a:rPr>
              <a:t>example below [1]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571500" marR="0" lvl="0" indent="-57150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171E6DA8-4B42-4AA3-B6D4-37C6253A9978}"/>
              </a:ext>
            </a:extLst>
          </p:cNvPr>
          <p:cNvSpPr>
            <a:spLocks noGrp="1"/>
          </p:cNvSpPr>
          <p:nvPr/>
        </p:nvSpPr>
        <p:spPr>
          <a:xfrm>
            <a:off x="16481505" y="5931814"/>
            <a:ext cx="11880216" cy="96857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121E5B4-7929-4EB5-B9EE-495585CF4E94}"/>
              </a:ext>
            </a:extLst>
          </p:cNvPr>
          <p:cNvGrpSpPr/>
          <p:nvPr/>
        </p:nvGrpSpPr>
        <p:grpSpPr>
          <a:xfrm>
            <a:off x="2735109" y="10447853"/>
            <a:ext cx="11095302" cy="4870791"/>
            <a:chOff x="3487774" y="14302548"/>
            <a:chExt cx="14771415" cy="686576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994AE7D-E3CD-4FA7-AFCC-7C1288EB76C1}"/>
                </a:ext>
              </a:extLst>
            </p:cNvPr>
            <p:cNvGrpSpPr/>
            <p:nvPr/>
          </p:nvGrpSpPr>
          <p:grpSpPr>
            <a:xfrm>
              <a:off x="4227024" y="14302548"/>
              <a:ext cx="13806266" cy="5059556"/>
              <a:chOff x="7997344" y="13896075"/>
              <a:chExt cx="4357565" cy="156336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E75F47-6C6A-420B-B0AE-FBDD38B10246}"/>
                  </a:ext>
                </a:extLst>
              </p:cNvPr>
              <p:cNvSpPr txBox="1"/>
              <p:nvPr/>
            </p:nvSpPr>
            <p:spPr>
              <a:xfrm>
                <a:off x="9745908" y="13896075"/>
                <a:ext cx="943881" cy="272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Trait_1 &gt; 2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D95E653-5304-4A4E-8066-0A93335AE2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68524" y="14146858"/>
                <a:ext cx="1073953" cy="55038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6B9C53C-DBC6-4617-B15E-7DCCEB6314D7}"/>
                  </a:ext>
                </a:extLst>
              </p:cNvPr>
              <p:cNvSpPr txBox="1"/>
              <p:nvPr/>
            </p:nvSpPr>
            <p:spPr>
              <a:xfrm>
                <a:off x="9117180" y="14264750"/>
                <a:ext cx="566531" cy="272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No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ED5CDD6-7837-41F7-962F-DF6657CE2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2216" y="14146393"/>
                <a:ext cx="999690" cy="56953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39092-8DC5-4D63-AF47-F2B8F9BFC601}"/>
                  </a:ext>
                </a:extLst>
              </p:cNvPr>
              <p:cNvSpPr txBox="1"/>
              <p:nvPr/>
            </p:nvSpPr>
            <p:spPr>
              <a:xfrm>
                <a:off x="10874992" y="14247560"/>
                <a:ext cx="733829" cy="28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Yes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E8CBF3-67D4-42D7-A582-34ECDE6F00E6}"/>
                  </a:ext>
                </a:extLst>
              </p:cNvPr>
              <p:cNvSpPr txBox="1"/>
              <p:nvPr/>
            </p:nvSpPr>
            <p:spPr>
              <a:xfrm>
                <a:off x="8415598" y="14675747"/>
                <a:ext cx="930103" cy="272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Trait_2 &gt; 5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A2C087C-1696-461B-B57C-43D7F862E0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5295" y="14953902"/>
                <a:ext cx="439790" cy="49085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CF1D96E-FF9F-4D53-9D57-F2F2950FE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9487" y="14956561"/>
                <a:ext cx="368724" cy="50288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56AB7AC-E468-4CBD-A1D7-3748A6D57F82}"/>
                  </a:ext>
                </a:extLst>
              </p:cNvPr>
              <p:cNvSpPr txBox="1"/>
              <p:nvPr/>
            </p:nvSpPr>
            <p:spPr>
              <a:xfrm>
                <a:off x="10966182" y="14708575"/>
                <a:ext cx="1073953" cy="28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Trait_3 &lt; 9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1E0DA32-08BC-4AA7-BE5D-7176137AD0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46564" y="14958208"/>
                <a:ext cx="495342" cy="5012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3C8803B-2A76-449F-B9B3-017F57815AD8}"/>
                  </a:ext>
                </a:extLst>
              </p:cNvPr>
              <p:cNvSpPr txBox="1"/>
              <p:nvPr/>
            </p:nvSpPr>
            <p:spPr>
              <a:xfrm>
                <a:off x="7997344" y="15004796"/>
                <a:ext cx="375887" cy="276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No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B9D6E0-A887-4D5D-9834-D122D60F4515}"/>
                  </a:ext>
                </a:extLst>
              </p:cNvPr>
              <p:cNvSpPr txBox="1"/>
              <p:nvPr/>
            </p:nvSpPr>
            <p:spPr>
              <a:xfrm>
                <a:off x="9450353" y="15004796"/>
                <a:ext cx="522570" cy="28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Yes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FEFC083-3A64-4AD8-BBC3-7F3D7FE93107}"/>
                  </a:ext>
                </a:extLst>
              </p:cNvPr>
              <p:cNvSpPr txBox="1"/>
              <p:nvPr/>
            </p:nvSpPr>
            <p:spPr>
              <a:xfrm>
                <a:off x="10527945" y="15004796"/>
                <a:ext cx="462481" cy="218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No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D4260715-783F-4F83-B6D9-2E727AE86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19857" y="14956561"/>
                <a:ext cx="456306" cy="50288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B08CDC-9B6B-41F5-874C-5F6C423D6861}"/>
                  </a:ext>
                </a:extLst>
              </p:cNvPr>
              <p:cNvSpPr txBox="1"/>
              <p:nvPr/>
            </p:nvSpPr>
            <p:spPr>
              <a:xfrm>
                <a:off x="11842022" y="15004796"/>
                <a:ext cx="512887" cy="28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Yes</a:t>
                </a:r>
              </a:p>
            </p:txBody>
          </p:sp>
        </p:grp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5AF09E4-B3B4-4B6C-8557-0E83BFC7F284}"/>
                </a:ext>
              </a:extLst>
            </p:cNvPr>
            <p:cNvSpPr/>
            <p:nvPr/>
          </p:nvSpPr>
          <p:spPr>
            <a:xfrm>
              <a:off x="3487774" y="19362108"/>
              <a:ext cx="2432063" cy="16407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Class 1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C2351A8-7D06-422A-9CEE-96CF4D1EFC6A}"/>
                </a:ext>
              </a:extLst>
            </p:cNvPr>
            <p:cNvSpPr/>
            <p:nvPr/>
          </p:nvSpPr>
          <p:spPr>
            <a:xfrm>
              <a:off x="7807085" y="19435097"/>
              <a:ext cx="2432063" cy="164072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Class 2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853128B-76E4-40BE-827E-24E2562511C2}"/>
                </a:ext>
              </a:extLst>
            </p:cNvPr>
            <p:cNvSpPr/>
            <p:nvPr/>
          </p:nvSpPr>
          <p:spPr>
            <a:xfrm>
              <a:off x="11502230" y="19527595"/>
              <a:ext cx="2432063" cy="164072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Class 2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20DF9B5-AECF-434E-B98C-399079DA8F95}"/>
                </a:ext>
              </a:extLst>
            </p:cNvPr>
            <p:cNvSpPr/>
            <p:nvPr/>
          </p:nvSpPr>
          <p:spPr>
            <a:xfrm>
              <a:off x="15827126" y="19446238"/>
              <a:ext cx="2432063" cy="16407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Class 1</a:t>
              </a:r>
            </a:p>
          </p:txBody>
        </p:sp>
      </p:grpSp>
      <p:sp>
        <p:nvSpPr>
          <p:cNvPr id="120" name="Text Placeholder 20">
            <a:extLst>
              <a:ext uri="{FF2B5EF4-FFF2-40B4-BE49-F238E27FC236}">
                <a16:creationId xmlns:a16="http://schemas.microsoft.com/office/drawing/2014/main" id="{762BBA8C-D281-4254-A280-9E3814BDB750}"/>
              </a:ext>
            </a:extLst>
          </p:cNvPr>
          <p:cNvSpPr>
            <a:spLocks noGrp="1"/>
          </p:cNvSpPr>
          <p:nvPr/>
        </p:nvSpPr>
        <p:spPr>
          <a:xfrm>
            <a:off x="2735109" y="6862653"/>
            <a:ext cx="11944718" cy="2812518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marR="0" lvl="0" indent="-57150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Machine Learning: Given a set of inputs, use computer algorithms to predict a set of outputs (supervised learning), or discover patterns (unsupervised learning). </a:t>
            </a:r>
          </a:p>
          <a:p>
            <a:pPr marL="571500" marR="0" lvl="0" indent="-57150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Supervised Learning Example: Use decision trees with a series of yes/no choices to label data—basis of random forest</a:t>
            </a:r>
            <a:r>
              <a:rPr lang="en-US" sz="2800" dirty="0">
                <a:solidFill>
                  <a:sysClr val="windowText" lastClr="000000"/>
                </a:solidFill>
                <a:latin typeface="Arial"/>
              </a:rPr>
              <a:t>, which combines information from multiple decision trees.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3CCA7009-2BED-4A20-BCCB-BD2075AF7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0" t="8302" r="7064" b="5764"/>
          <a:stretch/>
        </p:blipFill>
        <p:spPr>
          <a:xfrm>
            <a:off x="5541608" y="17010271"/>
            <a:ext cx="6226202" cy="6005192"/>
          </a:xfrm>
          <a:prstGeom prst="rect">
            <a:avLst/>
          </a:prstGeom>
        </p:spPr>
      </p:pic>
      <p:sp>
        <p:nvSpPr>
          <p:cNvPr id="129" name="Text Placeholder 20">
            <a:extLst>
              <a:ext uri="{FF2B5EF4-FFF2-40B4-BE49-F238E27FC236}">
                <a16:creationId xmlns:a16="http://schemas.microsoft.com/office/drawing/2014/main" id="{F1F054ED-1D16-4E2F-9564-DFD01343C85F}"/>
              </a:ext>
            </a:extLst>
          </p:cNvPr>
          <p:cNvSpPr>
            <a:spLocks noGrp="1"/>
          </p:cNvSpPr>
          <p:nvPr/>
        </p:nvSpPr>
        <p:spPr>
          <a:xfrm>
            <a:off x="29588967" y="20164484"/>
            <a:ext cx="12041634" cy="1764878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marR="0" lvl="0" indent="-57150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Intersection of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hervs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enhancers seems to be more similar to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hervs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than enhancers.</a:t>
            </a:r>
          </a:p>
          <a:p>
            <a:pPr marL="571500" marR="0" lvl="0" indent="-57150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Hervs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herv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-enhancer intersection seems to be a distinct group, while enhancers seem closer to random set.</a:t>
            </a:r>
          </a:p>
        </p:txBody>
      </p:sp>
      <p:sp>
        <p:nvSpPr>
          <p:cNvPr id="130" name="Text Placeholder 20">
            <a:extLst>
              <a:ext uri="{FF2B5EF4-FFF2-40B4-BE49-F238E27FC236}">
                <a16:creationId xmlns:a16="http://schemas.microsoft.com/office/drawing/2014/main" id="{D3BA24EF-3B75-428A-8631-4BB62A8FA186}"/>
              </a:ext>
            </a:extLst>
          </p:cNvPr>
          <p:cNvSpPr>
            <a:spLocks noGrp="1"/>
          </p:cNvSpPr>
          <p:nvPr/>
        </p:nvSpPr>
        <p:spPr>
          <a:xfrm>
            <a:off x="29588963" y="29546144"/>
            <a:ext cx="12006022" cy="1314457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0" indent="-742950">
              <a:buAutoNum type="arabicPeriod"/>
            </a:pPr>
            <a:r>
              <a:rPr lang="en-US" sz="3200" dirty="0">
                <a:solidFill>
                  <a:sysClr val="windowText" lastClr="000000"/>
                </a:solidFill>
                <a:latin typeface="Arial"/>
                <a:hlinkClick r:id="rId3"/>
              </a:rPr>
              <a:t>https://commons.wikimedia.org/wiki/File:GaussianScatterPCA.png</a:t>
            </a:r>
            <a:endParaRPr lang="en-US" sz="3200" dirty="0">
              <a:solidFill>
                <a:sysClr val="windowText" lastClr="000000"/>
              </a:solidFill>
              <a:latin typeface="Arial"/>
            </a:endParaRPr>
          </a:p>
          <a:p>
            <a:pPr marL="0" marR="0" lvl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Text Placeholder 20">
            <a:extLst>
              <a:ext uri="{FF2B5EF4-FFF2-40B4-BE49-F238E27FC236}">
                <a16:creationId xmlns:a16="http://schemas.microsoft.com/office/drawing/2014/main" id="{00C2A5C4-C993-4B03-BEF1-93138BA305BB}"/>
              </a:ext>
            </a:extLst>
          </p:cNvPr>
          <p:cNvSpPr>
            <a:spLocks noGrp="1"/>
          </p:cNvSpPr>
          <p:nvPr/>
        </p:nvSpPr>
        <p:spPr>
          <a:xfrm>
            <a:off x="29588964" y="28441913"/>
            <a:ext cx="12041634" cy="952311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6" name="Text Placeholder 20">
            <a:extLst>
              <a:ext uri="{FF2B5EF4-FFF2-40B4-BE49-F238E27FC236}">
                <a16:creationId xmlns:a16="http://schemas.microsoft.com/office/drawing/2014/main" id="{4B59A499-D933-4A51-8E6F-1E27CFF2547F}"/>
              </a:ext>
            </a:extLst>
          </p:cNvPr>
          <p:cNvSpPr>
            <a:spLocks noGrp="1"/>
          </p:cNvSpPr>
          <p:nvPr/>
        </p:nvSpPr>
        <p:spPr>
          <a:xfrm>
            <a:off x="2735109" y="27771134"/>
            <a:ext cx="12295643" cy="3378601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marR="0" lvl="0" indent="-57150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 supervised learning to classify transposable elements that overlap enhancers against other sequences of the human genome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Arial"/>
              </a:rPr>
              <a:t>Use unsupervised learning methods such as t-distributed stochastic neighbor embedding (TSNE) and principal component analysis (PCA) to visualize differences between </a:t>
            </a:r>
            <a:r>
              <a:rPr lang="en-US" sz="2800" dirty="0" err="1">
                <a:solidFill>
                  <a:sysClr val="windowText" lastClr="000000"/>
                </a:solidFill>
                <a:latin typeface="Arial"/>
              </a:rPr>
              <a:t>hervs</a:t>
            </a:r>
            <a:r>
              <a:rPr lang="en-US" sz="2800" dirty="0">
                <a:solidFill>
                  <a:sysClr val="windowText" lastClr="000000"/>
                </a:solidFill>
                <a:latin typeface="Arial"/>
              </a:rPr>
              <a:t> (subset of transposable elements), enhancers, </a:t>
            </a:r>
            <a:r>
              <a:rPr lang="en-US" sz="2800" dirty="0" err="1">
                <a:solidFill>
                  <a:sysClr val="windowText" lastClr="000000"/>
                </a:solidFill>
                <a:latin typeface="Arial"/>
              </a:rPr>
              <a:t>herv</a:t>
            </a:r>
            <a:r>
              <a:rPr lang="en-US" sz="2800" dirty="0">
                <a:solidFill>
                  <a:sysClr val="windowText" lastClr="000000"/>
                </a:solidFill>
                <a:latin typeface="Arial"/>
              </a:rPr>
              <a:t>-enhancer intersection, and a random set constructed by length matching </a:t>
            </a:r>
            <a:r>
              <a:rPr lang="en-US" sz="2800" dirty="0" err="1">
                <a:solidFill>
                  <a:sysClr val="windowText" lastClr="000000"/>
                </a:solidFill>
                <a:latin typeface="Arial"/>
              </a:rPr>
              <a:t>hervs</a:t>
            </a:r>
            <a:r>
              <a:rPr lang="en-US" sz="2800" dirty="0">
                <a:solidFill>
                  <a:sysClr val="windowText" lastClr="000000"/>
                </a:solidFill>
                <a:latin typeface="Arial"/>
              </a:rPr>
              <a:t> to randomly shuffled parts of the human genome.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Text Placeholder 20">
            <a:extLst>
              <a:ext uri="{FF2B5EF4-FFF2-40B4-BE49-F238E27FC236}">
                <a16:creationId xmlns:a16="http://schemas.microsoft.com/office/drawing/2014/main" id="{E5C65FA6-BC89-47DA-8083-575439C632D9}"/>
              </a:ext>
            </a:extLst>
          </p:cNvPr>
          <p:cNvSpPr>
            <a:spLocks noGrp="1"/>
          </p:cNvSpPr>
          <p:nvPr/>
        </p:nvSpPr>
        <p:spPr>
          <a:xfrm>
            <a:off x="29588963" y="27260967"/>
            <a:ext cx="12041635" cy="998143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marR="0" lvl="0" indent="-57150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ACCRE Scholars Program for funding</a:t>
            </a:r>
          </a:p>
          <a:p>
            <a:pPr marL="571500" marR="0" lvl="0" indent="-57150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Arial"/>
              </a:rPr>
              <a:t>VUSRP Program for funding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Text Placeholder 20">
            <a:extLst>
              <a:ext uri="{FF2B5EF4-FFF2-40B4-BE49-F238E27FC236}">
                <a16:creationId xmlns:a16="http://schemas.microsoft.com/office/drawing/2014/main" id="{6CD30CCC-2895-41EC-BD28-2C33600706D7}"/>
              </a:ext>
            </a:extLst>
          </p:cNvPr>
          <p:cNvSpPr>
            <a:spLocks noGrp="1"/>
          </p:cNvSpPr>
          <p:nvPr/>
        </p:nvSpPr>
        <p:spPr>
          <a:xfrm>
            <a:off x="17332806" y="7359034"/>
            <a:ext cx="10019899" cy="1150340"/>
          </a:xfrm>
          <a:prstGeom prst="rect">
            <a:avLst/>
          </a:prstGeom>
          <a:ln>
            <a:noFill/>
          </a:ln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PCA on </a:t>
            </a:r>
            <a:r>
              <a:rPr lang="en-US" sz="3600" dirty="0">
                <a:solidFill>
                  <a:sysClr val="windowText" lastClr="000000"/>
                </a:solidFill>
                <a:latin typeface="Arial"/>
              </a:rPr>
              <a:t>H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ervs</a:t>
            </a:r>
            <a:r>
              <a:rPr lang="en-US" sz="3600" dirty="0">
                <a:solidFill>
                  <a:sysClr val="windowText" lastClr="000000"/>
                </a:solidFill>
                <a:latin typeface="Arial"/>
              </a:rPr>
              <a:t>, E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nhancers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lang="en-US" sz="3600" dirty="0">
                <a:solidFill>
                  <a:sysClr val="windowText" lastClr="000000"/>
                </a:solidFill>
                <a:latin typeface="Arial"/>
              </a:rPr>
              <a:t>H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erv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-enhancer </a:t>
            </a:r>
            <a:r>
              <a:rPr lang="en-US" sz="3600" dirty="0">
                <a:solidFill>
                  <a:sysClr val="windowText" lastClr="000000"/>
                </a:solidFill>
                <a:latin typeface="Arial"/>
              </a:rPr>
              <a:t>I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ntersection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and Random </a:t>
            </a:r>
            <a:r>
              <a:rPr lang="en-US" sz="3600" dirty="0">
                <a:solidFill>
                  <a:sysClr val="windowText" lastClr="000000"/>
                </a:solidFill>
                <a:latin typeface="Arial"/>
              </a:rPr>
              <a:t>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3101BD31-EA03-4957-93FA-C5A7A5F551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475124"/>
              </p:ext>
            </p:extLst>
          </p:nvPr>
        </p:nvGraphicFramePr>
        <p:xfrm>
          <a:off x="29714768" y="7666617"/>
          <a:ext cx="11896098" cy="9210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3" name="Text Placeholder 20">
            <a:extLst>
              <a:ext uri="{FF2B5EF4-FFF2-40B4-BE49-F238E27FC236}">
                <a16:creationId xmlns:a16="http://schemas.microsoft.com/office/drawing/2014/main" id="{E16316EB-9845-4251-B560-A5AA335576C5}"/>
              </a:ext>
            </a:extLst>
          </p:cNvPr>
          <p:cNvSpPr>
            <a:spLocks noGrp="1"/>
          </p:cNvSpPr>
          <p:nvPr/>
        </p:nvSpPr>
        <p:spPr>
          <a:xfrm>
            <a:off x="29588965" y="23195580"/>
            <a:ext cx="12006019" cy="3169054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marR="0" lvl="0" indent="-57150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Distributed computing for more resource intensive computations, since many computations failed due to resource limitations.</a:t>
            </a:r>
          </a:p>
          <a:p>
            <a:pPr marL="571500" marR="0" lvl="0" indent="-57150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Examine biological features to explain </a:t>
            </a:r>
            <a:r>
              <a:rPr lang="en-US" sz="2800" dirty="0">
                <a:solidFill>
                  <a:sysClr val="windowText" lastClr="000000"/>
                </a:solidFill>
                <a:latin typeface="Arial"/>
              </a:rPr>
              <a:t>observations about </a:t>
            </a:r>
            <a:r>
              <a:rPr lang="en-US" sz="2800" dirty="0" err="1">
                <a:solidFill>
                  <a:sysClr val="windowText" lastClr="000000"/>
                </a:solidFill>
                <a:latin typeface="Arial"/>
              </a:rPr>
              <a:t>hervs</a:t>
            </a:r>
            <a:r>
              <a:rPr lang="en-US" sz="2800" dirty="0">
                <a:solidFill>
                  <a:sysClr val="windowText" lastClr="000000"/>
                </a:solidFill>
                <a:latin typeface="Arial"/>
              </a:rPr>
              <a:t> and enhancers.</a:t>
            </a:r>
          </a:p>
          <a:p>
            <a:pPr marL="571500" marR="0" lvl="0" indent="-57150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Arial"/>
              </a:rPr>
              <a:t>Use more enhancer sets for analysis</a:t>
            </a:r>
          </a:p>
          <a:p>
            <a:pPr marL="571500" marR="0" lvl="0" indent="-57150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Arial"/>
              </a:rPr>
              <a:t>Run on full data sets where samples were used</a:t>
            </a:r>
          </a:p>
        </p:txBody>
      </p:sp>
      <p:sp>
        <p:nvSpPr>
          <p:cNvPr id="65" name="Text Placeholder 20">
            <a:extLst>
              <a:ext uri="{FF2B5EF4-FFF2-40B4-BE49-F238E27FC236}">
                <a16:creationId xmlns:a16="http://schemas.microsoft.com/office/drawing/2014/main" id="{9D2E7C46-CB68-4314-BEF0-78CE6233F1FD}"/>
              </a:ext>
            </a:extLst>
          </p:cNvPr>
          <p:cNvSpPr>
            <a:spLocks noGrp="1"/>
          </p:cNvSpPr>
          <p:nvPr/>
        </p:nvSpPr>
        <p:spPr>
          <a:xfrm>
            <a:off x="2733063" y="26679085"/>
            <a:ext cx="12297689" cy="96857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67" name="Text Placeholder 20">
            <a:extLst>
              <a:ext uri="{FF2B5EF4-FFF2-40B4-BE49-F238E27FC236}">
                <a16:creationId xmlns:a16="http://schemas.microsoft.com/office/drawing/2014/main" id="{B756862F-FBD7-4EC1-9D3B-7CC20E37A504}"/>
              </a:ext>
            </a:extLst>
          </p:cNvPr>
          <p:cNvSpPr>
            <a:spLocks noGrp="1"/>
          </p:cNvSpPr>
          <p:nvPr/>
        </p:nvSpPr>
        <p:spPr>
          <a:xfrm>
            <a:off x="29588967" y="19218269"/>
            <a:ext cx="12041634" cy="840126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8" name="Text Placeholder 20">
            <a:extLst>
              <a:ext uri="{FF2B5EF4-FFF2-40B4-BE49-F238E27FC236}">
                <a16:creationId xmlns:a16="http://schemas.microsoft.com/office/drawing/2014/main" id="{0F8620BB-9B1A-4A2F-9C8E-E4A57620A3D2}"/>
              </a:ext>
            </a:extLst>
          </p:cNvPr>
          <p:cNvSpPr>
            <a:spLocks noGrp="1"/>
          </p:cNvSpPr>
          <p:nvPr/>
        </p:nvSpPr>
        <p:spPr>
          <a:xfrm>
            <a:off x="29588967" y="22203743"/>
            <a:ext cx="12041634" cy="74540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Future Direction</a:t>
            </a:r>
          </a:p>
        </p:txBody>
      </p:sp>
      <p:sp>
        <p:nvSpPr>
          <p:cNvPr id="69" name="Text Placeholder 20">
            <a:extLst>
              <a:ext uri="{FF2B5EF4-FFF2-40B4-BE49-F238E27FC236}">
                <a16:creationId xmlns:a16="http://schemas.microsoft.com/office/drawing/2014/main" id="{F42F53BA-5C33-4EA5-8EC8-541DAFAA774D}"/>
              </a:ext>
            </a:extLst>
          </p:cNvPr>
          <p:cNvSpPr>
            <a:spLocks noGrp="1"/>
          </p:cNvSpPr>
          <p:nvPr/>
        </p:nvSpPr>
        <p:spPr>
          <a:xfrm>
            <a:off x="29588963" y="26225170"/>
            <a:ext cx="12006021" cy="761416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70" name="Text Placeholder 20">
            <a:extLst>
              <a:ext uri="{FF2B5EF4-FFF2-40B4-BE49-F238E27FC236}">
                <a16:creationId xmlns:a16="http://schemas.microsoft.com/office/drawing/2014/main" id="{A5B558AC-E90B-4519-A693-04FB55F3E685}"/>
              </a:ext>
            </a:extLst>
          </p:cNvPr>
          <p:cNvSpPr>
            <a:spLocks noGrp="1"/>
          </p:cNvSpPr>
          <p:nvPr/>
        </p:nvSpPr>
        <p:spPr>
          <a:xfrm>
            <a:off x="3508930" y="9752928"/>
            <a:ext cx="9372724" cy="61716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ysClr val="windowText" lastClr="000000"/>
                </a:solidFill>
                <a:latin typeface="Arial"/>
              </a:rPr>
              <a:t>Decision Tree Example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D21F2F-3C9B-4CBF-A626-10832F2F8F99}"/>
              </a:ext>
            </a:extLst>
          </p:cNvPr>
          <p:cNvGrpSpPr/>
          <p:nvPr/>
        </p:nvGrpSpPr>
        <p:grpSpPr>
          <a:xfrm>
            <a:off x="16205263" y="8761217"/>
            <a:ext cx="12156377" cy="10273543"/>
            <a:chOff x="16145399" y="22312641"/>
            <a:chExt cx="11606674" cy="1067295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62E1794-A1DF-4CC3-9FCE-E8C206F66379}"/>
                </a:ext>
              </a:extLst>
            </p:cNvPr>
            <p:cNvGrpSpPr/>
            <p:nvPr/>
          </p:nvGrpSpPr>
          <p:grpSpPr>
            <a:xfrm>
              <a:off x="16145399" y="22312641"/>
              <a:ext cx="11606674" cy="10672954"/>
              <a:chOff x="16145399" y="22312641"/>
              <a:chExt cx="11606674" cy="1067295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888860EC-FA4A-4DFB-AB78-407C96E29A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61" t="11969" r="4111" b="5142"/>
              <a:stretch/>
            </p:blipFill>
            <p:spPr>
              <a:xfrm>
                <a:off x="16145399" y="22312641"/>
                <a:ext cx="11606674" cy="10066216"/>
              </a:xfrm>
              <a:prstGeom prst="rect">
                <a:avLst/>
              </a:prstGeom>
            </p:spPr>
          </p:pic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E2F052C-E087-4E02-B0C9-5F5BCA91F9B4}"/>
                  </a:ext>
                </a:extLst>
              </p:cNvPr>
              <p:cNvSpPr/>
              <p:nvPr/>
            </p:nvSpPr>
            <p:spPr>
              <a:xfrm>
                <a:off x="22917194" y="23359337"/>
                <a:ext cx="100853" cy="10845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3702891-19E8-49AA-8346-FA76098D425F}"/>
                  </a:ext>
                </a:extLst>
              </p:cNvPr>
              <p:cNvSpPr/>
              <p:nvPr/>
            </p:nvSpPr>
            <p:spPr>
              <a:xfrm>
                <a:off x="22917194" y="23791159"/>
                <a:ext cx="100853" cy="10845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94B592E-BDB9-4236-98C4-FED96105C2B2}"/>
                  </a:ext>
                </a:extLst>
              </p:cNvPr>
              <p:cNvSpPr/>
              <p:nvPr/>
            </p:nvSpPr>
            <p:spPr>
              <a:xfrm>
                <a:off x="17017465" y="31821120"/>
                <a:ext cx="10019899" cy="5577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Component 1 accounting for 2.20% of variation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68953A1-3DF1-467A-91E0-64AB444488D4}"/>
                  </a:ext>
                </a:extLst>
              </p:cNvPr>
              <p:cNvSpPr/>
              <p:nvPr/>
            </p:nvSpPr>
            <p:spPr>
              <a:xfrm rot="16200000">
                <a:off x="11561434" y="27706827"/>
                <a:ext cx="10019899" cy="5376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Component 2 accounting for 1.63% of variation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2342FE3-11BF-46A8-8D0B-1F439B492867}"/>
                </a:ext>
              </a:extLst>
            </p:cNvPr>
            <p:cNvGrpSpPr/>
            <p:nvPr/>
          </p:nvGrpSpPr>
          <p:grpSpPr>
            <a:xfrm>
              <a:off x="22917195" y="22633819"/>
              <a:ext cx="106873" cy="483857"/>
              <a:chOff x="22917195" y="22633819"/>
              <a:chExt cx="106873" cy="483857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A76071B-A95D-4DA5-93F3-85AB60F38F19}"/>
                  </a:ext>
                </a:extLst>
              </p:cNvPr>
              <p:cNvSpPr/>
              <p:nvPr/>
            </p:nvSpPr>
            <p:spPr>
              <a:xfrm>
                <a:off x="22917195" y="22633819"/>
                <a:ext cx="100853" cy="10845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8E1C84B-A227-4CDA-8D6E-2CAADD29E8B7}"/>
                  </a:ext>
                </a:extLst>
              </p:cNvPr>
              <p:cNvSpPr/>
              <p:nvPr/>
            </p:nvSpPr>
            <p:spPr>
              <a:xfrm>
                <a:off x="22923215" y="23009225"/>
                <a:ext cx="100853" cy="10845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81" name="Text Placeholder 20">
            <a:extLst>
              <a:ext uri="{FF2B5EF4-FFF2-40B4-BE49-F238E27FC236}">
                <a16:creationId xmlns:a16="http://schemas.microsoft.com/office/drawing/2014/main" id="{D498DAD7-E82B-4C54-9C5F-C5FE205AA321}"/>
              </a:ext>
            </a:extLst>
          </p:cNvPr>
          <p:cNvSpPr>
            <a:spLocks noGrp="1"/>
          </p:cNvSpPr>
          <p:nvPr/>
        </p:nvSpPr>
        <p:spPr>
          <a:xfrm>
            <a:off x="2757628" y="24436681"/>
            <a:ext cx="12275172" cy="907728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82" name="Text Placeholder 20">
            <a:extLst>
              <a:ext uri="{FF2B5EF4-FFF2-40B4-BE49-F238E27FC236}">
                <a16:creationId xmlns:a16="http://schemas.microsoft.com/office/drawing/2014/main" id="{56698E82-B4A6-4CA3-B31A-812B30FD831F}"/>
              </a:ext>
            </a:extLst>
          </p:cNvPr>
          <p:cNvSpPr>
            <a:spLocks noGrp="1"/>
          </p:cNvSpPr>
          <p:nvPr/>
        </p:nvSpPr>
        <p:spPr>
          <a:xfrm>
            <a:off x="2735110" y="23046113"/>
            <a:ext cx="11995674" cy="1267095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marR="0" lvl="0" indent="-57150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Transposable elements are repeating non-coding regions within the human genome</a:t>
            </a:r>
            <a:r>
              <a:rPr lang="en-US" sz="2800" dirty="0">
                <a:solidFill>
                  <a:sysClr val="windowText" lastClr="000000"/>
                </a:solidFill>
                <a:latin typeface="Arial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Text Placeholder 20">
            <a:extLst>
              <a:ext uri="{FF2B5EF4-FFF2-40B4-BE49-F238E27FC236}">
                <a16:creationId xmlns:a16="http://schemas.microsoft.com/office/drawing/2014/main" id="{33F81195-63CB-4C5E-B028-7B798915879E}"/>
              </a:ext>
            </a:extLst>
          </p:cNvPr>
          <p:cNvSpPr>
            <a:spLocks noGrp="1"/>
          </p:cNvSpPr>
          <p:nvPr/>
        </p:nvSpPr>
        <p:spPr>
          <a:xfrm>
            <a:off x="2757627" y="25697455"/>
            <a:ext cx="12275172" cy="907728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0" indent="-5715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Arial"/>
              </a:rPr>
              <a:t>This project examines the relationship between transposable elements and enhancers using machine learning.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037B09-1D67-4E9F-A047-96C06CD5E9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6" t="8980" r="7871" b="8746"/>
          <a:stretch/>
        </p:blipFill>
        <p:spPr>
          <a:xfrm>
            <a:off x="16703040" y="19983810"/>
            <a:ext cx="10913670" cy="108767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F8F6584-C648-44E7-B47A-B4027024529D}"/>
              </a:ext>
            </a:extLst>
          </p:cNvPr>
          <p:cNvSpPr/>
          <p:nvPr/>
        </p:nvSpPr>
        <p:spPr>
          <a:xfrm>
            <a:off x="16459527" y="19476839"/>
            <a:ext cx="11490633" cy="1072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  <a:latin typeface="Arial"/>
              </a:rPr>
              <a:t>TSNE on </a:t>
            </a:r>
            <a:r>
              <a:rPr lang="en-US" sz="3600" dirty="0" err="1">
                <a:solidFill>
                  <a:sysClr val="windowText" lastClr="000000"/>
                </a:solidFill>
                <a:latin typeface="Arial"/>
              </a:rPr>
              <a:t>Hervs</a:t>
            </a:r>
            <a:r>
              <a:rPr lang="en-US" sz="3600" dirty="0">
                <a:solidFill>
                  <a:sysClr val="windowText" lastClr="000000"/>
                </a:solidFill>
                <a:latin typeface="Arial"/>
              </a:rPr>
              <a:t>, Enhancers, </a:t>
            </a:r>
            <a:r>
              <a:rPr lang="en-US" sz="3600" dirty="0" err="1">
                <a:solidFill>
                  <a:sysClr val="windowText" lastClr="000000"/>
                </a:solidFill>
                <a:latin typeface="Arial"/>
              </a:rPr>
              <a:t>Herv</a:t>
            </a:r>
            <a:r>
              <a:rPr lang="en-US" sz="3600" dirty="0">
                <a:solidFill>
                  <a:sysClr val="windowText" lastClr="000000"/>
                </a:solidFill>
                <a:latin typeface="Arial"/>
              </a:rPr>
              <a:t>-enhancer Intersection, and Random Set</a:t>
            </a:r>
          </a:p>
        </p:txBody>
      </p:sp>
      <p:sp>
        <p:nvSpPr>
          <p:cNvPr id="79" name="Text Placeholder 20">
            <a:extLst>
              <a:ext uri="{FF2B5EF4-FFF2-40B4-BE49-F238E27FC236}">
                <a16:creationId xmlns:a16="http://schemas.microsoft.com/office/drawing/2014/main" id="{A3925769-5B63-43D6-B17C-5FB05A55B8F8}"/>
              </a:ext>
            </a:extLst>
          </p:cNvPr>
          <p:cNvSpPr>
            <a:spLocks noGrp="1"/>
          </p:cNvSpPr>
          <p:nvPr/>
        </p:nvSpPr>
        <p:spPr>
          <a:xfrm>
            <a:off x="29357978" y="17110707"/>
            <a:ext cx="12272620" cy="2001474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marR="0" lvl="0" indent="-57150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Enhancers and random set seem to be confused with each other than with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hervs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571500" marR="0" lvl="0" indent="-57150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Hervs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herv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enhancer intersect are predicted more often when the actual element is from 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herv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herv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-enhancer intersect.</a:t>
            </a:r>
          </a:p>
        </p:txBody>
      </p:sp>
      <p:sp>
        <p:nvSpPr>
          <p:cNvPr id="64" name="Text Placeholder 20">
            <a:extLst>
              <a:ext uri="{FF2B5EF4-FFF2-40B4-BE49-F238E27FC236}">
                <a16:creationId xmlns:a16="http://schemas.microsoft.com/office/drawing/2014/main" id="{18DEEC9D-7958-48DB-93A5-F6E6A4CE517F}"/>
              </a:ext>
            </a:extLst>
          </p:cNvPr>
          <p:cNvSpPr>
            <a:spLocks noGrp="1"/>
          </p:cNvSpPr>
          <p:nvPr/>
        </p:nvSpPr>
        <p:spPr>
          <a:xfrm>
            <a:off x="2887509" y="5931815"/>
            <a:ext cx="11880216" cy="96857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73" name="Text Placeholder 20">
            <a:extLst>
              <a:ext uri="{FF2B5EF4-FFF2-40B4-BE49-F238E27FC236}">
                <a16:creationId xmlns:a16="http://schemas.microsoft.com/office/drawing/2014/main" id="{39DEC50E-0968-418E-AA47-35294456BD64}"/>
              </a:ext>
            </a:extLst>
          </p:cNvPr>
          <p:cNvSpPr>
            <a:spLocks noGrp="1"/>
          </p:cNvSpPr>
          <p:nvPr/>
        </p:nvSpPr>
        <p:spPr>
          <a:xfrm>
            <a:off x="29714768" y="5931814"/>
            <a:ext cx="11880216" cy="96857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00423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420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</dc:creator>
  <cp:lastModifiedBy>Daniel Yan</cp:lastModifiedBy>
  <cp:revision>57</cp:revision>
  <dcterms:created xsi:type="dcterms:W3CDTF">2018-08-01T19:49:44Z</dcterms:created>
  <dcterms:modified xsi:type="dcterms:W3CDTF">2018-08-31T15:44:31Z</dcterms:modified>
</cp:coreProperties>
</file>