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AD96-D0F5-47D7-9DE6-F5320E4DE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34D0E-5DF2-44A5-903B-E89670B9F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71477-1B20-41EC-8DA2-65BDA15C0467}"/>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5" name="Footer Placeholder 4">
            <a:extLst>
              <a:ext uri="{FF2B5EF4-FFF2-40B4-BE49-F238E27FC236}">
                <a16:creationId xmlns:a16="http://schemas.microsoft.com/office/drawing/2014/main" id="{27AF992C-1C38-4202-95BE-AC5E97017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AD85C-F0AC-4395-BC5C-DB1857E28CE7}"/>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109316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9481-593D-40FC-A451-28148F5C9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BF4F0-00D9-4CBF-9F85-A19163020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F89FD-1FE2-4BB0-A93D-8677AA01A66C}"/>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5" name="Footer Placeholder 4">
            <a:extLst>
              <a:ext uri="{FF2B5EF4-FFF2-40B4-BE49-F238E27FC236}">
                <a16:creationId xmlns:a16="http://schemas.microsoft.com/office/drawing/2014/main" id="{663A3020-E62A-41D8-BD6F-866AD953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F20D-C8A3-4C0C-9C67-67A01A71D35C}"/>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240384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E9E9F-4BA6-4DE1-8F58-49D65F2915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9946E1-B16D-46D7-9BD1-5E8E5A7811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FAB3C-3B45-41F0-B244-702B44A9C3D4}"/>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5" name="Footer Placeholder 4">
            <a:extLst>
              <a:ext uri="{FF2B5EF4-FFF2-40B4-BE49-F238E27FC236}">
                <a16:creationId xmlns:a16="http://schemas.microsoft.com/office/drawing/2014/main" id="{05BA08F8-18B1-41D1-96D6-4D099E437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7B4EC-A2C0-4E34-9F16-E37FFB554A69}"/>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50027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5DF0-5628-4B5A-8836-BBCD40487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25024-27DF-457E-96FA-611BD49E65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0662C-A9E2-41F5-B2CC-EDA3611AD807}"/>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5" name="Footer Placeholder 4">
            <a:extLst>
              <a:ext uri="{FF2B5EF4-FFF2-40B4-BE49-F238E27FC236}">
                <a16:creationId xmlns:a16="http://schemas.microsoft.com/office/drawing/2014/main" id="{EBBFEA5A-9971-4C00-9626-DE6424052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722EC-0168-45CD-8DEF-24394B0D4E9F}"/>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226075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885B-908A-41B2-BFFA-7F8CD7225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CDF395-3F85-4B05-B637-524B108EFF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DD0945-2A86-4D67-9AC3-2B34E0AE2EDA}"/>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5" name="Footer Placeholder 4">
            <a:extLst>
              <a:ext uri="{FF2B5EF4-FFF2-40B4-BE49-F238E27FC236}">
                <a16:creationId xmlns:a16="http://schemas.microsoft.com/office/drawing/2014/main" id="{B2A5CC35-3AA1-4E07-825F-59057B8F1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3AA11-E917-462E-BCA5-6EFE2D73CE07}"/>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106680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0C34-4E2B-4F56-976C-9B69E220E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E6250-7365-4EAC-ADFA-A5EF4E84C0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DD037-6874-4390-B252-96FC4216F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0D9B3C-E9F7-46F7-A2B1-5766D57513F0}"/>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6" name="Footer Placeholder 5">
            <a:extLst>
              <a:ext uri="{FF2B5EF4-FFF2-40B4-BE49-F238E27FC236}">
                <a16:creationId xmlns:a16="http://schemas.microsoft.com/office/drawing/2014/main" id="{B49BD183-AA3C-4E4B-BBDD-50456EC23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9DB89-A34F-4CFE-88EF-B70436185A59}"/>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205311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08D9-B292-45FC-9DAF-21E8A1B84A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F747BB-6828-4A1B-B2A5-A3A05D3E3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06DB15-2C26-4ACE-9AEB-39925288DB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6CE2E1-75DD-46F7-991A-38444203A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155F1B-21E2-4A06-BD50-D143575410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B9E881-3C83-4DC8-8F03-1A2D938F770D}"/>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8" name="Footer Placeholder 7">
            <a:extLst>
              <a:ext uri="{FF2B5EF4-FFF2-40B4-BE49-F238E27FC236}">
                <a16:creationId xmlns:a16="http://schemas.microsoft.com/office/drawing/2014/main" id="{03E0B52F-07FA-4E10-9291-BBFAE4EF31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DF7B18-D67B-42DF-8C86-B8E48F60F811}"/>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8991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F26C-A0DE-401B-9208-A3980503F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0871DF-611C-4052-A854-30B1205DAC95}"/>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4" name="Footer Placeholder 3">
            <a:extLst>
              <a:ext uri="{FF2B5EF4-FFF2-40B4-BE49-F238E27FC236}">
                <a16:creationId xmlns:a16="http://schemas.microsoft.com/office/drawing/2014/main" id="{18738059-9CE3-4B4E-A4F5-2C40048F55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EC28B-1EF5-4935-83CE-210E034D284A}"/>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77758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69872-3AD0-4C62-8AA6-0EB6AAA9C03E}"/>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3" name="Footer Placeholder 2">
            <a:extLst>
              <a:ext uri="{FF2B5EF4-FFF2-40B4-BE49-F238E27FC236}">
                <a16:creationId xmlns:a16="http://schemas.microsoft.com/office/drawing/2014/main" id="{6409D2D9-BF16-42CA-BEE7-5F6DCC347B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4C75D-095B-4AA4-A0EE-15B97F38A496}"/>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324825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A871-8C0C-4CCE-B609-45A164DDA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3CB11D-4836-40D4-A37E-65861464F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F47ECD-CDD2-422F-85BA-507B24B47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ADA7EC-6F2D-4542-BD6E-6F605A30CE0A}"/>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6" name="Footer Placeholder 5">
            <a:extLst>
              <a:ext uri="{FF2B5EF4-FFF2-40B4-BE49-F238E27FC236}">
                <a16:creationId xmlns:a16="http://schemas.microsoft.com/office/drawing/2014/main" id="{BC999E31-8AAE-476C-A304-C998300BC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4807B-5103-4502-ADB0-4F4D41CE464B}"/>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289432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59D0-00D1-4C1F-AAF2-561997D60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AD415-0B32-418D-A0EA-E0F4188ACE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99B8DA-6EAB-43E6-A65F-CB7578447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1F968B-E40D-4B02-A971-65D3469BDDF6}"/>
              </a:ext>
            </a:extLst>
          </p:cNvPr>
          <p:cNvSpPr>
            <a:spLocks noGrp="1"/>
          </p:cNvSpPr>
          <p:nvPr>
            <p:ph type="dt" sz="half" idx="10"/>
          </p:nvPr>
        </p:nvSpPr>
        <p:spPr/>
        <p:txBody>
          <a:bodyPr/>
          <a:lstStyle/>
          <a:p>
            <a:fld id="{99F12D64-8F5B-4F29-97F9-F533FABD52BD}" type="datetimeFigureOut">
              <a:rPr lang="en-US" smtClean="0"/>
              <a:t>7/20/2018</a:t>
            </a:fld>
            <a:endParaRPr lang="en-US"/>
          </a:p>
        </p:txBody>
      </p:sp>
      <p:sp>
        <p:nvSpPr>
          <p:cNvPr id="6" name="Footer Placeholder 5">
            <a:extLst>
              <a:ext uri="{FF2B5EF4-FFF2-40B4-BE49-F238E27FC236}">
                <a16:creationId xmlns:a16="http://schemas.microsoft.com/office/drawing/2014/main" id="{E6B6117F-3D0E-4DD9-9A88-1D6477C6B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73240-EA47-4830-BCBA-28A8FDB443BC}"/>
              </a:ext>
            </a:extLst>
          </p:cNvPr>
          <p:cNvSpPr>
            <a:spLocks noGrp="1"/>
          </p:cNvSpPr>
          <p:nvPr>
            <p:ph type="sldNum" sz="quarter" idx="12"/>
          </p:nvPr>
        </p:nvSpPr>
        <p:spPr/>
        <p:txBody>
          <a:bodyPr/>
          <a:lstStyle/>
          <a:p>
            <a:fld id="{C72E387D-6A03-493F-9F40-899CFE775347}" type="slidenum">
              <a:rPr lang="en-US" smtClean="0"/>
              <a:t>‹#›</a:t>
            </a:fld>
            <a:endParaRPr lang="en-US"/>
          </a:p>
        </p:txBody>
      </p:sp>
    </p:spTree>
    <p:extLst>
      <p:ext uri="{BB962C8B-B14F-4D97-AF65-F5344CB8AC3E}">
        <p14:creationId xmlns:p14="http://schemas.microsoft.com/office/powerpoint/2010/main" val="45741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61A3E-4247-440F-8931-3C6B676F9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E2A707-6AD1-45F5-A7D7-9C6F24CF1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3EA31-60ED-4651-B135-77E61DD36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12D64-8F5B-4F29-97F9-F533FABD52BD}" type="datetimeFigureOut">
              <a:rPr lang="en-US" smtClean="0"/>
              <a:t>7/20/2018</a:t>
            </a:fld>
            <a:endParaRPr lang="en-US"/>
          </a:p>
        </p:txBody>
      </p:sp>
      <p:sp>
        <p:nvSpPr>
          <p:cNvPr id="5" name="Footer Placeholder 4">
            <a:extLst>
              <a:ext uri="{FF2B5EF4-FFF2-40B4-BE49-F238E27FC236}">
                <a16:creationId xmlns:a16="http://schemas.microsoft.com/office/drawing/2014/main" id="{FD53170A-B600-43F9-80B4-2F17C3391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09BE42-D1A7-4598-924E-F58EA6D74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E387D-6A03-493F-9F40-899CFE775347}" type="slidenum">
              <a:rPr lang="en-US" smtClean="0"/>
              <a:t>‹#›</a:t>
            </a:fld>
            <a:endParaRPr lang="en-US"/>
          </a:p>
        </p:txBody>
      </p:sp>
    </p:spTree>
    <p:extLst>
      <p:ext uri="{BB962C8B-B14F-4D97-AF65-F5344CB8AC3E}">
        <p14:creationId xmlns:p14="http://schemas.microsoft.com/office/powerpoint/2010/main" val="61533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2D69-E55F-4D2B-B68F-D3A33DACA50D}"/>
              </a:ext>
            </a:extLst>
          </p:cNvPr>
          <p:cNvSpPr>
            <a:spLocks noGrp="1"/>
          </p:cNvSpPr>
          <p:nvPr>
            <p:ph type="ctrTitle"/>
          </p:nvPr>
        </p:nvSpPr>
        <p:spPr/>
        <p:txBody>
          <a:bodyPr>
            <a:normAutofit fontScale="90000"/>
          </a:bodyPr>
          <a:lstStyle/>
          <a:p>
            <a:r>
              <a:rPr lang="en-US" dirty="0"/>
              <a:t>Machine Learning on Human Genome Transposable Elements</a:t>
            </a:r>
          </a:p>
        </p:txBody>
      </p:sp>
      <p:sp>
        <p:nvSpPr>
          <p:cNvPr id="3" name="Subtitle 2">
            <a:extLst>
              <a:ext uri="{FF2B5EF4-FFF2-40B4-BE49-F238E27FC236}">
                <a16:creationId xmlns:a16="http://schemas.microsoft.com/office/drawing/2014/main" id="{ACB7B33A-11A4-4199-B2A5-2F4CC896128E}"/>
              </a:ext>
            </a:extLst>
          </p:cNvPr>
          <p:cNvSpPr>
            <a:spLocks noGrp="1"/>
          </p:cNvSpPr>
          <p:nvPr>
            <p:ph type="subTitle" idx="1"/>
          </p:nvPr>
        </p:nvSpPr>
        <p:spPr/>
        <p:txBody>
          <a:bodyPr/>
          <a:lstStyle/>
          <a:p>
            <a:r>
              <a:rPr lang="en-US" dirty="0"/>
              <a:t>By Daniel Yan</a:t>
            </a:r>
          </a:p>
        </p:txBody>
      </p:sp>
    </p:spTree>
    <p:extLst>
      <p:ext uri="{BB962C8B-B14F-4D97-AF65-F5344CB8AC3E}">
        <p14:creationId xmlns:p14="http://schemas.microsoft.com/office/powerpoint/2010/main" val="424153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A543-2422-45B6-8FAF-99C31957BF10}"/>
              </a:ext>
            </a:extLst>
          </p:cNvPr>
          <p:cNvSpPr>
            <a:spLocks noGrp="1"/>
          </p:cNvSpPr>
          <p:nvPr>
            <p:ph type="title"/>
          </p:nvPr>
        </p:nvSpPr>
        <p:spPr/>
        <p:txBody>
          <a:bodyPr/>
          <a:lstStyle/>
          <a:p>
            <a:r>
              <a:rPr lang="en-US" dirty="0"/>
              <a:t>Machine Learning Introduction 1</a:t>
            </a:r>
          </a:p>
        </p:txBody>
      </p:sp>
      <p:sp>
        <p:nvSpPr>
          <p:cNvPr id="3" name="Content Placeholder 2">
            <a:extLst>
              <a:ext uri="{FF2B5EF4-FFF2-40B4-BE49-F238E27FC236}">
                <a16:creationId xmlns:a16="http://schemas.microsoft.com/office/drawing/2014/main" id="{5E578F8A-92BC-40C3-AD5D-8FADC534D6D8}"/>
              </a:ext>
            </a:extLst>
          </p:cNvPr>
          <p:cNvSpPr>
            <a:spLocks noGrp="1"/>
          </p:cNvSpPr>
          <p:nvPr>
            <p:ph idx="1"/>
          </p:nvPr>
        </p:nvSpPr>
        <p:spPr>
          <a:xfrm>
            <a:off x="838200" y="1690688"/>
            <a:ext cx="10515600" cy="4351338"/>
          </a:xfrm>
        </p:spPr>
        <p:txBody>
          <a:bodyPr>
            <a:normAutofit/>
          </a:bodyPr>
          <a:lstStyle/>
          <a:p>
            <a:r>
              <a:rPr lang="en-US" sz="2400" dirty="0"/>
              <a:t>Use set of inputs (usually numeric values) to predict an output</a:t>
            </a:r>
          </a:p>
          <a:p>
            <a:r>
              <a:rPr lang="en-US" sz="2400" dirty="0"/>
              <a:t>Divided between regression (predicting  numeric value) and classification (predicting label)</a:t>
            </a:r>
          </a:p>
          <a:p>
            <a:r>
              <a:rPr lang="en-US" sz="2400" dirty="0"/>
              <a:t>Simple classification example: two groups with two features (values), so you can plot the features with </a:t>
            </a:r>
            <a:r>
              <a:rPr lang="en-US" sz="2400" dirty="0" err="1"/>
              <a:t>xy</a:t>
            </a:r>
            <a:r>
              <a:rPr lang="en-US" sz="2400" dirty="0"/>
              <a:t> coordinates and you draw a line to divide them</a:t>
            </a:r>
          </a:p>
        </p:txBody>
      </p:sp>
      <p:sp>
        <p:nvSpPr>
          <p:cNvPr id="4" name="Oval 3">
            <a:extLst>
              <a:ext uri="{FF2B5EF4-FFF2-40B4-BE49-F238E27FC236}">
                <a16:creationId xmlns:a16="http://schemas.microsoft.com/office/drawing/2014/main" id="{3BED3AB7-D40B-48E0-A3E0-01862B3B5CDB}"/>
              </a:ext>
            </a:extLst>
          </p:cNvPr>
          <p:cNvSpPr/>
          <p:nvPr/>
        </p:nvSpPr>
        <p:spPr>
          <a:xfrm>
            <a:off x="4562061" y="3876261"/>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48C5BF4-344C-4CB3-9B98-6F39E46C0C1B}"/>
              </a:ext>
            </a:extLst>
          </p:cNvPr>
          <p:cNvSpPr/>
          <p:nvPr/>
        </p:nvSpPr>
        <p:spPr>
          <a:xfrm>
            <a:off x="3849757" y="4485860"/>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E9D3A0C-1C5B-48DB-9205-7C74E8E859DE}"/>
              </a:ext>
            </a:extLst>
          </p:cNvPr>
          <p:cNvSpPr/>
          <p:nvPr/>
        </p:nvSpPr>
        <p:spPr>
          <a:xfrm>
            <a:off x="4572000" y="4485859"/>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D976A3-093A-4FCC-A232-77BA4AD9A03C}"/>
              </a:ext>
            </a:extLst>
          </p:cNvPr>
          <p:cNvSpPr/>
          <p:nvPr/>
        </p:nvSpPr>
        <p:spPr>
          <a:xfrm>
            <a:off x="5290930" y="3637722"/>
            <a:ext cx="238539"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ED791F1-8D94-407C-8DD0-E5C9EC40D93F}"/>
              </a:ext>
            </a:extLst>
          </p:cNvPr>
          <p:cNvSpPr/>
          <p:nvPr/>
        </p:nvSpPr>
        <p:spPr>
          <a:xfrm>
            <a:off x="5512903" y="4114800"/>
            <a:ext cx="238539" cy="23853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1006A78-BC3C-4F06-81B0-5AC9AA998464}"/>
              </a:ext>
            </a:extLst>
          </p:cNvPr>
          <p:cNvSpPr/>
          <p:nvPr/>
        </p:nvSpPr>
        <p:spPr>
          <a:xfrm>
            <a:off x="5976730" y="5102086"/>
            <a:ext cx="238539" cy="23853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E2BFECE-B5FD-42A2-96CA-79A08B34F710}"/>
              </a:ext>
            </a:extLst>
          </p:cNvPr>
          <p:cNvSpPr/>
          <p:nvPr/>
        </p:nvSpPr>
        <p:spPr>
          <a:xfrm>
            <a:off x="4810539" y="5430079"/>
            <a:ext cx="208723" cy="23522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21BF2A4-470F-4E02-8153-2D4F016A9A4E}"/>
              </a:ext>
            </a:extLst>
          </p:cNvPr>
          <p:cNvCxnSpPr/>
          <p:nvPr/>
        </p:nvCxnSpPr>
        <p:spPr>
          <a:xfrm flipH="1">
            <a:off x="3849757" y="3756991"/>
            <a:ext cx="1901685" cy="229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DDDAF4F-7C3D-48BF-8562-B5E44782784B}"/>
              </a:ext>
            </a:extLst>
          </p:cNvPr>
          <p:cNvSpPr/>
          <p:nvPr/>
        </p:nvSpPr>
        <p:spPr>
          <a:xfrm>
            <a:off x="6639339" y="4114800"/>
            <a:ext cx="238539" cy="2385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FE05C80-82FF-41AC-BFFB-8EF8E52D927B}"/>
              </a:ext>
            </a:extLst>
          </p:cNvPr>
          <p:cNvCxnSpPr>
            <a:endCxn id="15" idx="6"/>
          </p:cNvCxnSpPr>
          <p:nvPr/>
        </p:nvCxnSpPr>
        <p:spPr>
          <a:xfrm flipH="1" flipV="1">
            <a:off x="6877878" y="4234070"/>
            <a:ext cx="387626" cy="251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C95C4-9D1D-492D-9DBF-F0F9F5B1636B}"/>
              </a:ext>
            </a:extLst>
          </p:cNvPr>
          <p:cNvSpPr txBox="1"/>
          <p:nvPr/>
        </p:nvSpPr>
        <p:spPr>
          <a:xfrm>
            <a:off x="7265504" y="4353339"/>
            <a:ext cx="2474844" cy="646331"/>
          </a:xfrm>
          <a:prstGeom prst="rect">
            <a:avLst/>
          </a:prstGeom>
          <a:noFill/>
        </p:spPr>
        <p:txBody>
          <a:bodyPr wrap="square" rtlCol="0">
            <a:spAutoFit/>
          </a:bodyPr>
          <a:lstStyle/>
          <a:p>
            <a:r>
              <a:rPr lang="en-US" dirty="0"/>
              <a:t>A new point here would be predicted as orange</a:t>
            </a:r>
          </a:p>
        </p:txBody>
      </p:sp>
      <p:sp>
        <p:nvSpPr>
          <p:cNvPr id="21" name="Oval 20">
            <a:extLst>
              <a:ext uri="{FF2B5EF4-FFF2-40B4-BE49-F238E27FC236}">
                <a16:creationId xmlns:a16="http://schemas.microsoft.com/office/drawing/2014/main" id="{3502954C-7BE4-4AD7-9385-8C9BE0577DD7}"/>
              </a:ext>
            </a:extLst>
          </p:cNvPr>
          <p:cNvSpPr/>
          <p:nvPr/>
        </p:nvSpPr>
        <p:spPr>
          <a:xfrm>
            <a:off x="3816624" y="5269395"/>
            <a:ext cx="238539" cy="23853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02975B5-CC14-4828-8D76-051963F08F51}"/>
              </a:ext>
            </a:extLst>
          </p:cNvPr>
          <p:cNvCxnSpPr>
            <a:cxnSpLocks/>
            <a:stCxn id="23" idx="3"/>
          </p:cNvCxnSpPr>
          <p:nvPr/>
        </p:nvCxnSpPr>
        <p:spPr>
          <a:xfrm flipV="1">
            <a:off x="3261686" y="5507934"/>
            <a:ext cx="455549" cy="221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E581A-A9B4-49EE-9DDC-173D5E73B6DB}"/>
              </a:ext>
            </a:extLst>
          </p:cNvPr>
          <p:cNvSpPr txBox="1"/>
          <p:nvPr/>
        </p:nvSpPr>
        <p:spPr>
          <a:xfrm>
            <a:off x="786842" y="5406599"/>
            <a:ext cx="2474844" cy="646331"/>
          </a:xfrm>
          <a:prstGeom prst="rect">
            <a:avLst/>
          </a:prstGeom>
          <a:noFill/>
        </p:spPr>
        <p:txBody>
          <a:bodyPr wrap="square" rtlCol="0">
            <a:spAutoFit/>
          </a:bodyPr>
          <a:lstStyle/>
          <a:p>
            <a:r>
              <a:rPr lang="en-US" dirty="0"/>
              <a:t>A new point here would be predicted as blue</a:t>
            </a:r>
          </a:p>
        </p:txBody>
      </p:sp>
    </p:spTree>
    <p:extLst>
      <p:ext uri="{BB962C8B-B14F-4D97-AF65-F5344CB8AC3E}">
        <p14:creationId xmlns:p14="http://schemas.microsoft.com/office/powerpoint/2010/main" val="370986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F84A-F09B-4D12-9549-51F7AE71734D}"/>
              </a:ext>
            </a:extLst>
          </p:cNvPr>
          <p:cNvSpPr>
            <a:spLocks noGrp="1"/>
          </p:cNvSpPr>
          <p:nvPr>
            <p:ph type="title"/>
          </p:nvPr>
        </p:nvSpPr>
        <p:spPr/>
        <p:txBody>
          <a:bodyPr/>
          <a:lstStyle/>
          <a:p>
            <a:r>
              <a:rPr lang="en-US" dirty="0"/>
              <a:t>Machine Learning Introduction 2</a:t>
            </a:r>
          </a:p>
        </p:txBody>
      </p:sp>
      <p:sp>
        <p:nvSpPr>
          <p:cNvPr id="3" name="Content Placeholder 2">
            <a:extLst>
              <a:ext uri="{FF2B5EF4-FFF2-40B4-BE49-F238E27FC236}">
                <a16:creationId xmlns:a16="http://schemas.microsoft.com/office/drawing/2014/main" id="{3508BE61-4FA6-4635-86C1-AED8CDEF85AD}"/>
              </a:ext>
            </a:extLst>
          </p:cNvPr>
          <p:cNvSpPr>
            <a:spLocks noGrp="1"/>
          </p:cNvSpPr>
          <p:nvPr>
            <p:ph idx="1"/>
          </p:nvPr>
        </p:nvSpPr>
        <p:spPr>
          <a:xfrm>
            <a:off x="924828" y="1509163"/>
            <a:ext cx="10515600" cy="4351338"/>
          </a:xfrm>
        </p:spPr>
        <p:txBody>
          <a:bodyPr/>
          <a:lstStyle/>
          <a:p>
            <a:r>
              <a:rPr lang="en-US" dirty="0"/>
              <a:t>When you have hundreds/thousands of features, you can’t visualize that easily as </a:t>
            </a:r>
            <a:r>
              <a:rPr lang="en-US" dirty="0" err="1"/>
              <a:t>xy</a:t>
            </a:r>
            <a:r>
              <a:rPr lang="en-US" dirty="0"/>
              <a:t>-coordinates</a:t>
            </a:r>
          </a:p>
          <a:p>
            <a:r>
              <a:rPr lang="en-US" dirty="0"/>
              <a:t>However, a computer can still attempt to create a “boundary” between labels—basis for Support Vector Machines</a:t>
            </a:r>
          </a:p>
          <a:p>
            <a:r>
              <a:rPr lang="en-US" dirty="0"/>
              <a:t>A computer can also create decision trees, which use a series of binary YES/NO questions to choose a label—basis for Random Forests</a:t>
            </a:r>
          </a:p>
        </p:txBody>
      </p:sp>
      <p:sp>
        <p:nvSpPr>
          <p:cNvPr id="5" name="TextBox 4">
            <a:extLst>
              <a:ext uri="{FF2B5EF4-FFF2-40B4-BE49-F238E27FC236}">
                <a16:creationId xmlns:a16="http://schemas.microsoft.com/office/drawing/2014/main" id="{E4C5879C-E795-488B-9155-AA6FD6E64882}"/>
              </a:ext>
            </a:extLst>
          </p:cNvPr>
          <p:cNvSpPr txBox="1"/>
          <p:nvPr/>
        </p:nvSpPr>
        <p:spPr>
          <a:xfrm>
            <a:off x="4264829" y="4270658"/>
            <a:ext cx="894522" cy="369332"/>
          </a:xfrm>
          <a:prstGeom prst="rect">
            <a:avLst/>
          </a:prstGeom>
          <a:noFill/>
        </p:spPr>
        <p:txBody>
          <a:bodyPr wrap="square" rtlCol="0">
            <a:spAutoFit/>
          </a:bodyPr>
          <a:lstStyle/>
          <a:p>
            <a:r>
              <a:rPr lang="en-US" dirty="0"/>
              <a:t>X &gt; 2</a:t>
            </a:r>
          </a:p>
        </p:txBody>
      </p:sp>
      <p:cxnSp>
        <p:nvCxnSpPr>
          <p:cNvPr id="7" name="Straight Arrow Connector 6">
            <a:extLst>
              <a:ext uri="{FF2B5EF4-FFF2-40B4-BE49-F238E27FC236}">
                <a16:creationId xmlns:a16="http://schemas.microsoft.com/office/drawing/2014/main" id="{CF25858A-1E2A-4B3D-B786-E3C05A316F59}"/>
              </a:ext>
            </a:extLst>
          </p:cNvPr>
          <p:cNvCxnSpPr/>
          <p:nvPr/>
        </p:nvCxnSpPr>
        <p:spPr>
          <a:xfrm flipH="1">
            <a:off x="3966655" y="4639990"/>
            <a:ext cx="447261" cy="41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CB534D-96CE-4814-8320-AB4B0C6CAA2F}"/>
              </a:ext>
            </a:extLst>
          </p:cNvPr>
          <p:cNvSpPr txBox="1"/>
          <p:nvPr/>
        </p:nvSpPr>
        <p:spPr>
          <a:xfrm>
            <a:off x="3623754" y="4610173"/>
            <a:ext cx="566531" cy="369332"/>
          </a:xfrm>
          <a:prstGeom prst="rect">
            <a:avLst/>
          </a:prstGeom>
          <a:noFill/>
        </p:spPr>
        <p:txBody>
          <a:bodyPr wrap="square" rtlCol="0">
            <a:spAutoFit/>
          </a:bodyPr>
          <a:lstStyle/>
          <a:p>
            <a:r>
              <a:rPr lang="en-US" dirty="0"/>
              <a:t>No</a:t>
            </a:r>
          </a:p>
        </p:txBody>
      </p:sp>
      <p:cxnSp>
        <p:nvCxnSpPr>
          <p:cNvPr id="10" name="Straight Arrow Connector 9">
            <a:extLst>
              <a:ext uri="{FF2B5EF4-FFF2-40B4-BE49-F238E27FC236}">
                <a16:creationId xmlns:a16="http://schemas.microsoft.com/office/drawing/2014/main" id="{3F2BC998-69B3-4AAA-A412-20ACC5821657}"/>
              </a:ext>
            </a:extLst>
          </p:cNvPr>
          <p:cNvCxnSpPr>
            <a:cxnSpLocks/>
          </p:cNvCxnSpPr>
          <p:nvPr/>
        </p:nvCxnSpPr>
        <p:spPr>
          <a:xfrm>
            <a:off x="4533186" y="4639990"/>
            <a:ext cx="815007" cy="41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118C74C-D2BA-4608-917B-0567D2AA5D6E}"/>
              </a:ext>
            </a:extLst>
          </p:cNvPr>
          <p:cNvSpPr txBox="1"/>
          <p:nvPr/>
        </p:nvSpPr>
        <p:spPr>
          <a:xfrm>
            <a:off x="5064930" y="4590261"/>
            <a:ext cx="894522" cy="369332"/>
          </a:xfrm>
          <a:prstGeom prst="rect">
            <a:avLst/>
          </a:prstGeom>
          <a:noFill/>
        </p:spPr>
        <p:txBody>
          <a:bodyPr wrap="square" rtlCol="0">
            <a:spAutoFit/>
          </a:bodyPr>
          <a:lstStyle/>
          <a:p>
            <a:r>
              <a:rPr lang="en-US" dirty="0"/>
              <a:t>Yes</a:t>
            </a:r>
          </a:p>
        </p:txBody>
      </p:sp>
      <p:sp>
        <p:nvSpPr>
          <p:cNvPr id="17" name="TextBox 16">
            <a:extLst>
              <a:ext uri="{FF2B5EF4-FFF2-40B4-BE49-F238E27FC236}">
                <a16:creationId xmlns:a16="http://schemas.microsoft.com/office/drawing/2014/main" id="{149A702B-4846-42CE-A83F-F7924EF68CB6}"/>
              </a:ext>
            </a:extLst>
          </p:cNvPr>
          <p:cNvSpPr txBox="1"/>
          <p:nvPr/>
        </p:nvSpPr>
        <p:spPr>
          <a:xfrm>
            <a:off x="3336764" y="5057433"/>
            <a:ext cx="1118151" cy="369332"/>
          </a:xfrm>
          <a:prstGeom prst="rect">
            <a:avLst/>
          </a:prstGeom>
          <a:noFill/>
        </p:spPr>
        <p:txBody>
          <a:bodyPr wrap="square" rtlCol="0">
            <a:spAutoFit/>
          </a:bodyPr>
          <a:lstStyle/>
          <a:p>
            <a:r>
              <a:rPr lang="en-US" dirty="0"/>
              <a:t>Y &gt; 5</a:t>
            </a:r>
          </a:p>
        </p:txBody>
      </p:sp>
      <p:cxnSp>
        <p:nvCxnSpPr>
          <p:cNvPr id="19" name="Straight Arrow Connector 18">
            <a:extLst>
              <a:ext uri="{FF2B5EF4-FFF2-40B4-BE49-F238E27FC236}">
                <a16:creationId xmlns:a16="http://schemas.microsoft.com/office/drawing/2014/main" id="{C2C393B3-BE81-4F88-AB08-458E418E174E}"/>
              </a:ext>
            </a:extLst>
          </p:cNvPr>
          <p:cNvCxnSpPr/>
          <p:nvPr/>
        </p:nvCxnSpPr>
        <p:spPr>
          <a:xfrm flipH="1">
            <a:off x="3131768" y="5426765"/>
            <a:ext cx="357809" cy="38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5C03F8-6D8F-4073-B1E2-8329902FE924}"/>
              </a:ext>
            </a:extLst>
          </p:cNvPr>
          <p:cNvSpPr txBox="1"/>
          <p:nvPr/>
        </p:nvSpPr>
        <p:spPr>
          <a:xfrm>
            <a:off x="2516783" y="5860501"/>
            <a:ext cx="1073427" cy="380866"/>
          </a:xfrm>
          <a:prstGeom prst="rect">
            <a:avLst/>
          </a:prstGeom>
          <a:noFill/>
        </p:spPr>
        <p:txBody>
          <a:bodyPr wrap="square" rtlCol="0">
            <a:spAutoFit/>
          </a:bodyPr>
          <a:lstStyle/>
          <a:p>
            <a:r>
              <a:rPr lang="en-US" dirty="0"/>
              <a:t>Orange</a:t>
            </a:r>
          </a:p>
        </p:txBody>
      </p:sp>
      <p:cxnSp>
        <p:nvCxnSpPr>
          <p:cNvPr id="22" name="Straight Arrow Connector 21">
            <a:extLst>
              <a:ext uri="{FF2B5EF4-FFF2-40B4-BE49-F238E27FC236}">
                <a16:creationId xmlns:a16="http://schemas.microsoft.com/office/drawing/2014/main" id="{73CBB0A8-B811-4D58-87D2-39CF0E4EFD5B}"/>
              </a:ext>
            </a:extLst>
          </p:cNvPr>
          <p:cNvCxnSpPr>
            <a:cxnSpLocks/>
          </p:cNvCxnSpPr>
          <p:nvPr/>
        </p:nvCxnSpPr>
        <p:spPr>
          <a:xfrm>
            <a:off x="3714865" y="5426765"/>
            <a:ext cx="395080" cy="38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4078C6A-AFC9-4B82-856C-F9067825FC1A}"/>
              </a:ext>
            </a:extLst>
          </p:cNvPr>
          <p:cNvSpPr txBox="1"/>
          <p:nvPr/>
        </p:nvSpPr>
        <p:spPr>
          <a:xfrm>
            <a:off x="3798519" y="5813398"/>
            <a:ext cx="1073427" cy="369332"/>
          </a:xfrm>
          <a:prstGeom prst="rect">
            <a:avLst/>
          </a:prstGeom>
          <a:noFill/>
        </p:spPr>
        <p:txBody>
          <a:bodyPr wrap="square" rtlCol="0">
            <a:spAutoFit/>
          </a:bodyPr>
          <a:lstStyle/>
          <a:p>
            <a:r>
              <a:rPr lang="en-US" dirty="0"/>
              <a:t>Blue</a:t>
            </a:r>
          </a:p>
        </p:txBody>
      </p:sp>
      <p:sp>
        <p:nvSpPr>
          <p:cNvPr id="24" name="TextBox 23">
            <a:extLst>
              <a:ext uri="{FF2B5EF4-FFF2-40B4-BE49-F238E27FC236}">
                <a16:creationId xmlns:a16="http://schemas.microsoft.com/office/drawing/2014/main" id="{86D26017-5FFB-48C0-A610-22D5E4E010CC}"/>
              </a:ext>
            </a:extLst>
          </p:cNvPr>
          <p:cNvSpPr txBox="1"/>
          <p:nvPr/>
        </p:nvSpPr>
        <p:spPr>
          <a:xfrm>
            <a:off x="5122079" y="5057433"/>
            <a:ext cx="1295400" cy="369332"/>
          </a:xfrm>
          <a:prstGeom prst="rect">
            <a:avLst/>
          </a:prstGeom>
          <a:noFill/>
        </p:spPr>
        <p:txBody>
          <a:bodyPr wrap="square" rtlCol="0">
            <a:spAutoFit/>
          </a:bodyPr>
          <a:lstStyle/>
          <a:p>
            <a:r>
              <a:rPr lang="en-US" dirty="0"/>
              <a:t>Z &gt; 3</a:t>
            </a:r>
          </a:p>
        </p:txBody>
      </p:sp>
      <p:cxnSp>
        <p:nvCxnSpPr>
          <p:cNvPr id="26" name="Straight Arrow Connector 25">
            <a:extLst>
              <a:ext uri="{FF2B5EF4-FFF2-40B4-BE49-F238E27FC236}">
                <a16:creationId xmlns:a16="http://schemas.microsoft.com/office/drawing/2014/main" id="{A32F7F4B-70FC-4C8B-BE79-E275819D5809}"/>
              </a:ext>
            </a:extLst>
          </p:cNvPr>
          <p:cNvCxnSpPr>
            <a:cxnSpLocks/>
          </p:cNvCxnSpPr>
          <p:nvPr/>
        </p:nvCxnSpPr>
        <p:spPr>
          <a:xfrm flipH="1">
            <a:off x="4861178" y="5426765"/>
            <a:ext cx="407504" cy="38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59663A3-B985-4944-B0A3-71D6C7BD1E37}"/>
              </a:ext>
            </a:extLst>
          </p:cNvPr>
          <p:cNvSpPr txBox="1"/>
          <p:nvPr/>
        </p:nvSpPr>
        <p:spPr>
          <a:xfrm>
            <a:off x="4533186" y="5844208"/>
            <a:ext cx="815007" cy="369332"/>
          </a:xfrm>
          <a:prstGeom prst="rect">
            <a:avLst/>
          </a:prstGeom>
          <a:noFill/>
        </p:spPr>
        <p:txBody>
          <a:bodyPr wrap="square" rtlCol="0">
            <a:spAutoFit/>
          </a:bodyPr>
          <a:lstStyle/>
          <a:p>
            <a:r>
              <a:rPr lang="en-US" dirty="0"/>
              <a:t>Blue</a:t>
            </a:r>
          </a:p>
        </p:txBody>
      </p:sp>
      <p:sp>
        <p:nvSpPr>
          <p:cNvPr id="31" name="TextBox 30">
            <a:extLst>
              <a:ext uri="{FF2B5EF4-FFF2-40B4-BE49-F238E27FC236}">
                <a16:creationId xmlns:a16="http://schemas.microsoft.com/office/drawing/2014/main" id="{93F67F22-59B6-4875-AF47-B3C900293F44}"/>
              </a:ext>
            </a:extLst>
          </p:cNvPr>
          <p:cNvSpPr txBox="1"/>
          <p:nvPr/>
        </p:nvSpPr>
        <p:spPr>
          <a:xfrm>
            <a:off x="2764847" y="5349344"/>
            <a:ext cx="577300" cy="369332"/>
          </a:xfrm>
          <a:prstGeom prst="rect">
            <a:avLst/>
          </a:prstGeom>
          <a:noFill/>
        </p:spPr>
        <p:txBody>
          <a:bodyPr wrap="square" rtlCol="0">
            <a:spAutoFit/>
          </a:bodyPr>
          <a:lstStyle/>
          <a:p>
            <a:r>
              <a:rPr lang="en-US" dirty="0"/>
              <a:t>No</a:t>
            </a:r>
          </a:p>
        </p:txBody>
      </p:sp>
      <p:sp>
        <p:nvSpPr>
          <p:cNvPr id="32" name="TextBox 31">
            <a:extLst>
              <a:ext uri="{FF2B5EF4-FFF2-40B4-BE49-F238E27FC236}">
                <a16:creationId xmlns:a16="http://schemas.microsoft.com/office/drawing/2014/main" id="{B7B2C82C-E751-40EF-B4D8-FEDEEFAD81BE}"/>
              </a:ext>
            </a:extLst>
          </p:cNvPr>
          <p:cNvSpPr txBox="1"/>
          <p:nvPr/>
        </p:nvSpPr>
        <p:spPr>
          <a:xfrm>
            <a:off x="3931040" y="5320027"/>
            <a:ext cx="577300" cy="369332"/>
          </a:xfrm>
          <a:prstGeom prst="rect">
            <a:avLst/>
          </a:prstGeom>
          <a:noFill/>
        </p:spPr>
        <p:txBody>
          <a:bodyPr wrap="square" rtlCol="0">
            <a:spAutoFit/>
          </a:bodyPr>
          <a:lstStyle/>
          <a:p>
            <a:r>
              <a:rPr lang="en-US" dirty="0"/>
              <a:t>Yes</a:t>
            </a:r>
          </a:p>
        </p:txBody>
      </p:sp>
      <p:sp>
        <p:nvSpPr>
          <p:cNvPr id="33" name="TextBox 32">
            <a:extLst>
              <a:ext uri="{FF2B5EF4-FFF2-40B4-BE49-F238E27FC236}">
                <a16:creationId xmlns:a16="http://schemas.microsoft.com/office/drawing/2014/main" id="{7747C76C-3996-4F6F-B020-AE25422D5BF3}"/>
              </a:ext>
            </a:extLst>
          </p:cNvPr>
          <p:cNvSpPr txBox="1"/>
          <p:nvPr/>
        </p:nvSpPr>
        <p:spPr>
          <a:xfrm>
            <a:off x="4618929" y="5349344"/>
            <a:ext cx="577300" cy="369332"/>
          </a:xfrm>
          <a:prstGeom prst="rect">
            <a:avLst/>
          </a:prstGeom>
          <a:noFill/>
        </p:spPr>
        <p:txBody>
          <a:bodyPr wrap="square" rtlCol="0">
            <a:spAutoFit/>
          </a:bodyPr>
          <a:lstStyle/>
          <a:p>
            <a:r>
              <a:rPr lang="en-US" dirty="0"/>
              <a:t>No</a:t>
            </a:r>
          </a:p>
        </p:txBody>
      </p:sp>
      <p:cxnSp>
        <p:nvCxnSpPr>
          <p:cNvPr id="35" name="Straight Arrow Connector 34">
            <a:extLst>
              <a:ext uri="{FF2B5EF4-FFF2-40B4-BE49-F238E27FC236}">
                <a16:creationId xmlns:a16="http://schemas.microsoft.com/office/drawing/2014/main" id="{890EEB00-CD53-40F2-8179-F10325E629D2}"/>
              </a:ext>
            </a:extLst>
          </p:cNvPr>
          <p:cNvCxnSpPr>
            <a:cxnSpLocks/>
          </p:cNvCxnSpPr>
          <p:nvPr/>
        </p:nvCxnSpPr>
        <p:spPr>
          <a:xfrm>
            <a:off x="5596387" y="5491668"/>
            <a:ext cx="554934" cy="38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8E14579-1034-4C61-B2F7-C53847751FF5}"/>
              </a:ext>
            </a:extLst>
          </p:cNvPr>
          <p:cNvSpPr txBox="1"/>
          <p:nvPr/>
        </p:nvSpPr>
        <p:spPr>
          <a:xfrm>
            <a:off x="5959452" y="5379163"/>
            <a:ext cx="1125191" cy="369332"/>
          </a:xfrm>
          <a:prstGeom prst="rect">
            <a:avLst/>
          </a:prstGeom>
          <a:noFill/>
        </p:spPr>
        <p:txBody>
          <a:bodyPr wrap="square" rtlCol="0">
            <a:spAutoFit/>
          </a:bodyPr>
          <a:lstStyle/>
          <a:p>
            <a:r>
              <a:rPr lang="en-US" dirty="0"/>
              <a:t>Yes</a:t>
            </a:r>
          </a:p>
        </p:txBody>
      </p:sp>
      <p:sp>
        <p:nvSpPr>
          <p:cNvPr id="37" name="TextBox 36">
            <a:extLst>
              <a:ext uri="{FF2B5EF4-FFF2-40B4-BE49-F238E27FC236}">
                <a16:creationId xmlns:a16="http://schemas.microsoft.com/office/drawing/2014/main" id="{8C3223FB-7A61-47A0-930E-1F0999A8FEE9}"/>
              </a:ext>
            </a:extLst>
          </p:cNvPr>
          <p:cNvSpPr txBox="1"/>
          <p:nvPr/>
        </p:nvSpPr>
        <p:spPr>
          <a:xfrm>
            <a:off x="5861714" y="5813398"/>
            <a:ext cx="950847" cy="369332"/>
          </a:xfrm>
          <a:prstGeom prst="rect">
            <a:avLst/>
          </a:prstGeom>
          <a:noFill/>
        </p:spPr>
        <p:txBody>
          <a:bodyPr wrap="square" rtlCol="0">
            <a:spAutoFit/>
          </a:bodyPr>
          <a:lstStyle/>
          <a:p>
            <a:r>
              <a:rPr lang="en-US" dirty="0"/>
              <a:t>Orange</a:t>
            </a:r>
          </a:p>
        </p:txBody>
      </p:sp>
    </p:spTree>
    <p:extLst>
      <p:ext uri="{BB962C8B-B14F-4D97-AF65-F5344CB8AC3E}">
        <p14:creationId xmlns:p14="http://schemas.microsoft.com/office/powerpoint/2010/main" val="30253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9599-4056-4933-9488-CE3782C7109D}"/>
              </a:ext>
            </a:extLst>
          </p:cNvPr>
          <p:cNvSpPr>
            <a:spLocks noGrp="1"/>
          </p:cNvSpPr>
          <p:nvPr>
            <p:ph type="title"/>
          </p:nvPr>
        </p:nvSpPr>
        <p:spPr/>
        <p:txBody>
          <a:bodyPr/>
          <a:lstStyle/>
          <a:p>
            <a:r>
              <a:rPr lang="en-US" dirty="0"/>
              <a:t>Machine Learning Introduction 3</a:t>
            </a:r>
          </a:p>
        </p:txBody>
      </p:sp>
      <p:sp>
        <p:nvSpPr>
          <p:cNvPr id="3" name="Content Placeholder 2">
            <a:extLst>
              <a:ext uri="{FF2B5EF4-FFF2-40B4-BE49-F238E27FC236}">
                <a16:creationId xmlns:a16="http://schemas.microsoft.com/office/drawing/2014/main" id="{D61807D0-BF08-43A2-919B-E5FC25F10022}"/>
              </a:ext>
            </a:extLst>
          </p:cNvPr>
          <p:cNvSpPr>
            <a:spLocks noGrp="1"/>
          </p:cNvSpPr>
          <p:nvPr>
            <p:ph idx="1"/>
          </p:nvPr>
        </p:nvSpPr>
        <p:spPr/>
        <p:txBody>
          <a:bodyPr/>
          <a:lstStyle/>
          <a:p>
            <a:r>
              <a:rPr lang="en-US" dirty="0"/>
              <a:t>To visualize higher dimensional data, we can use dimensionality reduction techniques</a:t>
            </a:r>
          </a:p>
          <a:p>
            <a:r>
              <a:rPr lang="en-US" dirty="0"/>
              <a:t>Principal Component Analysis (PCA): Use linear transformation to capture maximum variance as linear combination (eigenvalues…)</a:t>
            </a:r>
          </a:p>
          <a:p>
            <a:r>
              <a:rPr lang="en-US" dirty="0"/>
              <a:t>T-distributed Stochastic Neighbor Embedding (TSNE): Probabilistic approximation of which points are “closer” to each other</a:t>
            </a:r>
          </a:p>
        </p:txBody>
      </p:sp>
      <p:sp>
        <p:nvSpPr>
          <p:cNvPr id="5" name="TextBox 4">
            <a:extLst>
              <a:ext uri="{FF2B5EF4-FFF2-40B4-BE49-F238E27FC236}">
                <a16:creationId xmlns:a16="http://schemas.microsoft.com/office/drawing/2014/main" id="{DEFEBB8F-E9AC-4D83-9C19-A7CDAB296323}"/>
              </a:ext>
            </a:extLst>
          </p:cNvPr>
          <p:cNvSpPr txBox="1"/>
          <p:nvPr/>
        </p:nvSpPr>
        <p:spPr>
          <a:xfrm>
            <a:off x="1043610" y="4830417"/>
            <a:ext cx="1669774" cy="923330"/>
          </a:xfrm>
          <a:prstGeom prst="rect">
            <a:avLst/>
          </a:prstGeom>
          <a:noFill/>
        </p:spPr>
        <p:txBody>
          <a:bodyPr wrap="square" rtlCol="0">
            <a:spAutoFit/>
          </a:bodyPr>
          <a:lstStyle/>
          <a:p>
            <a:r>
              <a:rPr lang="en-US" dirty="0"/>
              <a:t>~4000 features in columns with ~1 million rows</a:t>
            </a:r>
          </a:p>
        </p:txBody>
      </p:sp>
      <p:cxnSp>
        <p:nvCxnSpPr>
          <p:cNvPr id="7" name="Straight Arrow Connector 6">
            <a:extLst>
              <a:ext uri="{FF2B5EF4-FFF2-40B4-BE49-F238E27FC236}">
                <a16:creationId xmlns:a16="http://schemas.microsoft.com/office/drawing/2014/main" id="{529B937F-1412-4EBE-9380-3C69A0146020}"/>
              </a:ext>
            </a:extLst>
          </p:cNvPr>
          <p:cNvCxnSpPr>
            <a:cxnSpLocks/>
          </p:cNvCxnSpPr>
          <p:nvPr/>
        </p:nvCxnSpPr>
        <p:spPr>
          <a:xfrm>
            <a:off x="2951922" y="5247861"/>
            <a:ext cx="1192695" cy="0"/>
          </a:xfrm>
          <a:prstGeom prst="straightConnector1">
            <a:avLst/>
          </a:prstGeom>
          <a:ln w="76200" cmpd="sng">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2B0BDE8-9B96-4D0E-9937-899B3C58583F}"/>
              </a:ext>
            </a:extLst>
          </p:cNvPr>
          <p:cNvSpPr/>
          <p:nvPr/>
        </p:nvSpPr>
        <p:spPr>
          <a:xfrm>
            <a:off x="4348480" y="4830417"/>
            <a:ext cx="1981200" cy="92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a:t>
            </a:r>
          </a:p>
        </p:txBody>
      </p:sp>
      <p:cxnSp>
        <p:nvCxnSpPr>
          <p:cNvPr id="10" name="Straight Arrow Connector 9">
            <a:extLst>
              <a:ext uri="{FF2B5EF4-FFF2-40B4-BE49-F238E27FC236}">
                <a16:creationId xmlns:a16="http://schemas.microsoft.com/office/drawing/2014/main" id="{807329D6-7A52-43BB-931B-09C8E704FBAB}"/>
              </a:ext>
            </a:extLst>
          </p:cNvPr>
          <p:cNvCxnSpPr>
            <a:cxnSpLocks/>
          </p:cNvCxnSpPr>
          <p:nvPr/>
        </p:nvCxnSpPr>
        <p:spPr>
          <a:xfrm>
            <a:off x="6518082" y="5247861"/>
            <a:ext cx="1192695" cy="0"/>
          </a:xfrm>
          <a:prstGeom prst="straightConnector1">
            <a:avLst/>
          </a:prstGeom>
          <a:ln w="76200" cmpd="sng">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43C0900-E37D-4D52-8ED8-A37CEBC9EE6A}"/>
              </a:ext>
            </a:extLst>
          </p:cNvPr>
          <p:cNvPicPr>
            <a:picLocks noChangeAspect="1"/>
          </p:cNvPicPr>
          <p:nvPr/>
        </p:nvPicPr>
        <p:blipFill>
          <a:blip r:embed="rId2"/>
          <a:stretch>
            <a:fillRect/>
          </a:stretch>
        </p:blipFill>
        <p:spPr>
          <a:xfrm>
            <a:off x="8156840" y="4490720"/>
            <a:ext cx="1908655" cy="1930399"/>
          </a:xfrm>
          <a:prstGeom prst="rect">
            <a:avLst/>
          </a:prstGeom>
        </p:spPr>
      </p:pic>
    </p:spTree>
    <p:extLst>
      <p:ext uri="{BB962C8B-B14F-4D97-AF65-F5344CB8AC3E}">
        <p14:creationId xmlns:p14="http://schemas.microsoft.com/office/powerpoint/2010/main" val="252283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3BAC-045A-417F-881F-884C87B8E42F}"/>
              </a:ext>
            </a:extLst>
          </p:cNvPr>
          <p:cNvSpPr>
            <a:spLocks noGrp="1"/>
          </p:cNvSpPr>
          <p:nvPr>
            <p:ph type="title"/>
          </p:nvPr>
        </p:nvSpPr>
        <p:spPr/>
        <p:txBody>
          <a:bodyPr/>
          <a:lstStyle/>
          <a:p>
            <a:r>
              <a:rPr lang="en-US" dirty="0"/>
              <a:t>Transposable Elements</a:t>
            </a:r>
          </a:p>
        </p:txBody>
      </p:sp>
      <p:sp>
        <p:nvSpPr>
          <p:cNvPr id="3" name="Content Placeholder 2">
            <a:extLst>
              <a:ext uri="{FF2B5EF4-FFF2-40B4-BE49-F238E27FC236}">
                <a16:creationId xmlns:a16="http://schemas.microsoft.com/office/drawing/2014/main" id="{9193D5B5-5FFD-4BA3-8CA3-7A849FBBF30A}"/>
              </a:ext>
            </a:extLst>
          </p:cNvPr>
          <p:cNvSpPr>
            <a:spLocks noGrp="1"/>
          </p:cNvSpPr>
          <p:nvPr>
            <p:ph idx="1"/>
          </p:nvPr>
        </p:nvSpPr>
        <p:spPr/>
        <p:txBody>
          <a:bodyPr/>
          <a:lstStyle/>
          <a:p>
            <a:r>
              <a:rPr lang="en-US" dirty="0"/>
              <a:t>The 9</a:t>
            </a:r>
            <a:r>
              <a:rPr lang="en-US" baseline="30000" dirty="0"/>
              <a:t>th</a:t>
            </a:r>
            <a:r>
              <a:rPr lang="en-US" dirty="0"/>
              <a:t> grade biology I learned was a little too simplistic: the human genome doesn’t just contain base pairs (</a:t>
            </a:r>
            <a:r>
              <a:rPr lang="en-US" dirty="0" err="1"/>
              <a:t>acgt</a:t>
            </a:r>
            <a:r>
              <a:rPr lang="en-US" dirty="0"/>
              <a:t>) that code for proteins.</a:t>
            </a:r>
          </a:p>
          <a:p>
            <a:r>
              <a:rPr lang="en-US" dirty="0"/>
              <a:t>Transposable elements are one subset of non-coding (wait, are we even sure what coding means….?) base pairs that repeat throughout the human genome.</a:t>
            </a:r>
          </a:p>
          <a:p>
            <a:r>
              <a:rPr lang="en-US" dirty="0"/>
              <a:t>One hypothesis is that transposable elements contain enhancers, which are supposed to have some regulatory effect on protein production…but what parts of the human genome is enhancers is itself a murky topic…</a:t>
            </a:r>
          </a:p>
        </p:txBody>
      </p:sp>
    </p:spTree>
    <p:extLst>
      <p:ext uri="{BB962C8B-B14F-4D97-AF65-F5344CB8AC3E}">
        <p14:creationId xmlns:p14="http://schemas.microsoft.com/office/powerpoint/2010/main" val="96345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4C75-0300-4094-AA72-CE4922ED017D}"/>
              </a:ext>
            </a:extLst>
          </p:cNvPr>
          <p:cNvSpPr>
            <a:spLocks noGrp="1"/>
          </p:cNvSpPr>
          <p:nvPr>
            <p:ph type="title"/>
          </p:nvPr>
        </p:nvSpPr>
        <p:spPr/>
        <p:txBody>
          <a:bodyPr/>
          <a:lstStyle/>
          <a:p>
            <a:r>
              <a:rPr lang="en-US" dirty="0">
                <a:solidFill>
                  <a:srgbClr val="FF0000"/>
                </a:solidFill>
              </a:rPr>
              <a:t>TSNE</a:t>
            </a:r>
            <a:r>
              <a:rPr lang="en-US" dirty="0"/>
              <a:t> vs </a:t>
            </a:r>
            <a:r>
              <a:rPr lang="en-US" dirty="0">
                <a:solidFill>
                  <a:srgbClr val="00B050"/>
                </a:solidFill>
              </a:rPr>
              <a:t>PCA</a:t>
            </a:r>
            <a:r>
              <a:rPr lang="en-US" dirty="0"/>
              <a:t> Visualization</a:t>
            </a:r>
          </a:p>
        </p:txBody>
      </p:sp>
      <p:pic>
        <p:nvPicPr>
          <p:cNvPr id="5" name="Content Placeholder 4">
            <a:extLst>
              <a:ext uri="{FF2B5EF4-FFF2-40B4-BE49-F238E27FC236}">
                <a16:creationId xmlns:a16="http://schemas.microsoft.com/office/drawing/2014/main" id="{A3265BC3-5CC8-4109-9ADE-E3A561778014}"/>
              </a:ext>
            </a:extLst>
          </p:cNvPr>
          <p:cNvPicPr>
            <a:picLocks noGrp="1" noChangeAspect="1"/>
          </p:cNvPicPr>
          <p:nvPr>
            <p:ph idx="1"/>
          </p:nvPr>
        </p:nvPicPr>
        <p:blipFill>
          <a:blip r:embed="rId2"/>
          <a:stretch>
            <a:fillRect/>
          </a:stretch>
        </p:blipFill>
        <p:spPr>
          <a:xfrm>
            <a:off x="731521" y="1402716"/>
            <a:ext cx="5090159" cy="5090159"/>
          </a:xfrm>
          <a:prstGeom prst="rect">
            <a:avLst/>
          </a:prstGeom>
        </p:spPr>
      </p:pic>
      <p:pic>
        <p:nvPicPr>
          <p:cNvPr id="7" name="Picture 6">
            <a:extLst>
              <a:ext uri="{FF2B5EF4-FFF2-40B4-BE49-F238E27FC236}">
                <a16:creationId xmlns:a16="http://schemas.microsoft.com/office/drawing/2014/main" id="{393EBDAA-BE36-4CDD-A881-C09602B70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876" y="1308617"/>
            <a:ext cx="5090160" cy="5090160"/>
          </a:xfrm>
          <a:prstGeom prst="rect">
            <a:avLst/>
          </a:prstGeom>
        </p:spPr>
      </p:pic>
      <p:sp>
        <p:nvSpPr>
          <p:cNvPr id="8" name="TextBox 7">
            <a:extLst>
              <a:ext uri="{FF2B5EF4-FFF2-40B4-BE49-F238E27FC236}">
                <a16:creationId xmlns:a16="http://schemas.microsoft.com/office/drawing/2014/main" id="{8F24838C-3DCC-41E3-A72C-F6E89675AE3C}"/>
              </a:ext>
            </a:extLst>
          </p:cNvPr>
          <p:cNvSpPr txBox="1"/>
          <p:nvPr/>
        </p:nvSpPr>
        <p:spPr>
          <a:xfrm>
            <a:off x="2697481" y="1402715"/>
            <a:ext cx="1737360" cy="523220"/>
          </a:xfrm>
          <a:prstGeom prst="rect">
            <a:avLst/>
          </a:prstGeom>
          <a:noFill/>
        </p:spPr>
        <p:txBody>
          <a:bodyPr wrap="square" rtlCol="0">
            <a:spAutoFit/>
          </a:bodyPr>
          <a:lstStyle/>
          <a:p>
            <a:r>
              <a:rPr lang="en-US" sz="2800" dirty="0">
                <a:solidFill>
                  <a:srgbClr val="FF0000"/>
                </a:solidFill>
              </a:rPr>
              <a:t>TSNE</a:t>
            </a:r>
            <a:endParaRPr lang="en-US" dirty="0">
              <a:solidFill>
                <a:srgbClr val="FF0000"/>
              </a:solidFill>
            </a:endParaRPr>
          </a:p>
        </p:txBody>
      </p:sp>
      <p:sp>
        <p:nvSpPr>
          <p:cNvPr id="9" name="TextBox 8">
            <a:extLst>
              <a:ext uri="{FF2B5EF4-FFF2-40B4-BE49-F238E27FC236}">
                <a16:creationId xmlns:a16="http://schemas.microsoft.com/office/drawing/2014/main" id="{4709F582-0C89-4433-9CF0-6482F13F4FCD}"/>
              </a:ext>
            </a:extLst>
          </p:cNvPr>
          <p:cNvSpPr txBox="1"/>
          <p:nvPr/>
        </p:nvSpPr>
        <p:spPr>
          <a:xfrm>
            <a:off x="8625840" y="1402716"/>
            <a:ext cx="1920240" cy="523220"/>
          </a:xfrm>
          <a:prstGeom prst="rect">
            <a:avLst/>
          </a:prstGeom>
          <a:noFill/>
        </p:spPr>
        <p:txBody>
          <a:bodyPr wrap="square" rtlCol="0">
            <a:spAutoFit/>
          </a:bodyPr>
          <a:lstStyle/>
          <a:p>
            <a:r>
              <a:rPr lang="en-US" sz="2800" dirty="0">
                <a:solidFill>
                  <a:srgbClr val="00B050"/>
                </a:solidFill>
              </a:rPr>
              <a:t>PCA</a:t>
            </a:r>
            <a:endParaRPr lang="en-US" sz="2000" dirty="0">
              <a:solidFill>
                <a:srgbClr val="00B050"/>
              </a:solidFill>
            </a:endParaRPr>
          </a:p>
        </p:txBody>
      </p:sp>
    </p:spTree>
    <p:extLst>
      <p:ext uri="{BB962C8B-B14F-4D97-AF65-F5344CB8AC3E}">
        <p14:creationId xmlns:p14="http://schemas.microsoft.com/office/powerpoint/2010/main" val="85795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9A16-7EDA-422D-A773-AD69A1BDE64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5ECA80E-421F-4E1F-B53F-BEB7747084A3}"/>
              </a:ext>
            </a:extLst>
          </p:cNvPr>
          <p:cNvSpPr>
            <a:spLocks noGrp="1"/>
          </p:cNvSpPr>
          <p:nvPr>
            <p:ph idx="1"/>
          </p:nvPr>
        </p:nvSpPr>
        <p:spPr>
          <a:xfrm>
            <a:off x="838200" y="1479116"/>
            <a:ext cx="10515600" cy="4351338"/>
          </a:xfrm>
        </p:spPr>
        <p:txBody>
          <a:bodyPr>
            <a:normAutofit fontScale="92500"/>
          </a:bodyPr>
          <a:lstStyle/>
          <a:p>
            <a:r>
              <a:rPr lang="en-US" dirty="0"/>
              <a:t>The human genome isn’t as simplistic as the “9</a:t>
            </a:r>
            <a:r>
              <a:rPr lang="en-US" baseline="30000" dirty="0"/>
              <a:t>th</a:t>
            </a:r>
            <a:r>
              <a:rPr lang="en-US" dirty="0"/>
              <a:t> grade biology” version</a:t>
            </a:r>
          </a:p>
          <a:p>
            <a:r>
              <a:rPr lang="en-US" dirty="0"/>
              <a:t>Don’t believe that just because something is “science” it has to be true. As one of my coworkers says, the more uncertain and fuzzy things seem, the more you know you’re at the vanguard...</a:t>
            </a:r>
          </a:p>
          <a:p>
            <a:r>
              <a:rPr lang="en-US" dirty="0"/>
              <a:t>Machine learning is incredibly powerful, but it isn’t a magic bullet; most of our models on classifying transposable elements did not fare very well</a:t>
            </a:r>
          </a:p>
          <a:p>
            <a:r>
              <a:rPr lang="en-US" dirty="0"/>
              <a:t>Machine learning isn’t all about creating glamorous algorithms; much of it is processing data so a computer and do mathematical operations</a:t>
            </a:r>
          </a:p>
          <a:p>
            <a:r>
              <a:rPr lang="en-US" dirty="0"/>
              <a:t>Machine learning and artificial intelligence isn’t some futuristic technology for computer experts, it is already </a:t>
            </a:r>
            <a:r>
              <a:rPr lang="en-US"/>
              <a:t>ubiquitous in many fields</a:t>
            </a:r>
            <a:endParaRPr lang="en-US" dirty="0"/>
          </a:p>
          <a:p>
            <a:endParaRPr lang="en-US" dirty="0"/>
          </a:p>
        </p:txBody>
      </p:sp>
    </p:spTree>
    <p:extLst>
      <p:ext uri="{BB962C8B-B14F-4D97-AF65-F5344CB8AC3E}">
        <p14:creationId xmlns:p14="http://schemas.microsoft.com/office/powerpoint/2010/main" val="180495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348D-21F9-4CAE-8F23-BC10F05CD0F0}"/>
              </a:ext>
            </a:extLst>
          </p:cNvPr>
          <p:cNvSpPr>
            <a:spLocks noGrp="1"/>
          </p:cNvSpPr>
          <p:nvPr>
            <p:ph type="title"/>
          </p:nvPr>
        </p:nvSpPr>
        <p:spPr/>
        <p:txBody>
          <a:bodyPr/>
          <a:lstStyle/>
          <a:p>
            <a:r>
              <a:rPr lang="en-US" dirty="0"/>
              <a:t>Further Investigation</a:t>
            </a:r>
          </a:p>
        </p:txBody>
      </p:sp>
      <p:sp>
        <p:nvSpPr>
          <p:cNvPr id="3" name="Content Placeholder 2">
            <a:extLst>
              <a:ext uri="{FF2B5EF4-FFF2-40B4-BE49-F238E27FC236}">
                <a16:creationId xmlns:a16="http://schemas.microsoft.com/office/drawing/2014/main" id="{E4C13F92-B3EF-4A0F-9820-927F64B41809}"/>
              </a:ext>
            </a:extLst>
          </p:cNvPr>
          <p:cNvSpPr>
            <a:spLocks noGrp="1"/>
          </p:cNvSpPr>
          <p:nvPr>
            <p:ph idx="1"/>
          </p:nvPr>
        </p:nvSpPr>
        <p:spPr/>
        <p:txBody>
          <a:bodyPr/>
          <a:lstStyle/>
          <a:p>
            <a:r>
              <a:rPr lang="en-US" dirty="0"/>
              <a:t>Machine learning using distributed frameworks such as Apache Spark. </a:t>
            </a:r>
          </a:p>
          <a:p>
            <a:r>
              <a:rPr lang="en-US" dirty="0"/>
              <a:t>Many of our models ran out of resources even on </a:t>
            </a:r>
            <a:r>
              <a:rPr lang="en-US" dirty="0" err="1"/>
              <a:t>accre</a:t>
            </a:r>
            <a:r>
              <a:rPr lang="en-US" dirty="0"/>
              <a:t>, where computers have up to 16 cores and 256 GB of memory. </a:t>
            </a:r>
          </a:p>
          <a:p>
            <a:r>
              <a:rPr lang="en-US" dirty="0"/>
              <a:t>TSNE had to be reduced from ~4000 features to 50 by PCA (only 17% of variation retained) first, and from ~1,000,000 samples to 10,000 samples to run</a:t>
            </a:r>
          </a:p>
          <a:p>
            <a:r>
              <a:rPr lang="en-US" dirty="0"/>
              <a:t>Custom definition of distance: “</a:t>
            </a:r>
            <a:r>
              <a:rPr lang="en-US" dirty="0" err="1"/>
              <a:t>aaaaaa</a:t>
            </a:r>
            <a:r>
              <a:rPr lang="en-US" dirty="0"/>
              <a:t>” should be closer to “</a:t>
            </a:r>
            <a:r>
              <a:rPr lang="en-US" dirty="0" err="1"/>
              <a:t>aaaaat</a:t>
            </a:r>
            <a:r>
              <a:rPr lang="en-US" dirty="0"/>
              <a:t>” than “</a:t>
            </a:r>
            <a:r>
              <a:rPr lang="en-US" dirty="0" err="1"/>
              <a:t>tgctgc</a:t>
            </a:r>
            <a:r>
              <a:rPr lang="en-US" dirty="0"/>
              <a:t>”, but a machine doesn’t know unless you tell it</a:t>
            </a:r>
          </a:p>
        </p:txBody>
      </p:sp>
    </p:spTree>
    <p:extLst>
      <p:ext uri="{BB962C8B-B14F-4D97-AF65-F5344CB8AC3E}">
        <p14:creationId xmlns:p14="http://schemas.microsoft.com/office/powerpoint/2010/main" val="156975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FEF3-62AE-4838-A7F0-9E22A1305891}"/>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3C790A1D-D576-4EDC-8DA7-41263C2C9BAE}"/>
              </a:ext>
            </a:extLst>
          </p:cNvPr>
          <p:cNvSpPr>
            <a:spLocks noGrp="1"/>
          </p:cNvSpPr>
          <p:nvPr>
            <p:ph idx="1"/>
          </p:nvPr>
        </p:nvSpPr>
        <p:spPr>
          <a:xfrm>
            <a:off x="838200" y="1825625"/>
            <a:ext cx="10693400" cy="1967646"/>
          </a:xfrm>
        </p:spPr>
        <p:txBody>
          <a:bodyPr>
            <a:normAutofit fontScale="92500"/>
          </a:bodyPr>
          <a:lstStyle/>
          <a:p>
            <a:r>
              <a:rPr lang="en-US" dirty="0"/>
              <a:t>Principal Investigator: Tony Capra</a:t>
            </a:r>
          </a:p>
          <a:p>
            <a:r>
              <a:rPr lang="en-US" dirty="0"/>
              <a:t>Graduate Student Mentor: </a:t>
            </a:r>
            <a:r>
              <a:rPr lang="en-US" dirty="0" err="1"/>
              <a:t>Abin</a:t>
            </a:r>
            <a:r>
              <a:rPr lang="en-US" dirty="0"/>
              <a:t> Abraham</a:t>
            </a:r>
          </a:p>
          <a:p>
            <a:r>
              <a:rPr lang="en-US" dirty="0"/>
              <a:t>Vanderbilt Advanced Computer Center for Research and Education (ACCRE) </a:t>
            </a:r>
          </a:p>
          <a:p>
            <a:r>
              <a:rPr lang="en-US" dirty="0"/>
              <a:t>Capra Lab Coworkers:</a:t>
            </a:r>
          </a:p>
          <a:p>
            <a:endParaRPr lang="en-US" dirty="0"/>
          </a:p>
          <a:p>
            <a:endParaRPr lang="en-US" dirty="0"/>
          </a:p>
          <a:p>
            <a:pPr lvl="1"/>
            <a:endParaRPr lang="en-US" dirty="0"/>
          </a:p>
        </p:txBody>
      </p:sp>
      <p:sp>
        <p:nvSpPr>
          <p:cNvPr id="4" name="TextBox 3">
            <a:extLst>
              <a:ext uri="{FF2B5EF4-FFF2-40B4-BE49-F238E27FC236}">
                <a16:creationId xmlns:a16="http://schemas.microsoft.com/office/drawing/2014/main" id="{04B88985-6953-4D4A-8CCB-AE13D10B5EC2}"/>
              </a:ext>
            </a:extLst>
          </p:cNvPr>
          <p:cNvSpPr txBox="1"/>
          <p:nvPr/>
        </p:nvSpPr>
        <p:spPr>
          <a:xfrm>
            <a:off x="965200" y="3793271"/>
            <a:ext cx="5303520" cy="2523768"/>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Mary Lauren Benton</a:t>
            </a:r>
          </a:p>
          <a:p>
            <a:pPr marL="800100" lvl="1" indent="-342900">
              <a:buFont typeface="Arial" panose="020B0604020202020204" pitchFamily="34" charset="0"/>
              <a:buChar char="•"/>
            </a:pPr>
            <a:r>
              <a:rPr lang="en-US" sz="2400" dirty="0"/>
              <a:t>Laura </a:t>
            </a:r>
            <a:r>
              <a:rPr lang="en-US" sz="2400" dirty="0" err="1"/>
              <a:t>Colbran</a:t>
            </a:r>
            <a:endParaRPr lang="en-US" sz="2400" dirty="0"/>
          </a:p>
          <a:p>
            <a:pPr marL="800100" lvl="1" indent="-342900">
              <a:buFont typeface="Arial" panose="020B0604020202020204" pitchFamily="34" charset="0"/>
              <a:buChar char="•"/>
            </a:pPr>
            <a:r>
              <a:rPr lang="en-US" sz="2400" dirty="0"/>
              <a:t>Ling Chen</a:t>
            </a:r>
          </a:p>
          <a:p>
            <a:pPr marL="800100" lvl="1" indent="-342900">
              <a:buFont typeface="Arial" panose="020B0604020202020204" pitchFamily="34" charset="0"/>
              <a:buChar char="•"/>
            </a:pPr>
            <a:r>
              <a:rPr lang="en-US" sz="2400" dirty="0" err="1"/>
              <a:t>Xiaoyi</a:t>
            </a:r>
            <a:r>
              <a:rPr lang="en-US" sz="2400" dirty="0"/>
              <a:t> Dou</a:t>
            </a:r>
          </a:p>
          <a:p>
            <a:pPr marL="800100" lvl="1" indent="-342900">
              <a:buFont typeface="Arial" panose="020B0604020202020204" pitchFamily="34" charset="0"/>
              <a:buChar char="•"/>
            </a:pPr>
            <a:r>
              <a:rPr lang="en-US" sz="2400" dirty="0"/>
              <a:t>Sarah Fong</a:t>
            </a:r>
          </a:p>
          <a:p>
            <a:pPr marL="800100" lvl="1" indent="-342900">
              <a:buFont typeface="Arial" panose="020B0604020202020204" pitchFamily="34" charset="0"/>
              <a:buChar char="•"/>
            </a:pPr>
            <a:r>
              <a:rPr lang="en-US" sz="2400" dirty="0"/>
              <a:t>Maya Johnson</a:t>
            </a:r>
          </a:p>
          <a:p>
            <a:endParaRPr lang="en-US" sz="1400" dirty="0"/>
          </a:p>
        </p:txBody>
      </p:sp>
      <p:sp>
        <p:nvSpPr>
          <p:cNvPr id="6" name="TextBox 5">
            <a:extLst>
              <a:ext uri="{FF2B5EF4-FFF2-40B4-BE49-F238E27FC236}">
                <a16:creationId xmlns:a16="http://schemas.microsoft.com/office/drawing/2014/main" id="{A015BAE3-A5E9-4B3D-8903-A3A4AFBD42EB}"/>
              </a:ext>
            </a:extLst>
          </p:cNvPr>
          <p:cNvSpPr txBox="1"/>
          <p:nvPr/>
        </p:nvSpPr>
        <p:spPr>
          <a:xfrm>
            <a:off x="5618480" y="3769239"/>
            <a:ext cx="5212080" cy="2492990"/>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David Rinker</a:t>
            </a:r>
          </a:p>
          <a:p>
            <a:pPr marL="800100" lvl="1" indent="-342900">
              <a:buFont typeface="Arial" panose="020B0604020202020204" pitchFamily="34" charset="0"/>
              <a:buChar char="•"/>
            </a:pPr>
            <a:r>
              <a:rPr lang="en-US" sz="2400" dirty="0" err="1"/>
              <a:t>Souhrid</a:t>
            </a:r>
            <a:r>
              <a:rPr lang="en-US" sz="2400" dirty="0"/>
              <a:t> Mukherjee</a:t>
            </a:r>
          </a:p>
          <a:p>
            <a:pPr marL="800100" lvl="1" indent="-342900">
              <a:buFont typeface="Arial" panose="020B0604020202020204" pitchFamily="34" charset="0"/>
              <a:buChar char="•"/>
            </a:pPr>
            <a:r>
              <a:rPr lang="en-US" sz="2400" dirty="0"/>
              <a:t>Greg </a:t>
            </a:r>
            <a:r>
              <a:rPr lang="en-US" sz="2400" dirty="0" err="1"/>
              <a:t>Sliwoski</a:t>
            </a:r>
            <a:endParaRPr lang="en-US" sz="2400" dirty="0"/>
          </a:p>
          <a:p>
            <a:pPr marL="800100" lvl="1" indent="-342900">
              <a:buFont typeface="Arial" panose="020B0604020202020204" pitchFamily="34" charset="0"/>
              <a:buChar char="•"/>
            </a:pPr>
            <a:r>
              <a:rPr lang="en-US" sz="2400" dirty="0"/>
              <a:t>Keila Velázquez</a:t>
            </a:r>
          </a:p>
          <a:p>
            <a:pPr marL="800100" lvl="1" indent="-342900">
              <a:buFont typeface="Arial" panose="020B0604020202020204" pitchFamily="34" charset="0"/>
              <a:buChar char="•"/>
            </a:pPr>
            <a:r>
              <a:rPr lang="en-US" sz="2400" dirty="0"/>
              <a:t>Kevin Yang</a:t>
            </a:r>
          </a:p>
          <a:p>
            <a:pPr lvl="1"/>
            <a:endParaRPr lang="en-US" dirty="0"/>
          </a:p>
          <a:p>
            <a:endParaRPr lang="en-US" dirty="0"/>
          </a:p>
        </p:txBody>
      </p:sp>
    </p:spTree>
    <p:extLst>
      <p:ext uri="{BB962C8B-B14F-4D97-AF65-F5344CB8AC3E}">
        <p14:creationId xmlns:p14="http://schemas.microsoft.com/office/powerpoint/2010/main" val="1910822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610</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Machine Learning on Human Genome Transposable Elements</vt:lpstr>
      <vt:lpstr>Machine Learning Introduction 1</vt:lpstr>
      <vt:lpstr>Machine Learning Introduction 2</vt:lpstr>
      <vt:lpstr>Machine Learning Introduction 3</vt:lpstr>
      <vt:lpstr>Transposable Elements</vt:lpstr>
      <vt:lpstr>TSNE vs PCA Visualization</vt:lpstr>
      <vt:lpstr>Conclusions</vt:lpstr>
      <vt:lpstr>Further Investigation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on Human Genome Transposable Elements</dc:title>
  <dc:creator>Daniel Yan</dc:creator>
  <cp:lastModifiedBy>Daniel Yan</cp:lastModifiedBy>
  <cp:revision>26</cp:revision>
  <dcterms:created xsi:type="dcterms:W3CDTF">2018-07-19T15:29:11Z</dcterms:created>
  <dcterms:modified xsi:type="dcterms:W3CDTF">2018-07-20T16:58:00Z</dcterms:modified>
</cp:coreProperties>
</file>