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6"/>
  </p:notesMasterIdLst>
  <p:sldIdLst>
    <p:sldId id="256" r:id="rId2"/>
    <p:sldId id="432" r:id="rId3"/>
    <p:sldId id="441" r:id="rId4"/>
    <p:sldId id="433" r:id="rId5"/>
    <p:sldId id="443" r:id="rId6"/>
    <p:sldId id="444" r:id="rId7"/>
    <p:sldId id="448" r:id="rId8"/>
    <p:sldId id="446" r:id="rId9"/>
    <p:sldId id="447" r:id="rId10"/>
    <p:sldId id="379" r:id="rId11"/>
    <p:sldId id="427" r:id="rId12"/>
    <p:sldId id="430" r:id="rId13"/>
    <p:sldId id="431" r:id="rId14"/>
    <p:sldId id="409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8F1"/>
    <a:srgbClr val="BFBFBF"/>
    <a:srgbClr val="8AE232"/>
    <a:srgbClr val="FC1B70"/>
    <a:srgbClr val="E5DB73"/>
    <a:srgbClr val="AD7CFF"/>
    <a:srgbClr val="F49100"/>
    <a:srgbClr val="719DCF"/>
    <a:srgbClr val="4EC9B0"/>
    <a:srgbClr val="789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3782"/>
  </p:normalViewPr>
  <p:slideViewPr>
    <p:cSldViewPr showGuides="1">
      <p:cViewPr varScale="1">
        <p:scale>
          <a:sx n="81" d="100"/>
          <a:sy n="81" d="100"/>
        </p:scale>
        <p:origin x="192" y="3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Transport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 - </a:t>
            </a:r>
            <a:r>
              <a:rPr lang="en-US" dirty="0" err="1"/>
              <a:t>Reprentational</a:t>
            </a:r>
            <a:endParaRPr lang="en-US" dirty="0"/>
          </a:p>
          <a:p>
            <a:r>
              <a:rPr lang="en-US" dirty="0"/>
              <a:t>S - state</a:t>
            </a:r>
          </a:p>
          <a:p>
            <a:r>
              <a:rPr lang="en-US" dirty="0"/>
              <a:t>T -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covered in your next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6C5E58-CBD5-4F40-A46D-E5FC090F869C}"/>
              </a:ext>
            </a:extLst>
          </p:cNvPr>
          <p:cNvGrpSpPr/>
          <p:nvPr userDrawn="1"/>
        </p:nvGrpSpPr>
        <p:grpSpPr>
          <a:xfrm>
            <a:off x="0" y="-5644"/>
            <a:ext cx="12218736" cy="6863644"/>
            <a:chOff x="0" y="-5644"/>
            <a:chExt cx="9164052" cy="6863644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B5A68DA-EA47-9049-9375-5697ED1AB7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802105" cy="6858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74000">
                  <a:srgbClr val="ECFB1D"/>
                </a:gs>
                <a:gs pos="83000">
                  <a:srgbClr val="D4E21B"/>
                </a:gs>
                <a:gs pos="100000">
                  <a:srgbClr val="9BA700"/>
                </a:gs>
              </a:gsLst>
              <a:lin ang="108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4B9A3FC-E582-1848-9012-A7B1EF74D5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2105" y="-5644"/>
              <a:ext cx="8361947" cy="69144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ECFB1D"/>
                </a:gs>
                <a:gs pos="83000">
                  <a:srgbClr val="D4E21B"/>
                </a:gs>
                <a:gs pos="100000">
                  <a:srgbClr val="9BA700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479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– Client and Server Programming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97519"/>
            <a:ext cx="9296400" cy="1822450"/>
          </a:xfrm>
        </p:spPr>
        <p:txBody>
          <a:bodyPr>
            <a:normAutofit/>
          </a:bodyPr>
          <a:lstStyle/>
          <a:p>
            <a:r>
              <a:rPr lang="en-US" sz="3200" dirty="0"/>
              <a:t>Networking for Software Developer</a:t>
            </a:r>
          </a:p>
          <a:p>
            <a:r>
              <a:rPr lang="en-US" sz="3200" dirty="0"/>
              <a:t>Narendra </a:t>
            </a:r>
            <a:r>
              <a:rPr lang="en-US" sz="3200" dirty="0" err="1"/>
              <a:t>Pershad</a:t>
            </a:r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9220200" cy="4465637"/>
          </a:xfrm>
        </p:spPr>
        <p:txBody>
          <a:bodyPr>
            <a:normAutofit fontScale="62500" lnSpcReduction="20000"/>
          </a:bodyPr>
          <a:lstStyle/>
          <a:p>
            <a:endParaRPr lang="en-US" sz="3200" dirty="0"/>
          </a:p>
          <a:p>
            <a:r>
              <a:rPr lang="en-US" sz="3200" dirty="0"/>
              <a:t>What are web services?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Consuming web services</a:t>
            </a:r>
          </a:p>
          <a:p>
            <a:endParaRPr lang="en-US" sz="3200" dirty="0"/>
          </a:p>
          <a:p>
            <a:r>
              <a:rPr lang="en-US" sz="3200" dirty="0"/>
              <a:t>What is a form?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Handling forms</a:t>
            </a:r>
          </a:p>
          <a:p>
            <a:endParaRPr lang="en-US" sz="3200" dirty="0"/>
          </a:p>
          <a:p>
            <a:r>
              <a:rPr lang="en-US" sz="3200" dirty="0"/>
              <a:t>What are cookies?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Handling cookies</a:t>
            </a:r>
          </a:p>
          <a:p>
            <a:endParaRPr lang="en-US" sz="3200" dirty="0"/>
          </a:p>
          <a:p>
            <a:r>
              <a:rPr lang="en-US" sz="3200" dirty="0"/>
              <a:t>Handling HTTP Basic and Digest Authentication with requests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63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B30-234B-1B46-8A69-61C244EA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4DC0-2E57-824F-8433-4888595B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 services are applications that exposes API on the web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allows one piece of software to talk to another</a:t>
            </a:r>
          </a:p>
          <a:p>
            <a:endParaRPr lang="en-US" dirty="0"/>
          </a:p>
          <a:p>
            <a:r>
              <a:rPr lang="en-US" dirty="0"/>
              <a:t>It use open standards and transport protocols to exchange data with clients. </a:t>
            </a:r>
          </a:p>
          <a:p>
            <a:endParaRPr lang="en-US" dirty="0"/>
          </a:p>
          <a:p>
            <a:r>
              <a:rPr lang="en-US" dirty="0"/>
              <a:t>It can be developed in any language and made available on the web. </a:t>
            </a:r>
          </a:p>
          <a:p>
            <a:endParaRPr lang="en-US" dirty="0"/>
          </a:p>
          <a:p>
            <a:r>
              <a:rPr lang="en-US" dirty="0"/>
              <a:t>You do not need to know what kind of programming language is being used, or the internal data structure. </a:t>
            </a:r>
          </a:p>
          <a:p>
            <a:endParaRPr lang="en-US" dirty="0"/>
          </a:p>
          <a:p>
            <a:r>
              <a:rPr lang="en-US" dirty="0"/>
              <a:t>The consumer request data from a web service using simple HTTP-GET requests or more complex SOAP calls.</a:t>
            </a:r>
          </a:p>
          <a:p>
            <a:pPr lvl="1"/>
            <a:r>
              <a:rPr lang="en-US" dirty="0"/>
              <a:t>We will only use REST</a:t>
            </a:r>
          </a:p>
          <a:p>
            <a:endParaRPr lang="en-US" dirty="0"/>
          </a:p>
          <a:p>
            <a:r>
              <a:rPr lang="en-US" dirty="0"/>
              <a:t>Data is returned in XML or any other open standard. </a:t>
            </a:r>
          </a:p>
          <a:p>
            <a:pPr lvl="1"/>
            <a:r>
              <a:rPr lang="en-US" dirty="0"/>
              <a:t>We will only use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web services to enhance to use logic that you can not write yourself.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92FD-BF3A-C347-AA3F-A45259CE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0"/>
            <a:ext cx="10515600" cy="1325563"/>
          </a:xfrm>
        </p:spPr>
        <p:txBody>
          <a:bodyPr/>
          <a:lstStyle/>
          <a:p>
            <a:r>
              <a:rPr lang="en-US" dirty="0"/>
              <a:t>List of public webservices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6552-90BE-3947-B468-60A0A1F0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2250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http://free-web-</a:t>
            </a:r>
            <a:r>
              <a:rPr lang="en-US" dirty="0" err="1"/>
              <a:t>services.com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colab.research.google.com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www.dataaccess.com</a:t>
            </a:r>
            <a:r>
              <a:rPr lang="en-US" dirty="0"/>
              <a:t>/</a:t>
            </a:r>
            <a:r>
              <a:rPr lang="en-US" dirty="0" err="1"/>
              <a:t>webservicesserver</a:t>
            </a:r>
            <a:r>
              <a:rPr lang="en-US" dirty="0"/>
              <a:t>/</a:t>
            </a:r>
            <a:r>
              <a:rPr lang="en-US" dirty="0" err="1"/>
              <a:t>NumberConversion.wso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www.dataaccess.com</a:t>
            </a:r>
            <a:r>
              <a:rPr lang="en-US" dirty="0"/>
              <a:t>/</a:t>
            </a:r>
            <a:r>
              <a:rPr lang="en-US" dirty="0" err="1"/>
              <a:t>webservicesserver</a:t>
            </a:r>
            <a:r>
              <a:rPr lang="en-US" dirty="0"/>
              <a:t>/</a:t>
            </a:r>
            <a:r>
              <a:rPr lang="en-US" dirty="0" err="1"/>
              <a:t>TextCasing.wso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www.dneonline.com</a:t>
            </a:r>
            <a:r>
              <a:rPr lang="en-US" dirty="0"/>
              <a:t>/</a:t>
            </a:r>
            <a:r>
              <a:rPr lang="en-US" dirty="0" err="1"/>
              <a:t>calculator.asmx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webservices.daehosting.com</a:t>
            </a:r>
            <a:r>
              <a:rPr lang="en-US" dirty="0"/>
              <a:t>/services/</a:t>
            </a:r>
            <a:r>
              <a:rPr lang="en-US" dirty="0" err="1"/>
              <a:t>isbnservice.wso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jsonplaceholder.typicode.com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3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92FD-BF3A-C347-AA3F-A45259CE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0"/>
            <a:ext cx="10515600" cy="1325563"/>
          </a:xfrm>
        </p:spPr>
        <p:txBody>
          <a:bodyPr/>
          <a:lstStyle/>
          <a:p>
            <a:r>
              <a:rPr lang="en-US" dirty="0"/>
              <a:t>List of public webservices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6552-90BE-3947-B468-60A0A1F0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2250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http://free-web-</a:t>
            </a:r>
            <a:r>
              <a:rPr lang="en-US" dirty="0" err="1"/>
              <a:t>services.com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colab.research.google.com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www.dataaccess.com</a:t>
            </a:r>
            <a:r>
              <a:rPr lang="en-US" dirty="0"/>
              <a:t>/</a:t>
            </a:r>
            <a:r>
              <a:rPr lang="en-US" dirty="0" err="1"/>
              <a:t>webservicesserver</a:t>
            </a:r>
            <a:r>
              <a:rPr lang="en-US" dirty="0"/>
              <a:t>/</a:t>
            </a:r>
            <a:r>
              <a:rPr lang="en-US" dirty="0" err="1"/>
              <a:t>NumberConversion.wso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www.dataaccess.com</a:t>
            </a:r>
            <a:r>
              <a:rPr lang="en-US" dirty="0"/>
              <a:t>/</a:t>
            </a:r>
            <a:r>
              <a:rPr lang="en-US" dirty="0" err="1"/>
              <a:t>webservicesserver</a:t>
            </a:r>
            <a:r>
              <a:rPr lang="en-US" dirty="0"/>
              <a:t>/</a:t>
            </a:r>
            <a:r>
              <a:rPr lang="en-US" dirty="0" err="1"/>
              <a:t>TextCasing.wso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www.dneonline.com</a:t>
            </a:r>
            <a:r>
              <a:rPr lang="en-US" dirty="0"/>
              <a:t>/</a:t>
            </a:r>
            <a:r>
              <a:rPr lang="en-US" dirty="0" err="1"/>
              <a:t>calculator.asmx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webservices.daehosting.com</a:t>
            </a:r>
            <a:r>
              <a:rPr lang="en-US" dirty="0"/>
              <a:t>/services/</a:t>
            </a:r>
            <a:r>
              <a:rPr lang="en-US" dirty="0" err="1"/>
              <a:t>isbnservice.wso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httpbin.org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2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0728-27C6-244E-9F34-1A21FCB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3C3-01E8-BD47-A0B7-0E9B8BBB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31400" cy="4191000"/>
          </a:xfrm>
        </p:spPr>
        <p:txBody>
          <a:bodyPr>
            <a:normAutofit/>
          </a:bodyPr>
          <a:lstStyle/>
          <a:p>
            <a:r>
              <a:rPr lang="en-US" dirty="0"/>
              <a:t>Functions are like mini program</a:t>
            </a:r>
          </a:p>
          <a:p>
            <a:r>
              <a:rPr lang="en-US" dirty="0"/>
              <a:t>It increases code re-use</a:t>
            </a:r>
          </a:p>
          <a:p>
            <a:endParaRPr lang="en-US" dirty="0"/>
          </a:p>
          <a:p>
            <a:r>
              <a:rPr lang="en-US" dirty="0"/>
              <a:t>Functions make the life of a developer easier and allows him to be more productive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ACD6-B9A7-4FE8-A1A3-7AD8D43A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12D-2638-4A9D-BA03-FEA00353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2"/>
            <a:ext cx="9220200" cy="4541838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HTTP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Protocol structure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Handling errors</a:t>
            </a:r>
          </a:p>
          <a:p>
            <a:endParaRPr lang="en-US" sz="3200" dirty="0"/>
          </a:p>
          <a:p>
            <a:r>
              <a:rPr lang="en-US" sz="3200" dirty="0"/>
              <a:t>Using Python for talking to services through HTTP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Kenneth Reitz's third-party Requests package</a:t>
            </a:r>
          </a:p>
          <a:p>
            <a:pPr lvl="1"/>
            <a:endParaRPr lang="en-US" sz="2800" dirty="0"/>
          </a:p>
          <a:p>
            <a:pPr lvl="2"/>
            <a:r>
              <a:rPr lang="en-US" sz="2400" dirty="0"/>
              <a:t>Downloading files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 Python standard library </a:t>
            </a:r>
            <a:r>
              <a:rPr lang="en-US" sz="2800" dirty="0" err="1"/>
              <a:t>urllib</a:t>
            </a:r>
            <a:r>
              <a:rPr lang="en-US" sz="2800" dirty="0"/>
              <a:t> package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HTTP capabilities, such as compression and cookies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URLs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665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F17F-CD90-1542-830E-F395942E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3A1-7E6E-EC4A-A537-9606212E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Short for </a:t>
            </a:r>
            <a:r>
              <a:rPr lang="en-US" dirty="0" err="1"/>
              <a:t>HyperText</a:t>
            </a:r>
            <a:r>
              <a:rPr lang="en-US" dirty="0"/>
              <a:t> Transport Protocol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is a secured version: HTTPS</a:t>
            </a:r>
          </a:p>
          <a:p>
            <a:endParaRPr lang="en-US" dirty="0"/>
          </a:p>
          <a:p>
            <a:r>
              <a:rPr lang="en-US" dirty="0"/>
              <a:t>Set of rules governing the communication between clients and servers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web has been using this for decades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client (browser or script) sends a request to the server.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Client may use either GET or POST to send a request to the server (More on this later)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reads the request along with any parameters and decides what response to send back to the client.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 the client decides what to do with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3432-09C6-6749-8255-843C0A4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636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typical HTTP exchange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FEBCA1-E6B9-F54B-89CD-D9E8F1AD0776}"/>
              </a:ext>
            </a:extLst>
          </p:cNvPr>
          <p:cNvGrpSpPr/>
          <p:nvPr/>
        </p:nvGrpSpPr>
        <p:grpSpPr>
          <a:xfrm>
            <a:off x="1447800" y="1989163"/>
            <a:ext cx="10058400" cy="4259237"/>
            <a:chOff x="0" y="0"/>
            <a:chExt cx="4067092" cy="126757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97BA182-DF74-D84F-8970-36B572D7F5B1}"/>
                </a:ext>
              </a:extLst>
            </p:cNvPr>
            <p:cNvSpPr/>
            <p:nvPr/>
          </p:nvSpPr>
          <p:spPr>
            <a:xfrm>
              <a:off x="3033423" y="87465"/>
              <a:ext cx="720000" cy="504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600" dirty="0">
                  <a:solidFill>
                    <a:schemeClr val="dk1"/>
                  </a:solidFill>
                  <a:cs typeface="Mangal" panose="02040503050203030202" pitchFamily="18" charset="0"/>
                </a:rPr>
                <a:t>Server</a:t>
              </a:r>
              <a:endParaRPr lang="en-CA" sz="3600" dirty="0">
                <a:solidFill>
                  <a:schemeClr val="dk1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22FC1D-C9FA-5D4A-80ED-37B3DF55EFE2}"/>
                </a:ext>
              </a:extLst>
            </p:cNvPr>
            <p:cNvSpPr/>
            <p:nvPr/>
          </p:nvSpPr>
          <p:spPr>
            <a:xfrm>
              <a:off x="278296" y="67587"/>
              <a:ext cx="719455" cy="50355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600" dirty="0">
                  <a:effectLst/>
                  <a:ea typeface="Calibri" panose="020F0502020204030204" pitchFamily="34" charset="0"/>
                  <a:cs typeface="Mangal" panose="02040503050203030202" pitchFamily="18" charset="0"/>
                </a:rPr>
                <a:t>Client</a:t>
              </a:r>
              <a:endParaRPr lang="en-CA" sz="1200" dirty="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737668-BE38-1044-BFC7-84E7AC1C3F08}"/>
                </a:ext>
              </a:extLst>
            </p:cNvPr>
            <p:cNvGrpSpPr/>
            <p:nvPr/>
          </p:nvGrpSpPr>
          <p:grpSpPr>
            <a:xfrm>
              <a:off x="1069450" y="238540"/>
              <a:ext cx="1872000" cy="203200"/>
              <a:chOff x="1906" y="0"/>
              <a:chExt cx="1872000" cy="2032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46B8FE-1494-A449-AFD2-38BF7C78BA8E}"/>
                  </a:ext>
                </a:extLst>
              </p:cNvPr>
              <p:cNvCxnSpPr/>
              <p:nvPr/>
            </p:nvCxnSpPr>
            <p:spPr>
              <a:xfrm flipV="1">
                <a:off x="38735" y="0"/>
                <a:ext cx="180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5F9CB20-B531-9B47-BF1B-841E24498D01}"/>
                  </a:ext>
                </a:extLst>
              </p:cNvPr>
              <p:cNvCxnSpPr/>
              <p:nvPr/>
            </p:nvCxnSpPr>
            <p:spPr>
              <a:xfrm flipH="1">
                <a:off x="38735" y="203200"/>
                <a:ext cx="180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2B8C8E5-871A-8644-AF85-74F2E56B2BA7}"/>
                  </a:ext>
                </a:extLst>
              </p:cNvPr>
              <p:cNvSpPr/>
              <p:nvPr/>
            </p:nvSpPr>
            <p:spPr>
              <a:xfrm>
                <a:off x="1906" y="8543"/>
                <a:ext cx="1872000" cy="185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6F131C-6006-5042-8C5A-D2D69F2D75CD}"/>
                </a:ext>
              </a:extLst>
            </p:cNvPr>
            <p:cNvSpPr/>
            <p:nvPr/>
          </p:nvSpPr>
          <p:spPr>
            <a:xfrm>
              <a:off x="1351722" y="0"/>
              <a:ext cx="1280160" cy="177800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Mangal" panose="02040503050203030202" pitchFamily="18" charset="0"/>
                </a:rPr>
                <a:t>HTTP Request</a:t>
              </a:r>
              <a:endParaRPr lang="en-CA" sz="2400" dirty="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6D06AB-6AEF-EF44-B61B-F8CD4628844F}"/>
                </a:ext>
              </a:extLst>
            </p:cNvPr>
            <p:cNvSpPr/>
            <p:nvPr/>
          </p:nvSpPr>
          <p:spPr>
            <a:xfrm>
              <a:off x="1351722" y="492981"/>
              <a:ext cx="1280160" cy="177800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Mangal" panose="02040503050203030202" pitchFamily="18" charset="0"/>
                </a:rPr>
                <a:t>HTTP Response</a:t>
              </a:r>
              <a:endParaRPr lang="en-CA" sz="2400" dirty="0"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1D3AF4-FA2B-3E45-93DC-EFF0D9BFC263}"/>
                </a:ext>
              </a:extLst>
            </p:cNvPr>
            <p:cNvSpPr/>
            <p:nvPr/>
          </p:nvSpPr>
          <p:spPr>
            <a:xfrm>
              <a:off x="0" y="703691"/>
              <a:ext cx="1280160" cy="563880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solidFill>
                    <a:schemeClr val="lt1"/>
                  </a:solidFill>
                  <a:cs typeface="Mangal" panose="02040503050203030202" pitchFamily="18" charset="0"/>
                </a:rPr>
                <a:t>Client is normally a web browser</a:t>
              </a:r>
              <a:endParaRPr lang="en-CA" sz="2400">
                <a:solidFill>
                  <a:schemeClr val="lt1"/>
                </a:solidFill>
                <a:cs typeface="Mangal" panose="02040503050203030202" pitchFamily="18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E28A774-0622-234A-AB3D-CAA26FD526AB}"/>
                </a:ext>
              </a:extLst>
            </p:cNvPr>
            <p:cNvSpPr/>
            <p:nvPr/>
          </p:nvSpPr>
          <p:spPr>
            <a:xfrm>
              <a:off x="2786932" y="663934"/>
              <a:ext cx="1280160" cy="563880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solidFill>
                    <a:schemeClr val="lt1"/>
                  </a:solidFill>
                  <a:cs typeface="Mangal" panose="02040503050203030202" pitchFamily="18" charset="0"/>
                </a:rPr>
                <a:t>Server is normally a web server</a:t>
              </a:r>
              <a:endParaRPr lang="en-CA" sz="2400">
                <a:solidFill>
                  <a:schemeClr val="lt1"/>
                </a:solidFill>
                <a:cs typeface="Mangal" panose="020405030502030302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647-A900-B246-AFF7-197BA5F4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Error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BD64-D11E-2349-AB0D-7F1E64DB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Informational responses (100–199)</a:t>
            </a:r>
          </a:p>
          <a:p>
            <a:r>
              <a:rPr lang="en-US" dirty="0"/>
              <a:t>Successful responses (200–299)</a:t>
            </a:r>
          </a:p>
          <a:p>
            <a:pPr lvl="1"/>
            <a:r>
              <a:rPr lang="en-US" dirty="0"/>
              <a:t>200 – Ok</a:t>
            </a:r>
          </a:p>
          <a:p>
            <a:pPr lvl="1"/>
            <a:r>
              <a:rPr lang="en-US" dirty="0"/>
              <a:t>201 – Created</a:t>
            </a:r>
          </a:p>
          <a:p>
            <a:pPr lvl="1"/>
            <a:r>
              <a:rPr lang="en-US" dirty="0"/>
              <a:t>202 – Accepted </a:t>
            </a:r>
          </a:p>
          <a:p>
            <a:r>
              <a:rPr lang="en-US" dirty="0"/>
              <a:t>Redirects (300–399)</a:t>
            </a:r>
          </a:p>
          <a:p>
            <a:r>
              <a:rPr lang="en-US" dirty="0"/>
              <a:t>Client errors (400–499)</a:t>
            </a:r>
          </a:p>
          <a:p>
            <a:pPr lvl="1"/>
            <a:r>
              <a:rPr lang="en-US" dirty="0"/>
              <a:t>400 – Bad Request</a:t>
            </a:r>
          </a:p>
          <a:p>
            <a:pPr lvl="1"/>
            <a:r>
              <a:rPr lang="en-US" dirty="0"/>
              <a:t>401 – Unauthorized</a:t>
            </a:r>
          </a:p>
          <a:p>
            <a:pPr lvl="1"/>
            <a:r>
              <a:rPr lang="en-US" dirty="0"/>
              <a:t>403 – Forbidden </a:t>
            </a:r>
          </a:p>
          <a:p>
            <a:pPr lvl="1"/>
            <a:r>
              <a:rPr lang="en-US" dirty="0"/>
              <a:t>404 – Not Found</a:t>
            </a:r>
          </a:p>
          <a:p>
            <a:pPr lvl="1"/>
            <a:r>
              <a:rPr lang="en-US" dirty="0"/>
              <a:t>408 – Request Timeout</a:t>
            </a:r>
          </a:p>
          <a:p>
            <a:r>
              <a:rPr lang="en-US" dirty="0"/>
              <a:t>Server errors (500–599)</a:t>
            </a:r>
          </a:p>
          <a:p>
            <a:pPr lvl="1"/>
            <a:r>
              <a:rPr lang="en-US" dirty="0"/>
              <a:t>500 – Internal Server Error</a:t>
            </a:r>
          </a:p>
          <a:p>
            <a:pPr lvl="1"/>
            <a:r>
              <a:rPr lang="en-US" dirty="0"/>
              <a:t>501 – Not Implemented</a:t>
            </a:r>
          </a:p>
          <a:p>
            <a:pPr lvl="1"/>
            <a:r>
              <a:rPr lang="en-US" dirty="0"/>
              <a:t>502 – Bad Gateway</a:t>
            </a:r>
          </a:p>
          <a:p>
            <a:pPr lvl="1"/>
            <a:r>
              <a:rPr lang="en-US" dirty="0"/>
              <a:t>503 – Service Unavailable</a:t>
            </a:r>
          </a:p>
          <a:p>
            <a:pPr lvl="1"/>
            <a:r>
              <a:rPr lang="en-US" dirty="0"/>
              <a:t>504 – Gateway Timeout</a:t>
            </a:r>
          </a:p>
          <a:p>
            <a:pPr lvl="1"/>
            <a:r>
              <a:rPr lang="en-US" dirty="0"/>
              <a:t>505 – HTTP Version Not Supported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1E152-8C20-8D4F-AFD7-68BD7430A4C1}"/>
              </a:ext>
            </a:extLst>
          </p:cNvPr>
          <p:cNvSpPr txBox="1"/>
          <p:nvPr/>
        </p:nvSpPr>
        <p:spPr>
          <a:xfrm rot="19381145">
            <a:off x="4798908" y="3095146"/>
            <a:ext cx="5878346" cy="1200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See more code at: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docs.python.org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/3/library/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http.html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0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3B5E-8DFC-E64E-8C5C-406AF80B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BB6F-5D49-5F4D-A421-B4A09567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1XX - Information</a:t>
            </a:r>
          </a:p>
          <a:p>
            <a:endParaRPr lang="en-US" dirty="0"/>
          </a:p>
          <a:p>
            <a:r>
              <a:rPr lang="en-US" dirty="0"/>
              <a:t>2XX - Success</a:t>
            </a:r>
          </a:p>
          <a:p>
            <a:endParaRPr lang="en-US" dirty="0"/>
          </a:p>
          <a:p>
            <a:r>
              <a:rPr lang="en-US" dirty="0"/>
              <a:t>3XX - Redirect</a:t>
            </a:r>
          </a:p>
          <a:p>
            <a:endParaRPr lang="en-US" dirty="0"/>
          </a:p>
          <a:p>
            <a:r>
              <a:rPr lang="en-US" dirty="0"/>
              <a:t>4XX - Client Error (you messed up)</a:t>
            </a:r>
          </a:p>
          <a:p>
            <a:endParaRPr lang="en-US" dirty="0"/>
          </a:p>
          <a:p>
            <a:r>
              <a:rPr lang="en-US" dirty="0"/>
              <a:t>5XX - Server Error (they messed up)</a:t>
            </a:r>
          </a:p>
        </p:txBody>
      </p:sp>
    </p:spTree>
    <p:extLst>
      <p:ext uri="{BB962C8B-B14F-4D97-AF65-F5344CB8AC3E}">
        <p14:creationId xmlns:p14="http://schemas.microsoft.com/office/powerpoint/2010/main" val="23795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A0C2-B10C-734E-93C4-2F5B363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susceptible to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7F27-283A-F847-A3D9-8CF25CC0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  <a:p>
            <a:r>
              <a:rPr lang="en-US" dirty="0"/>
              <a:t>MITM attack</a:t>
            </a:r>
          </a:p>
          <a:p>
            <a:r>
              <a:rPr lang="en-US" dirty="0"/>
              <a:t>Tampering of message</a:t>
            </a:r>
          </a:p>
          <a:p>
            <a:r>
              <a:rPr lang="en-US" dirty="0"/>
              <a:t>XSS</a:t>
            </a:r>
          </a:p>
          <a:p>
            <a:r>
              <a:rPr lang="en-US" dirty="0"/>
              <a:t>cookie hijacking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A0C2-B10C-734E-93C4-2F5B363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7F27-283A-F847-A3D9-8CF25CC0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– Application Programming Interface</a:t>
            </a:r>
          </a:p>
          <a:p>
            <a:endParaRPr lang="en-US" dirty="0"/>
          </a:p>
          <a:p>
            <a:r>
              <a:rPr lang="en-US" dirty="0"/>
              <a:t>Will be working only with Web Services </a:t>
            </a:r>
            <a:r>
              <a:rPr lang="en-US" dirty="0" err="1"/>
              <a:t>api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2060-4BA5-3E4C-9006-A2E18B27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5536920" cy="855150"/>
          </a:xfrm>
        </p:spPr>
        <p:txBody>
          <a:bodyPr/>
          <a:lstStyle/>
          <a:p>
            <a:r>
              <a:rPr lang="en-US" dirty="0"/>
              <a:t>GET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9951D-81C1-5941-B773-77AC63E2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5912"/>
            <a:ext cx="5536920" cy="382428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All data is encoded into the URL as a query string</a:t>
            </a:r>
          </a:p>
          <a:p>
            <a:endParaRPr lang="en-US" dirty="0"/>
          </a:p>
          <a:p>
            <a:r>
              <a:rPr lang="en-US" dirty="0"/>
              <a:t>Size limited to 2K</a:t>
            </a:r>
          </a:p>
          <a:p>
            <a:endParaRPr lang="en-US" dirty="0"/>
          </a:p>
          <a:p>
            <a:r>
              <a:rPr lang="en-US" dirty="0"/>
              <a:t>Only ASCII can be 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is sent in plain-text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36E0F4-E5B2-404E-84CD-7643AE8BA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762000"/>
            <a:ext cx="5564188" cy="855150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6A1EE0-7B0E-934B-B403-1C44C5641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1585912"/>
            <a:ext cx="5564188" cy="382428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Data is in the message body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limit</a:t>
            </a:r>
          </a:p>
          <a:p>
            <a:endParaRPr lang="en-US" dirty="0"/>
          </a:p>
          <a:p>
            <a:r>
              <a:rPr lang="en-US" dirty="0"/>
              <a:t>No such constraints</a:t>
            </a:r>
          </a:p>
          <a:p>
            <a:endParaRPr lang="en-US" dirty="0"/>
          </a:p>
          <a:p>
            <a:r>
              <a:rPr lang="en-US" dirty="0"/>
              <a:t>Maybe be encrypted</a:t>
            </a:r>
          </a:p>
        </p:txBody>
      </p:sp>
    </p:spTree>
    <p:extLst>
      <p:ext uri="{BB962C8B-B14F-4D97-AF65-F5344CB8AC3E}">
        <p14:creationId xmlns:p14="http://schemas.microsoft.com/office/powerpoint/2010/main" val="33430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34644</TotalTime>
  <Words>730</Words>
  <Application>Microsoft Macintosh PowerPoint</Application>
  <PresentationFormat>Widescreen</PresentationFormat>
  <Paragraphs>181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Mangal</vt:lpstr>
      <vt:lpstr>Office Theme</vt:lpstr>
      <vt:lpstr>HTTP – Client and Server Programming </vt:lpstr>
      <vt:lpstr>Agenda</vt:lpstr>
      <vt:lpstr>What is HTTP?</vt:lpstr>
      <vt:lpstr>A typical HTTP exchange</vt:lpstr>
      <vt:lpstr>Http Error Code</vt:lpstr>
      <vt:lpstr>HTTP status code</vt:lpstr>
      <vt:lpstr>HTTP is susceptible to the following:</vt:lpstr>
      <vt:lpstr>Consuming APIs</vt:lpstr>
      <vt:lpstr>PowerPoint Presentation</vt:lpstr>
      <vt:lpstr>Agenda</vt:lpstr>
      <vt:lpstr>What are Web Services</vt:lpstr>
      <vt:lpstr>List of public webservices </vt:lpstr>
      <vt:lpstr>List of public webservices </vt:lpstr>
      <vt:lpstr>Summary</vt:lpstr>
    </vt:vector>
  </TitlesOfParts>
  <Company>CentennialCollege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Microsoft Office User</cp:lastModifiedBy>
  <cp:revision>686</cp:revision>
  <dcterms:created xsi:type="dcterms:W3CDTF">2008-09-10T01:32:08Z</dcterms:created>
  <dcterms:modified xsi:type="dcterms:W3CDTF">2020-10-06T13:26:44Z</dcterms:modified>
</cp:coreProperties>
</file>