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1" r:id="rId1"/>
  </p:sldMasterIdLst>
  <p:notesMasterIdLst>
    <p:notesMasterId r:id="rId16"/>
  </p:notesMasterIdLst>
  <p:sldIdLst>
    <p:sldId id="256" r:id="rId2"/>
    <p:sldId id="432" r:id="rId3"/>
    <p:sldId id="451" r:id="rId4"/>
    <p:sldId id="444" r:id="rId5"/>
    <p:sldId id="456" r:id="rId6"/>
    <p:sldId id="458" r:id="rId7"/>
    <p:sldId id="457" r:id="rId8"/>
    <p:sldId id="452" r:id="rId9"/>
    <p:sldId id="453" r:id="rId10"/>
    <p:sldId id="454" r:id="rId11"/>
    <p:sldId id="455" r:id="rId12"/>
    <p:sldId id="459" r:id="rId13"/>
    <p:sldId id="460" r:id="rId14"/>
    <p:sldId id="40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B70"/>
    <a:srgbClr val="E5DB73"/>
    <a:srgbClr val="BFBFBF"/>
    <a:srgbClr val="AD7CFF"/>
    <a:srgbClr val="8AE232"/>
    <a:srgbClr val="F49100"/>
    <a:srgbClr val="61D8F1"/>
    <a:srgbClr val="719DCF"/>
    <a:srgbClr val="4EC9B0"/>
    <a:srgbClr val="789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0" autoAdjust="0"/>
    <p:restoredTop sz="71235" autoAdjust="0"/>
  </p:normalViewPr>
  <p:slideViewPr>
    <p:cSldViewPr showGuides="1">
      <p:cViewPr varScale="1">
        <p:scale>
          <a:sx n="77" d="100"/>
          <a:sy n="77" d="100"/>
        </p:scale>
        <p:origin x="183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library is very complete, there is a whole book that is dedicated to this </a:t>
            </a:r>
          </a:p>
          <a:p>
            <a:r>
              <a:rPr lang="en-US" dirty="0"/>
              <a:t>Python Request Essentials by Rakesh Vidya Chandra and Baba Subrahmanyam Varanasi (PACKT publisher)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reqres.in</a:t>
            </a:r>
            <a:endParaRPr lang="en-US" dirty="0"/>
          </a:p>
          <a:p>
            <a:r>
              <a:rPr lang="en-US" dirty="0" err="1"/>
              <a:t>httpbin.org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requestbin.net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 = </a:t>
            </a:r>
            <a:r>
              <a:rPr lang="en-US" sz="1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'https://w3schools.com/python/</a:t>
            </a:r>
            <a:r>
              <a:rPr lang="en-US" sz="1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demopage.htm</a:t>
            </a:r>
            <a:r>
              <a:rPr lang="en-US" sz="1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 = </a:t>
            </a:r>
            <a:r>
              <a:rPr lang="en-US" sz="1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'https://w3schools.com/python/</a:t>
            </a:r>
            <a:r>
              <a:rPr lang="en-US" sz="1200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demopage.htm</a:t>
            </a:r>
            <a:r>
              <a:rPr lang="en-US" sz="12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670AA-E246-40EA-BF2B-45D2491BA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0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85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38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4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EDD5C-EEDA-49E1-8865-F742EF5E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7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  <p:sldLayoutId id="2147484155" r:id="rId14"/>
    <p:sldLayoutId id="2147484156" r:id="rId15"/>
    <p:sldLayoutId id="21474841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requests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97519"/>
            <a:ext cx="9296400" cy="1822450"/>
          </a:xfrm>
        </p:spPr>
        <p:txBody>
          <a:bodyPr>
            <a:normAutofit/>
          </a:bodyPr>
          <a:lstStyle/>
          <a:p>
            <a:r>
              <a:rPr lang="en-US" sz="3200" dirty="0"/>
              <a:t>Networking for Software Developer</a:t>
            </a:r>
          </a:p>
          <a:p>
            <a:r>
              <a:rPr lang="en-US" sz="3200" dirty="0"/>
              <a:t>Narendra </a:t>
            </a:r>
            <a:r>
              <a:rPr lang="en-US" sz="3200" dirty="0" err="1"/>
              <a:t>Pershad</a:t>
            </a:r>
            <a:endParaRPr lang="en-US" sz="3200" dirty="0"/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13DA3-6E72-2C42-B211-1FB94A724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37" y="109785"/>
            <a:ext cx="2434525" cy="3117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response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1336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response.content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#the content is byte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&lt;class 'bytes'&gt;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#the text is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.headers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#the header associated with this response object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{'Accept-Ranges': 'bytes', 'Age': '13705',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response.json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the json content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#the json data is actually a dictionary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150601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28866" cy="44688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payload = {'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': 1, 'title': '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narendra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', 'body': '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narendra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is a genius'} 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request.post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some_url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/post', data=payload)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r.text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"form": {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": "1",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"title": "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narendra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"body": "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narendra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genuis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97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FC0F-6FC7-A24C-8976-BE6E04FD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Authenticating with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BD20-C620-4049-8A84-59D4D06F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</a:t>
            </a:r>
          </a:p>
          <a:p>
            <a:pPr lvl="1"/>
            <a:r>
              <a:rPr lang="en-US" dirty="0" err="1"/>
              <a:t>UserID</a:t>
            </a:r>
            <a:r>
              <a:rPr lang="en-US" dirty="0"/>
              <a:t> and password are sent to the server either by encoding or send thru a secure session.</a:t>
            </a:r>
          </a:p>
          <a:p>
            <a:pPr lvl="1"/>
            <a:r>
              <a:rPr lang="en-US" dirty="0"/>
              <a:t>The credentials persist on the server using the end of the browser session.</a:t>
            </a:r>
          </a:p>
          <a:p>
            <a:pPr lvl="1"/>
            <a:r>
              <a:rPr lang="en-US" dirty="0"/>
              <a:t>https://flask-</a:t>
            </a:r>
            <a:r>
              <a:rPr lang="en-US" dirty="0" err="1"/>
              <a:t>httpauth.readthedocs.io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</a:p>
          <a:p>
            <a:endParaRPr lang="en-US" dirty="0"/>
          </a:p>
          <a:p>
            <a:r>
              <a:rPr lang="en-US" dirty="0"/>
              <a:t>Digest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userId</a:t>
            </a:r>
            <a:r>
              <a:rPr lang="en-US" dirty="0"/>
              <a:t> and password, but before sending to the server, the browser applies an MD5 hash on it.</a:t>
            </a:r>
          </a:p>
          <a:p>
            <a:pPr lvl="1"/>
            <a:r>
              <a:rPr lang="en-US" dirty="0"/>
              <a:t>https://flask-</a:t>
            </a:r>
            <a:r>
              <a:rPr lang="en-US" dirty="0" err="1"/>
              <a:t>httpauth.readthedocs.io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</a:p>
          <a:p>
            <a:endParaRPr lang="en-US" dirty="0"/>
          </a:p>
          <a:p>
            <a:r>
              <a:rPr lang="en-US" dirty="0"/>
              <a:t>Kerberos</a:t>
            </a:r>
          </a:p>
          <a:p>
            <a:pPr lvl="1"/>
            <a:r>
              <a:rPr lang="en-US" dirty="0"/>
              <a:t>???.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8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FC0F-6FC7-A24C-8976-BE6E04FD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Authenticating with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BD20-C620-4049-8A84-59D4D06F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OAuth</a:t>
            </a:r>
          </a:p>
          <a:p>
            <a:pPr lvl="1"/>
            <a:r>
              <a:rPr lang="en-US" dirty="0"/>
              <a:t>Is an open standard authorization protocol.</a:t>
            </a:r>
          </a:p>
          <a:p>
            <a:pPr lvl="1"/>
            <a:r>
              <a:rPr lang="en-US" dirty="0"/>
              <a:t>Simple and capable of providing specific authorization methods for different types of application.</a:t>
            </a:r>
          </a:p>
          <a:p>
            <a:pPr lvl="1"/>
            <a:r>
              <a:rPr lang="en-US" dirty="0"/>
              <a:t>Client asks the service provider  to ????.</a:t>
            </a:r>
          </a:p>
          <a:p>
            <a:pPr lvl="1">
              <a:tabLst>
                <a:tab pos="3549650" algn="l"/>
              </a:tabLst>
            </a:pPr>
            <a:r>
              <a:rPr lang="en-US" dirty="0"/>
              <a:t>https://flask-</a:t>
            </a:r>
            <a:r>
              <a:rPr lang="en-US" dirty="0" err="1"/>
              <a:t>oauthlib.readthedocs.io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/latest/oauth2.html</a:t>
            </a:r>
          </a:p>
          <a:p>
            <a:pPr lvl="1">
              <a:tabLst>
                <a:tab pos="3549650" algn="l"/>
              </a:tabLst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lepture</a:t>
            </a:r>
            <a:r>
              <a:rPr lang="en-US" dirty="0"/>
              <a:t>/flask-</a:t>
            </a:r>
            <a:r>
              <a:rPr lang="en-US" dirty="0" err="1"/>
              <a:t>oauthlib</a:t>
            </a:r>
            <a:r>
              <a:rPr lang="en-US" dirty="0"/>
              <a:t>/tree/master/tests/oauth2</a:t>
            </a:r>
          </a:p>
          <a:p>
            <a:pPr lvl="1">
              <a:tabLst>
                <a:tab pos="3549650" algn="l"/>
              </a:tabLst>
            </a:pPr>
            <a:r>
              <a:rPr lang="en-US" dirty="0"/>
              <a:t>https://realpython.com/flask-google-login/</a:t>
            </a:r>
          </a:p>
          <a:p>
            <a:endParaRPr lang="en-US" dirty="0"/>
          </a:p>
          <a:p>
            <a:r>
              <a:rPr lang="en-US" dirty="0"/>
              <a:t>Custom</a:t>
            </a:r>
          </a:p>
          <a:p>
            <a:pPr lvl="1"/>
            <a:r>
              <a:rPr lang="en-US" dirty="0"/>
              <a:t>You can provide a new authentication which can be based on the user’s needs and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3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728-27C6-244E-9F34-1A21FCBF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3C3-01E8-BD47-A0B7-0E9B8BBB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31400" cy="4191000"/>
          </a:xfrm>
        </p:spPr>
        <p:txBody>
          <a:bodyPr>
            <a:normAutofit/>
          </a:bodyPr>
          <a:lstStyle/>
          <a:p>
            <a:r>
              <a:rPr lang="en-US" dirty="0"/>
              <a:t>Request is a very useful library to interact with web </a:t>
            </a:r>
            <a:r>
              <a:rPr lang="en-US" dirty="0" err="1"/>
              <a:t>api’s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/>
              <a:t>What is requests</a:t>
            </a:r>
          </a:p>
          <a:p>
            <a:pPr lvl="1"/>
            <a:r>
              <a:rPr lang="en-US" sz="2800" dirty="0"/>
              <a:t>Alternatives</a:t>
            </a:r>
          </a:p>
          <a:p>
            <a:endParaRPr lang="en-US" sz="3200" dirty="0"/>
          </a:p>
          <a:p>
            <a:r>
              <a:rPr lang="en-US" sz="3200" dirty="0"/>
              <a:t>Installing the required package</a:t>
            </a:r>
          </a:p>
          <a:p>
            <a:endParaRPr lang="en-US" sz="3200" dirty="0"/>
          </a:p>
          <a:p>
            <a:r>
              <a:rPr lang="en-US" sz="3200" dirty="0"/>
              <a:t>Sending an HTML request to a server</a:t>
            </a:r>
          </a:p>
          <a:p>
            <a:pPr lvl="1"/>
            <a:r>
              <a:rPr lang="en-US" sz="2800" dirty="0"/>
              <a:t>Examining the results (response object)</a:t>
            </a:r>
          </a:p>
          <a:p>
            <a:pPr lvl="1"/>
            <a:r>
              <a:rPr lang="en-US" sz="2800" dirty="0"/>
              <a:t>Customizing the request (request object)</a:t>
            </a:r>
          </a:p>
          <a:p>
            <a:pPr lvl="1"/>
            <a:r>
              <a:rPr lang="en-US" sz="2800" dirty="0"/>
              <a:t>Handling errors</a:t>
            </a:r>
          </a:p>
          <a:p>
            <a:endParaRPr lang="en-US" sz="3200" dirty="0"/>
          </a:p>
          <a:p>
            <a:r>
              <a:rPr lang="en-US" sz="3200" dirty="0"/>
              <a:t>HTTP capabilities, such as compression and cookies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665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3B5E-8DFC-E64E-8C5C-406AF80B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BB6F-5D49-5F4D-A421-B4A09567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requests library is a third party python networking utility written by Kenneth Reitz</a:t>
            </a:r>
          </a:p>
          <a:p>
            <a:endParaRPr lang="en-US" dirty="0"/>
          </a:p>
          <a:p>
            <a:r>
              <a:rPr lang="en-US" dirty="0"/>
              <a:t>It is high level library that relies on urllib3</a:t>
            </a:r>
          </a:p>
          <a:p>
            <a:endParaRPr lang="en-US" dirty="0"/>
          </a:p>
          <a:p>
            <a:r>
              <a:rPr lang="en-US" dirty="0"/>
              <a:t>Can be install via the pip command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requests supports the following HTTP commands:</a:t>
            </a:r>
          </a:p>
          <a:p>
            <a:pPr lvl="1"/>
            <a:r>
              <a:rPr lang="en-US" dirty="0"/>
              <a:t>CONNECT, DELETE, GET, HEAD, OPTION, PATCH, POST, PUT and TRACE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4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DD8C-E4D8-8A40-9C71-7C9F243D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C634-E5B2-CD41-B89B-06AD0488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/>
          </a:bodyPr>
          <a:lstStyle/>
          <a:p>
            <a:r>
              <a:rPr lang="en-US" dirty="0" err="1"/>
              <a:t>http.client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urllib.request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urllib.parse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urllib.error</a:t>
            </a:r>
            <a:endParaRPr lang="en-US" dirty="0"/>
          </a:p>
          <a:p>
            <a:endParaRPr lang="en-US" dirty="0"/>
          </a:p>
          <a:p>
            <a:r>
              <a:rPr lang="en-US" dirty="0"/>
              <a:t>Unlike requests, these are all present in a python standard distribution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876E-F497-494E-9DF9-5AD1779C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A2DC-1523-4C42-A2F0-A5CF5598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easiest way to install request and all of its dependencies is via pip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pip install requests</a:t>
            </a:r>
          </a:p>
          <a:p>
            <a:endParaRPr lang="en-US" dirty="0"/>
          </a:p>
          <a:p>
            <a:r>
              <a:rPr lang="en-US" dirty="0"/>
              <a:t>To check the presence of requests along with useful information (version, dependencies, etc.), is also use pip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pip show requests</a:t>
            </a:r>
          </a:p>
        </p:txBody>
      </p:sp>
    </p:spTree>
    <p:extLst>
      <p:ext uri="{BB962C8B-B14F-4D97-AF65-F5344CB8AC3E}">
        <p14:creationId xmlns:p14="http://schemas.microsoft.com/office/powerpoint/2010/main" val="291594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8F61-4880-FA47-B821-C9390258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request do automatically?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C2EE-3FCF-DF44-8272-0F708B93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Adds query strings to our URLs</a:t>
            </a:r>
          </a:p>
          <a:p>
            <a:r>
              <a:rPr lang="en-US" dirty="0"/>
              <a:t>Encode POST data</a:t>
            </a:r>
          </a:p>
          <a:p>
            <a:r>
              <a:rPr lang="en-US" dirty="0"/>
              <a:t>HTTP connection pooling keep-alive</a:t>
            </a:r>
          </a:p>
          <a:p>
            <a:r>
              <a:rPr lang="en-US" dirty="0"/>
              <a:t>Sessions with cookie persistence </a:t>
            </a:r>
          </a:p>
          <a:p>
            <a:r>
              <a:rPr lang="en-US" dirty="0"/>
              <a:t>Basic/Digest Authentication</a:t>
            </a:r>
          </a:p>
          <a:p>
            <a:r>
              <a:rPr lang="en-US" dirty="0"/>
              <a:t>Browser-style SSL Verification</a:t>
            </a:r>
          </a:p>
          <a:p>
            <a:r>
              <a:rPr lang="en-US" dirty="0"/>
              <a:t>Connection Timeouts,</a:t>
            </a:r>
          </a:p>
          <a:p>
            <a:r>
              <a:rPr lang="en-US" dirty="0"/>
              <a:t>Multipart File Uploads.</a:t>
            </a:r>
          </a:p>
        </p:txBody>
      </p:sp>
    </p:spTree>
    <p:extLst>
      <p:ext uri="{BB962C8B-B14F-4D97-AF65-F5344CB8AC3E}">
        <p14:creationId xmlns:p14="http://schemas.microsoft.com/office/powerpoint/2010/main" val="397586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A55-7659-CC4F-9FC8-292DFBBE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requests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666F-C626-1B4B-9F80-30EFFB2E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this and most of your other labs, you will be sending request to a server</a:t>
            </a:r>
          </a:p>
          <a:p>
            <a:r>
              <a:rPr lang="en-US" dirty="0"/>
              <a:t>You will be provided with a python program built with flask that will act as a test server for all of your tasks.</a:t>
            </a:r>
          </a:p>
          <a:p>
            <a:r>
              <a:rPr lang="en-US" dirty="0"/>
              <a:t>This server sometimes uses advanced techniques that is beyond the scope of this course.</a:t>
            </a:r>
          </a:p>
          <a:p>
            <a:pPr lvl="1"/>
            <a:r>
              <a:rPr lang="en-US" dirty="0"/>
              <a:t>You are not required to reproduce such code.</a:t>
            </a:r>
          </a:p>
          <a:p>
            <a:pPr lvl="1"/>
            <a:r>
              <a:rPr lang="en-US" dirty="0"/>
              <a:t>was built to facilitate these sets of labs</a:t>
            </a:r>
          </a:p>
          <a:p>
            <a:pPr lvl="1"/>
            <a:endParaRPr lang="en-US" dirty="0"/>
          </a:p>
          <a:p>
            <a:r>
              <a:rPr lang="en-US" dirty="0"/>
              <a:t>You will use two separate terminals ideally side by side so you can examine the output after each operation:</a:t>
            </a:r>
          </a:p>
          <a:p>
            <a:pPr lvl="1"/>
            <a:r>
              <a:rPr lang="en-US" dirty="0"/>
              <a:t>One to run the server </a:t>
            </a:r>
          </a:p>
          <a:p>
            <a:pPr lvl="1"/>
            <a:r>
              <a:rPr lang="en-US" dirty="0"/>
              <a:t>Another to run the client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request to a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2886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requests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URL = 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'https://w3schools.com/python/demopage.htm'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response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(URL)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#send request to the server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response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&lt;Response [200]&gt;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.status_code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#status code of the request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.ok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 better way is to check the status of the request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7799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response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11514666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.encoding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'ISO-8859-1'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.content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#byte raw() representation of the content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b'&lt;!DOCTYPE html&gt;\r\n&lt;html&gt;\r\n&lt;body&gt;\r\n\r\n&lt;h1&gt;This is a Test Page&lt;/h1&gt;\r\n\r\n&lt;/body&gt;\r\n&lt;/html&gt;'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#normal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&lt;h1&gt;This is a Test Page&lt;/h1&gt;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3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52902</TotalTime>
  <Words>942</Words>
  <Application>Microsoft Office PowerPoint</Application>
  <PresentationFormat>Widescreen</PresentationFormat>
  <Paragraphs>146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Trebuchet MS</vt:lpstr>
      <vt:lpstr>Wingdings 3</vt:lpstr>
      <vt:lpstr>Facet</vt:lpstr>
      <vt:lpstr>Using requests</vt:lpstr>
      <vt:lpstr>Agenda</vt:lpstr>
      <vt:lpstr>The requests library</vt:lpstr>
      <vt:lpstr>Similar libraries</vt:lpstr>
      <vt:lpstr>Installing requests</vt:lpstr>
      <vt:lpstr>What does request do automatically?</vt:lpstr>
      <vt:lpstr>Using the requests package</vt:lpstr>
      <vt:lpstr>Sending a request to a web server</vt:lpstr>
      <vt:lpstr>Examining the response object</vt:lpstr>
      <vt:lpstr>Examining the response object</vt:lpstr>
      <vt:lpstr>Custom headers</vt:lpstr>
      <vt:lpstr>Authenticating with requests</vt:lpstr>
      <vt:lpstr>Authenticating with requests</vt:lpstr>
      <vt:lpstr>Summary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Narendra Pershad</cp:lastModifiedBy>
  <cp:revision>716</cp:revision>
  <dcterms:created xsi:type="dcterms:W3CDTF">2008-09-10T01:32:08Z</dcterms:created>
  <dcterms:modified xsi:type="dcterms:W3CDTF">2023-10-03T17:36:31Z</dcterms:modified>
</cp:coreProperties>
</file>