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notesMasterIdLst>
    <p:notesMasterId r:id="rId18"/>
  </p:notesMasterIdLst>
  <p:sldIdLst>
    <p:sldId id="256" r:id="rId2"/>
    <p:sldId id="432" r:id="rId3"/>
    <p:sldId id="444" r:id="rId4"/>
    <p:sldId id="449" r:id="rId5"/>
    <p:sldId id="441" r:id="rId6"/>
    <p:sldId id="443" r:id="rId7"/>
    <p:sldId id="451" r:id="rId8"/>
    <p:sldId id="445" r:id="rId9"/>
    <p:sldId id="446" r:id="rId10"/>
    <p:sldId id="452" r:id="rId11"/>
    <p:sldId id="453" r:id="rId12"/>
    <p:sldId id="447" r:id="rId13"/>
    <p:sldId id="450" r:id="rId14"/>
    <p:sldId id="448" r:id="rId15"/>
    <p:sldId id="442" r:id="rId16"/>
    <p:sldId id="4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73"/>
    <a:srgbClr val="61D8F1"/>
    <a:srgbClr val="FC1B70"/>
    <a:srgbClr val="BFBFBF"/>
    <a:srgbClr val="AD7CFF"/>
    <a:srgbClr val="8AE232"/>
    <a:srgbClr val="F49100"/>
    <a:srgbClr val="719DCF"/>
    <a:srgbClr val="4EC9B0"/>
    <a:srgbClr val="789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5" autoAdjust="0"/>
    <p:restoredTop sz="92617"/>
  </p:normalViewPr>
  <p:slideViewPr>
    <p:cSldViewPr showGuides="1">
      <p:cViewPr varScale="1">
        <p:scale>
          <a:sx n="102" d="100"/>
          <a:sy n="102" d="100"/>
        </p:scale>
        <p:origin x="119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5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4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covered in your next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53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74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7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3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C0E157-51FA-474D-A914-F4398F6E1612}"/>
              </a:ext>
            </a:extLst>
          </p:cNvPr>
          <p:cNvGrpSpPr/>
          <p:nvPr/>
        </p:nvGrpSpPr>
        <p:grpSpPr>
          <a:xfrm>
            <a:off x="9969500" y="1173163"/>
            <a:ext cx="2222500" cy="2286000"/>
            <a:chOff x="7696200" y="0"/>
            <a:chExt cx="2222500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F6333E-05E3-8F4B-875F-369FF94B1932}"/>
                </a:ext>
              </a:extLst>
            </p:cNvPr>
            <p:cNvSpPr/>
            <p:nvPr/>
          </p:nvSpPr>
          <p:spPr>
            <a:xfrm>
              <a:off x="7696200" y="0"/>
              <a:ext cx="2221200" cy="2286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A20286-27F9-AC43-A8A3-4EBC049F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200" y="0"/>
              <a:ext cx="2222500" cy="2286000"/>
            </a:xfrm>
            <a:prstGeom prst="rect">
              <a:avLst/>
            </a:prstGeom>
          </p:spPr>
        </p:pic>
      </p:grpSp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REST API </a:t>
            </a:r>
            <a:br>
              <a:rPr lang="en-US" dirty="0"/>
            </a:br>
            <a:r>
              <a:rPr lang="en-US" dirty="0"/>
              <a:t>using Flask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97519"/>
            <a:ext cx="9296400" cy="1822450"/>
          </a:xfrm>
        </p:spPr>
        <p:txBody>
          <a:bodyPr>
            <a:normAutofit/>
          </a:bodyPr>
          <a:lstStyle/>
          <a:p>
            <a:r>
              <a:rPr lang="en-US" sz="3200" dirty="0"/>
              <a:t>Networking for Software Developer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#new imports -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flask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Flask, request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'/verbs’</a:t>
            </a:r>
            <a:r>
              <a:rPr lang="en-US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methods=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'GET POST 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TRACE'</a:t>
            </a:r>
            <a:r>
              <a:rPr lang="en-US" sz="20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show_verbs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have used the {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request.method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command'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230FE-AECB-794D-9665-92021EA0E0AB}"/>
              </a:ext>
            </a:extLst>
          </p:cNvPr>
          <p:cNvSpPr/>
          <p:nvPr/>
        </p:nvSpPr>
        <p:spPr>
          <a:xfrm>
            <a:off x="5878285" y="5257800"/>
            <a:ext cx="6324601" cy="1600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Access the endpoints via: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curl -METHOD GET -URI http://127.0.0.1:5000/verbs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curl -METHOD POST -URI http://127.0.0.1:5000/verbs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curl -METHOD TRACE -URI http://127.0.0.1:5000/verbs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http://127.0.0.1:5000/verbs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3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#new imports -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flask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Flask, request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‘/client_info’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&lt;li&gt;user agent-&gt; {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request.user_agent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&lt;li&gt;headers-&gt; {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request.headers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&lt;li&gt;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{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request.args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&lt;li&gt;query string-&gt; {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request.query_string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230FE-AECB-794D-9665-92021EA0E0AB}"/>
              </a:ext>
            </a:extLst>
          </p:cNvPr>
          <p:cNvSpPr/>
          <p:nvPr/>
        </p:nvSpPr>
        <p:spPr>
          <a:xfrm>
            <a:off x="5410199" y="6102122"/>
            <a:ext cx="6781801" cy="744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curl -URI http://127.0.0.1:5000/client_info?name=narendra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http://127.0.0.1:5000/client_info?name=narendra</a:t>
            </a:r>
          </a:p>
        </p:txBody>
      </p:sp>
    </p:spTree>
    <p:extLst>
      <p:ext uri="{BB962C8B-B14F-4D97-AF65-F5344CB8AC3E}">
        <p14:creationId xmlns:p14="http://schemas.microsoft.com/office/powerpoint/2010/main" val="1533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Redirecting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109728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#new imports -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flask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Flask, redirect,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'/admin'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hello_dmin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Admin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'/guest/&lt;guest&gt;'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hello_guest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{guest}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guest'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'/user/&lt;name&gt;'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E5DB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hello_admin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E5DB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hello_guest</a:t>
            </a:r>
            <a:r>
              <a:rPr lang="en-US" sz="20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guest</a:t>
            </a:r>
            <a:r>
              <a:rPr lang="en-US" sz="20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230FE-AECB-794D-9665-92021EA0E0AB}"/>
              </a:ext>
            </a:extLst>
          </p:cNvPr>
          <p:cNvSpPr/>
          <p:nvPr/>
        </p:nvSpPr>
        <p:spPr>
          <a:xfrm>
            <a:off x="6612467" y="3810000"/>
            <a:ext cx="5579533" cy="1600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Access the endpoints via: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http://127.0.0.1:5000/admin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http://127.0.0.1:5000/guest/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narendra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http://127.0.0.1:5000/user/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arben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http://127.0.0.1:5000/user/admin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5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Using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10972800" cy="42370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flask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Flask,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render_templates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#The uppercase signify an object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app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Flask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(__name__)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num_clicks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#a variable to keep the number of clicks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                     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#to an HTTP command (PUT, POST, DELETE)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render_templates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render_templates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num_clicks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</a:t>
            </a:r>
            <a:r>
              <a:rPr lang="en-US" sz="32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num_clicks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 as argument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__name__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'__main__'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app.run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(host, port, debug, options)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3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27C-67D8-3D4D-B0AF-81A7F383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flask-restful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EF43-87E4-004A-A802-AD9BE705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installation is a single command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flask-restful</a:t>
            </a:r>
          </a:p>
          <a:p>
            <a:endParaRPr lang="en-US" dirty="0"/>
          </a:p>
          <a:p>
            <a:r>
              <a:rPr lang="en-US" dirty="0"/>
              <a:t>Create the datastore.</a:t>
            </a:r>
          </a:p>
          <a:p>
            <a:pPr lvl="1"/>
            <a:r>
              <a:rPr lang="en-US" dirty="0"/>
              <a:t>We will use a dictionary, but practical apps use a real database such </a:t>
            </a:r>
            <a:r>
              <a:rPr lang="en-US" dirty="0" err="1"/>
              <a:t>sqlLite</a:t>
            </a:r>
            <a:r>
              <a:rPr lang="en-US" dirty="0"/>
              <a:t> or </a:t>
            </a:r>
            <a:r>
              <a:rPr lang="en-US" dirty="0" err="1"/>
              <a:t>nosql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Define the endpoints and code the implementation</a:t>
            </a:r>
          </a:p>
          <a:p>
            <a:endParaRPr lang="en-US" dirty="0"/>
          </a:p>
          <a:p>
            <a:r>
              <a:rPr lang="en-US" dirty="0"/>
              <a:t>Consume the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Creating 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10363200" cy="4694238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/>
              <a:t>We will use one of python sequences: Dictionary</a:t>
            </a:r>
          </a:p>
          <a:p>
            <a:r>
              <a:rPr lang="en-US" sz="3200" dirty="0"/>
              <a:t>In the real world you will use an database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PROFESSORS = {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'ilia'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'Ilia'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'Nika'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narendra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': {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'Narendra'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Pershad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210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31400" cy="4191000"/>
          </a:xfrm>
        </p:spPr>
        <p:txBody>
          <a:bodyPr>
            <a:normAutofit/>
          </a:bodyPr>
          <a:lstStyle/>
          <a:p>
            <a:r>
              <a:rPr lang="en-US" dirty="0"/>
              <a:t>Functions are like mini program</a:t>
            </a:r>
          </a:p>
          <a:p>
            <a:r>
              <a:rPr lang="en-US" dirty="0"/>
              <a:t>It increases code re-use</a:t>
            </a:r>
          </a:p>
          <a:p>
            <a:endParaRPr lang="en-US" dirty="0"/>
          </a:p>
          <a:p>
            <a:r>
              <a:rPr lang="en-US" dirty="0"/>
              <a:t>Functions make the life of a developer easier and allows him to be more productive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9220200" cy="4389438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What is flask</a:t>
            </a:r>
          </a:p>
          <a:p>
            <a:pPr lvl="1"/>
            <a:r>
              <a:rPr lang="en-US" sz="2800" dirty="0"/>
              <a:t>Alternatives</a:t>
            </a:r>
          </a:p>
          <a:p>
            <a:endParaRPr lang="en-US" sz="3200" dirty="0"/>
          </a:p>
          <a:p>
            <a:r>
              <a:rPr lang="en-US" sz="3200" dirty="0"/>
              <a:t>Installing the required package</a:t>
            </a:r>
          </a:p>
          <a:p>
            <a:endParaRPr lang="en-US" sz="3200" dirty="0"/>
          </a:p>
          <a:p>
            <a:r>
              <a:rPr lang="en-US" sz="3200" dirty="0"/>
              <a:t>Using Python for talking to services through HTTP</a:t>
            </a:r>
          </a:p>
          <a:p>
            <a:endParaRPr lang="en-US" sz="3200" dirty="0"/>
          </a:p>
          <a:p>
            <a:r>
              <a:rPr lang="en-US" sz="3200" dirty="0"/>
              <a:t>Downloading files</a:t>
            </a:r>
          </a:p>
          <a:p>
            <a:endParaRPr lang="en-US" sz="3200" dirty="0"/>
          </a:p>
          <a:p>
            <a:r>
              <a:rPr lang="en-US" sz="3200" dirty="0"/>
              <a:t>HTTP capabilities, such as compression and cookies</a:t>
            </a:r>
          </a:p>
          <a:p>
            <a:endParaRPr lang="en-US" sz="3200" dirty="0"/>
          </a:p>
          <a:p>
            <a:r>
              <a:rPr lang="en-US" sz="3200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301665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D8C-E4D8-8A40-9C71-7C9F243D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app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C634-E5B2-CD41-B89B-06AD0488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Flask: http://</a:t>
            </a:r>
            <a:r>
              <a:rPr lang="en-US" dirty="0" err="1"/>
              <a:t>flask.pocco.org</a:t>
            </a:r>
            <a:endParaRPr lang="en-US" dirty="0"/>
          </a:p>
          <a:p>
            <a:pPr lvl="1"/>
            <a:r>
              <a:rPr lang="en-US" dirty="0"/>
              <a:t>Micro-framework</a:t>
            </a:r>
          </a:p>
          <a:p>
            <a:pPr lvl="1"/>
            <a:r>
              <a:rPr lang="en-US" dirty="0"/>
              <a:t>Use only what you need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Django: https://</a:t>
            </a:r>
            <a:r>
              <a:rPr lang="en-US" dirty="0" err="1"/>
              <a:t>djangoproject</a:t>
            </a:r>
            <a:r>
              <a:rPr lang="en-US" dirty="0"/>
              <a:t>. com</a:t>
            </a:r>
          </a:p>
          <a:p>
            <a:pPr lvl="1"/>
            <a:r>
              <a:rPr lang="en-US" dirty="0"/>
              <a:t>Full-stack framework</a:t>
            </a:r>
          </a:p>
          <a:p>
            <a:pPr lvl="1"/>
            <a:r>
              <a:rPr lang="en-US" dirty="0"/>
              <a:t>Lots of features out of the box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Pyramid: https://</a:t>
            </a:r>
            <a:r>
              <a:rPr lang="en-US" dirty="0" err="1"/>
              <a:t>trypyramid.com</a:t>
            </a:r>
            <a:endParaRPr lang="en-US" dirty="0"/>
          </a:p>
          <a:p>
            <a:pPr lvl="1"/>
            <a:r>
              <a:rPr lang="en-US" dirty="0"/>
              <a:t>Middle 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D8C-E4D8-8A40-9C71-7C9F243D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C634-E5B2-CD41-B89B-06AD0488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Created by Armin </a:t>
            </a:r>
            <a:r>
              <a:rPr lang="en-US" dirty="0" err="1"/>
              <a:t>Ronacher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Core functionality: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Comes with a deployment server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URL routing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Templating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Sessions and cookies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Debugger</a:t>
            </a:r>
          </a:p>
          <a:p>
            <a:endParaRPr lang="en-US" dirty="0"/>
          </a:p>
          <a:p>
            <a:r>
              <a:rPr lang="en-US" dirty="0"/>
              <a:t>What is not included: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Database / ORM library, Authentication, Form Validation and Admin views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27C-67D8-3D4D-B0AF-81A7F383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EF43-87E4-004A-A802-AD9BE705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33528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installation is a single command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flask, flask-restful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#this also installs the rest helper framework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Check if the package is installed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flask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 error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647-A900-B246-AFF7-197BA5F4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Error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BD64-D11E-2349-AB0D-7F1E64DB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Informational responses (100–199)</a:t>
            </a:r>
          </a:p>
          <a:p>
            <a:r>
              <a:rPr lang="en-US" dirty="0"/>
              <a:t>Successful responses (200–299)</a:t>
            </a:r>
          </a:p>
          <a:p>
            <a:pPr lvl="1"/>
            <a:r>
              <a:rPr lang="en-US" dirty="0"/>
              <a:t>200 – Ok</a:t>
            </a:r>
          </a:p>
          <a:p>
            <a:pPr lvl="1"/>
            <a:r>
              <a:rPr lang="en-US" dirty="0"/>
              <a:t>201 – Created</a:t>
            </a:r>
          </a:p>
          <a:p>
            <a:pPr lvl="1"/>
            <a:r>
              <a:rPr lang="en-US" dirty="0"/>
              <a:t>202 – Accepted </a:t>
            </a:r>
          </a:p>
          <a:p>
            <a:r>
              <a:rPr lang="en-US" dirty="0"/>
              <a:t>Redirects (300–399)</a:t>
            </a:r>
          </a:p>
          <a:p>
            <a:r>
              <a:rPr lang="en-US" dirty="0"/>
              <a:t>Client errors (400–499)</a:t>
            </a:r>
          </a:p>
          <a:p>
            <a:pPr lvl="1"/>
            <a:r>
              <a:rPr lang="en-US" dirty="0"/>
              <a:t>400 – Bad Request</a:t>
            </a:r>
          </a:p>
          <a:p>
            <a:pPr lvl="1"/>
            <a:r>
              <a:rPr lang="en-US" dirty="0"/>
              <a:t>401 – Unauthorized</a:t>
            </a:r>
          </a:p>
          <a:p>
            <a:pPr lvl="1"/>
            <a:r>
              <a:rPr lang="en-US" dirty="0"/>
              <a:t>403 – Forbidden </a:t>
            </a:r>
          </a:p>
          <a:p>
            <a:pPr lvl="1"/>
            <a:r>
              <a:rPr lang="en-US" dirty="0"/>
              <a:t>404 – Not Found</a:t>
            </a:r>
          </a:p>
          <a:p>
            <a:pPr lvl="1"/>
            <a:r>
              <a:rPr lang="en-US" dirty="0"/>
              <a:t>408 – Request Timeout</a:t>
            </a:r>
          </a:p>
          <a:p>
            <a:r>
              <a:rPr lang="en-US" dirty="0"/>
              <a:t>Server errors (500–599)</a:t>
            </a:r>
          </a:p>
          <a:p>
            <a:pPr lvl="1"/>
            <a:r>
              <a:rPr lang="en-US" dirty="0"/>
              <a:t>500 – Internal Server Error</a:t>
            </a:r>
          </a:p>
          <a:p>
            <a:pPr lvl="1"/>
            <a:r>
              <a:rPr lang="en-US" dirty="0"/>
              <a:t>501 – Not Implemented</a:t>
            </a:r>
          </a:p>
          <a:p>
            <a:pPr lvl="1"/>
            <a:r>
              <a:rPr lang="en-US" dirty="0"/>
              <a:t>502 – Bad Gateway</a:t>
            </a:r>
          </a:p>
          <a:p>
            <a:pPr lvl="1"/>
            <a:r>
              <a:rPr lang="en-US" dirty="0"/>
              <a:t>503 – Service Unavailable</a:t>
            </a:r>
          </a:p>
          <a:p>
            <a:pPr lvl="1"/>
            <a:r>
              <a:rPr lang="en-US" dirty="0"/>
              <a:t>504 – Gateway Timeout</a:t>
            </a:r>
          </a:p>
          <a:p>
            <a:pPr lvl="1"/>
            <a:r>
              <a:rPr lang="en-US" dirty="0"/>
              <a:t>505 – HTTP Version Not Supported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6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4068"/>
            <a:ext cx="11277600" cy="41608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flask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Flask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#The uppercase implies an object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app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Flask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(__name__)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generate_page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              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#this cannot be accessed via </a:t>
            </a:r>
            <a:r>
              <a:rPr lang="en-US" sz="32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home page...'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#A decorator function that binds a path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                      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#to an HTTP command (PUT, POST, DELETE) default is GET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generate_page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            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app.run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(host, port, debug, options)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230FE-AECB-794D-9665-92021EA0E0AB}"/>
              </a:ext>
            </a:extLst>
          </p:cNvPr>
          <p:cNvSpPr/>
          <p:nvPr/>
        </p:nvSpPr>
        <p:spPr>
          <a:xfrm>
            <a:off x="5579533" y="5867400"/>
            <a:ext cx="6612467" cy="990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Access the single endpoint via: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-METHOD GET -URI http://127.0.0.1:5000/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</a:t>
            </a:r>
          </a:p>
        </p:txBody>
      </p:sp>
    </p:spTree>
    <p:extLst>
      <p:ext uri="{BB962C8B-B14F-4D97-AF65-F5344CB8AC3E}">
        <p14:creationId xmlns:p14="http://schemas.microsoft.com/office/powerpoint/2010/main" val="312483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Define simple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10972800" cy="34750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app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Flask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(__name__)</a:t>
            </a:r>
          </a:p>
          <a:p>
            <a:pPr marL="0" indent="0">
              <a:buNone/>
            </a:pPr>
            <a:endParaRPr lang="en-US" sz="32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'/’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#the default HTTP command is GET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home page...'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#this is sent to the 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'/user/name'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#parameter is captured as name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web server'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                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app.run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(host, port, debug, options)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230FE-AECB-794D-9665-92021EA0E0AB}"/>
              </a:ext>
            </a:extLst>
          </p:cNvPr>
          <p:cNvSpPr/>
          <p:nvPr/>
        </p:nvSpPr>
        <p:spPr>
          <a:xfrm>
            <a:off x="5029201" y="5715000"/>
            <a:ext cx="7010400" cy="990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Access the endpoints via: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-METHOD GET -URI http://127.0.0.1:5000/user/yin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http://127.0.0.1:5000/user/yin</a:t>
            </a:r>
          </a:p>
        </p:txBody>
      </p:sp>
    </p:spTree>
    <p:extLst>
      <p:ext uri="{BB962C8B-B14F-4D97-AF65-F5344CB8AC3E}">
        <p14:creationId xmlns:p14="http://schemas.microsoft.com/office/powerpoint/2010/main" val="171234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Define routes that fakes parameter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10972800" cy="34750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'/user/&lt;name&gt;'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#parameter is captured as name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#this is sent to the 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'/blog/&lt;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int:postID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#converts the parameter to integer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 err="1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show_blog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'Blog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postID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#this is sent to the 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'/rev/&lt;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float:revNo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#converts the parameter to a float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revNo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'Revision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revNo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230FE-AECB-794D-9665-92021EA0E0AB}"/>
              </a:ext>
            </a:extLst>
          </p:cNvPr>
          <p:cNvSpPr/>
          <p:nvPr/>
        </p:nvSpPr>
        <p:spPr>
          <a:xfrm>
            <a:off x="4724400" y="5638800"/>
            <a:ext cx="7450667" cy="121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Access the endpoints via: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curl -METHOD GET -URI http://127.0.0.1:5000/user/hao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curl -METHOD GET -URI http://127.0.0.1:5000/blog/542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curl -METHOD GET -URI http://127.0.0.1:5000/rev/3.145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77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47174</TotalTime>
  <Words>1230</Words>
  <Application>Microsoft Office PowerPoint</Application>
  <PresentationFormat>Widescreen</PresentationFormat>
  <Paragraphs>229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 3</vt:lpstr>
      <vt:lpstr>Facet</vt:lpstr>
      <vt:lpstr>Implementing REST API  using Flask </vt:lpstr>
      <vt:lpstr>Agenda</vt:lpstr>
      <vt:lpstr>Python web app frameworks?</vt:lpstr>
      <vt:lpstr>Flask</vt:lpstr>
      <vt:lpstr>Installation</vt:lpstr>
      <vt:lpstr>Http Error Code</vt:lpstr>
      <vt:lpstr>A flask application</vt:lpstr>
      <vt:lpstr>Define simple routes</vt:lpstr>
      <vt:lpstr>Define routes that fakes parameter </vt:lpstr>
      <vt:lpstr>HTML verbs</vt:lpstr>
      <vt:lpstr>Getting information from client</vt:lpstr>
      <vt:lpstr>Redirecting routes</vt:lpstr>
      <vt:lpstr>Using templates</vt:lpstr>
      <vt:lpstr>Using flask-restful</vt:lpstr>
      <vt:lpstr>Creating the data source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686</cp:revision>
  <dcterms:created xsi:type="dcterms:W3CDTF">2008-09-10T01:32:08Z</dcterms:created>
  <dcterms:modified xsi:type="dcterms:W3CDTF">2023-10-03T17:36:26Z</dcterms:modified>
</cp:coreProperties>
</file>