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0" r:id="rId4"/>
    <p:sldId id="268" r:id="rId5"/>
    <p:sldId id="269" r:id="rId6"/>
    <p:sldId id="270" r:id="rId7"/>
    <p:sldId id="271" r:id="rId8"/>
    <p:sldId id="27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0D6"/>
    <a:srgbClr val="4064C8"/>
    <a:srgbClr val="3661C0"/>
    <a:srgbClr val="B7B7C9"/>
    <a:srgbClr val="2F5EC7"/>
    <a:srgbClr val="3255C4"/>
    <a:srgbClr val="525AA4"/>
    <a:srgbClr val="2E56C8"/>
    <a:srgbClr val="3A5DCE"/>
    <a:srgbClr val="2E3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55011" autoAdjust="0"/>
  </p:normalViewPr>
  <p:slideViewPr>
    <p:cSldViewPr snapToGrid="0">
      <p:cViewPr varScale="1">
        <p:scale>
          <a:sx n="62" d="100"/>
          <a:sy n="62" d="100"/>
        </p:scale>
        <p:origin x="-84" y="-336"/>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29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918D8-2476-47E8-8E0A-FD6AAF746AEA}" type="datetimeFigureOut">
              <a:rPr lang="en-GB" smtClean="0"/>
              <a:t>14/10/2019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7E6BA-DF65-4703-ACF3-35D8682099E0}" type="slidenum">
              <a:rPr lang="en-GB" smtClean="0"/>
              <a:t>‹#›</a:t>
            </a:fld>
            <a:endParaRPr lang="en-GB"/>
          </a:p>
        </p:txBody>
      </p:sp>
    </p:spTree>
    <p:extLst>
      <p:ext uri="{BB962C8B-B14F-4D97-AF65-F5344CB8AC3E}">
        <p14:creationId xmlns:p14="http://schemas.microsoft.com/office/powerpoint/2010/main" val="885931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17E6BA-DF65-4703-ACF3-35D8682099E0}" type="slidenum">
              <a:rPr lang="en-GB" smtClean="0"/>
              <a:t>3</a:t>
            </a:fld>
            <a:endParaRPr lang="en-GB"/>
          </a:p>
        </p:txBody>
      </p:sp>
    </p:spTree>
    <p:extLst>
      <p:ext uri="{BB962C8B-B14F-4D97-AF65-F5344CB8AC3E}">
        <p14:creationId xmlns:p14="http://schemas.microsoft.com/office/powerpoint/2010/main" val="255735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17E6BA-DF65-4703-ACF3-35D8682099E0}" type="slidenum">
              <a:rPr lang="en-GB" smtClean="0"/>
              <a:t>7</a:t>
            </a:fld>
            <a:endParaRPr lang="en-GB"/>
          </a:p>
        </p:txBody>
      </p:sp>
    </p:spTree>
    <p:extLst>
      <p:ext uri="{BB962C8B-B14F-4D97-AF65-F5344CB8AC3E}">
        <p14:creationId xmlns:p14="http://schemas.microsoft.com/office/powerpoint/2010/main" val="69771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Situation Questions</a:t>
            </a:r>
            <a:r>
              <a:rPr lang="en-GB" sz="1200" b="0" i="0" kern="1200" dirty="0">
                <a:solidFill>
                  <a:schemeClr val="tx1"/>
                </a:solidFill>
                <a:effectLst/>
                <a:latin typeface="+mn-lt"/>
                <a:ea typeface="+mn-ea"/>
                <a:cs typeface="+mn-cs"/>
              </a:rPr>
              <a:t> deal with the facts about the buyers existing situation.</a:t>
            </a:r>
          </a:p>
          <a:p>
            <a:r>
              <a:rPr lang="en-GB" sz="1200" b="1" i="0" kern="1200" dirty="0">
                <a:solidFill>
                  <a:schemeClr val="tx1"/>
                </a:solidFill>
                <a:effectLst/>
                <a:latin typeface="+mn-lt"/>
                <a:ea typeface="+mn-ea"/>
                <a:cs typeface="+mn-cs"/>
              </a:rPr>
              <a:t>Problem Questions</a:t>
            </a:r>
            <a:r>
              <a:rPr lang="en-GB" sz="1200" b="0" i="0" kern="1200" dirty="0">
                <a:solidFill>
                  <a:schemeClr val="tx1"/>
                </a:solidFill>
                <a:effectLst/>
                <a:latin typeface="+mn-lt"/>
                <a:ea typeface="+mn-ea"/>
                <a:cs typeface="+mn-cs"/>
              </a:rPr>
              <a:t> ask about the buyer's pain and focus the buyer on this pain while clarifying the problem, before asking implication questions. . These give Implied Needs.</a:t>
            </a:r>
          </a:p>
          <a:p>
            <a:r>
              <a:rPr lang="en-GB" sz="1200" b="1" i="0" kern="1200" dirty="0">
                <a:solidFill>
                  <a:schemeClr val="tx1"/>
                </a:solidFill>
                <a:effectLst/>
                <a:latin typeface="+mn-lt"/>
                <a:ea typeface="+mn-ea"/>
                <a:cs typeface="+mn-cs"/>
              </a:rPr>
              <a:t>Implication Questions</a:t>
            </a:r>
            <a:r>
              <a:rPr lang="en-GB" sz="1200" b="0" i="0" kern="1200" dirty="0">
                <a:solidFill>
                  <a:schemeClr val="tx1"/>
                </a:solidFill>
                <a:effectLst/>
                <a:latin typeface="+mn-lt"/>
                <a:ea typeface="+mn-ea"/>
                <a:cs typeface="+mn-cs"/>
              </a:rPr>
              <a:t> discuss the effects of the problem, before talking about solutions, and develop the seriousness of the problem to increase the buyer's motivation to change.</a:t>
            </a:r>
          </a:p>
          <a:p>
            <a:r>
              <a:rPr lang="en-GB" sz="1200" b="1" i="0" kern="1200" dirty="0">
                <a:solidFill>
                  <a:schemeClr val="tx1"/>
                </a:solidFill>
                <a:effectLst/>
                <a:latin typeface="+mn-lt"/>
                <a:ea typeface="+mn-ea"/>
                <a:cs typeface="+mn-cs"/>
              </a:rPr>
              <a:t>Need-Payoff Questions</a:t>
            </a:r>
            <a:r>
              <a:rPr lang="en-GB" sz="1200" b="0" i="0" kern="1200" dirty="0">
                <a:solidFill>
                  <a:schemeClr val="tx1"/>
                </a:solidFill>
                <a:effectLst/>
                <a:latin typeface="+mn-lt"/>
                <a:ea typeface="+mn-ea"/>
                <a:cs typeface="+mn-cs"/>
              </a:rPr>
              <a:t> get the buyer to tell you about their Explicit Needs and the benefits your solutions offers, rather than forcing you to explain the benefits to the buyer. Getting the buyer to state the benefits has greater impact while sounding a lot less pushy. What these questions do is probe for explicit needs</a:t>
            </a:r>
          </a:p>
          <a:p>
            <a:endParaRPr lang="en-GB" dirty="0"/>
          </a:p>
        </p:txBody>
      </p:sp>
      <p:sp>
        <p:nvSpPr>
          <p:cNvPr id="4" name="Slide Number Placeholder 3"/>
          <p:cNvSpPr>
            <a:spLocks noGrp="1"/>
          </p:cNvSpPr>
          <p:nvPr>
            <p:ph type="sldNum" sz="quarter" idx="5"/>
          </p:nvPr>
        </p:nvSpPr>
        <p:spPr/>
        <p:txBody>
          <a:bodyPr/>
          <a:lstStyle/>
          <a:p>
            <a:fld id="{0F17E6BA-DF65-4703-ACF3-35D8682099E0}" type="slidenum">
              <a:rPr lang="en-GB" smtClean="0"/>
              <a:t>8</a:t>
            </a:fld>
            <a:endParaRPr lang="en-GB"/>
          </a:p>
        </p:txBody>
      </p:sp>
    </p:spTree>
    <p:extLst>
      <p:ext uri="{BB962C8B-B14F-4D97-AF65-F5344CB8AC3E}">
        <p14:creationId xmlns:p14="http://schemas.microsoft.com/office/powerpoint/2010/main" val="267316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16769-86CB-4CBF-AF37-1D4DA901C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7D6686A7-ACFD-4ECC-9D57-FBBB1BD66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877A6B29-D271-4E10-BE91-B37565E9777E}"/>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5" name="Footer Placeholder 4">
            <a:extLst>
              <a:ext uri="{FF2B5EF4-FFF2-40B4-BE49-F238E27FC236}">
                <a16:creationId xmlns:a16="http://schemas.microsoft.com/office/drawing/2014/main" xmlns="" id="{B2123C8C-D6E1-4477-AA68-C06DF8131A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58E2072-80A5-441D-88CD-995759CE214C}"/>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213845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597BCC-9611-49CC-ABF9-0D989DF8F20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278E6945-FF4E-479C-83E8-DF08867C5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F0EBBBB-9468-443C-B9A0-1F3786C4255E}"/>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5" name="Footer Placeholder 4">
            <a:extLst>
              <a:ext uri="{FF2B5EF4-FFF2-40B4-BE49-F238E27FC236}">
                <a16:creationId xmlns:a16="http://schemas.microsoft.com/office/drawing/2014/main" xmlns="" id="{ADF6279A-DFF5-4F69-B57C-095B39AED4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152D997-5090-45BB-950E-0AE6BCCD2D8C}"/>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184375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E66E494-E616-4289-A5CD-4B02F73BA5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5FDC7E3E-1D3E-4BC2-B5CF-DCBF74849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86C6035-35B1-48AD-BBD6-AA08DA8107D3}"/>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5" name="Footer Placeholder 4">
            <a:extLst>
              <a:ext uri="{FF2B5EF4-FFF2-40B4-BE49-F238E27FC236}">
                <a16:creationId xmlns:a16="http://schemas.microsoft.com/office/drawing/2014/main" xmlns="" id="{BF1CEE66-3024-4EC7-B806-AAA7F6096B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47F93C2A-1851-4D7B-AEE2-AB0F71C489FF}"/>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375577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B0CE5-BA79-4735-91EA-19BFE0BE3C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303FD65F-1CA7-4CD0-AB2E-6A505359B3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9C30BDD-2069-4D60-80D7-B6F89F96ADA0}"/>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5" name="Footer Placeholder 4">
            <a:extLst>
              <a:ext uri="{FF2B5EF4-FFF2-40B4-BE49-F238E27FC236}">
                <a16:creationId xmlns:a16="http://schemas.microsoft.com/office/drawing/2014/main" xmlns="" id="{6564AF4D-8B43-4A06-82A8-23D8CB1018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2F0A34D-C334-41FB-8211-AFCEF0DE5CB6}"/>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230012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86A34-C08E-4164-B3C2-D2D96B575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D79BDCE-96F8-48F6-8012-CE627D395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C469526-18B9-456F-B822-497F9C37C47A}"/>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5" name="Footer Placeholder 4">
            <a:extLst>
              <a:ext uri="{FF2B5EF4-FFF2-40B4-BE49-F238E27FC236}">
                <a16:creationId xmlns:a16="http://schemas.microsoft.com/office/drawing/2014/main" xmlns="" id="{17B71C32-5DD9-4CA0-8F18-30BD002F72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4EE72D8-9225-4CA1-8812-F140709DF559}"/>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190071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11FA7-5FEA-4851-A93E-DA987C9447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B1C850D-0186-42A9-AFBF-B7CE6EF984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1BD7561-AAD2-407A-861E-5FC383A5B7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0F3FC975-A286-4437-AAEE-DD01389513BB}"/>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6" name="Footer Placeholder 5">
            <a:extLst>
              <a:ext uri="{FF2B5EF4-FFF2-40B4-BE49-F238E27FC236}">
                <a16:creationId xmlns:a16="http://schemas.microsoft.com/office/drawing/2014/main" xmlns="" id="{DF493FEE-08F9-4004-BF54-5DEAF364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5C3A0D1D-6653-440B-885F-96EC3489FA6B}"/>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243266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87A346-16C1-4700-A6ED-28878CFB8B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630479AB-3862-41C5-92F7-175201556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4437C6F-6597-4313-BC1A-F4407D646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DAB00D64-42DD-45B0-BAA8-5F3BB049A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0FB9BC5-EEDC-45D8-82C0-220E1AC4F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12D5A39F-95D2-43AB-870D-C886D8D10C94}"/>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8" name="Footer Placeholder 7">
            <a:extLst>
              <a:ext uri="{FF2B5EF4-FFF2-40B4-BE49-F238E27FC236}">
                <a16:creationId xmlns:a16="http://schemas.microsoft.com/office/drawing/2014/main" xmlns="" id="{CA1480EF-7AEF-4E6C-B1E3-E384AF576F8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49F1468C-D226-4C92-8F5C-BCBF492E7FB6}"/>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147626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70173-11E7-40D0-816E-6CD0CA5BAD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2035CBCD-7C0D-43AE-B6AF-1DCFC9E2485F}"/>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4" name="Footer Placeholder 3">
            <a:extLst>
              <a:ext uri="{FF2B5EF4-FFF2-40B4-BE49-F238E27FC236}">
                <a16:creationId xmlns:a16="http://schemas.microsoft.com/office/drawing/2014/main" xmlns="" id="{1A88D7D6-ECAC-46A6-A4C6-405139467D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74F066AF-CB2D-4DCA-B9AC-FF32C19FDFAB}"/>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362517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8EE1F13-2CB2-4552-9E83-6F51CBAB8E71}"/>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3" name="Footer Placeholder 2">
            <a:extLst>
              <a:ext uri="{FF2B5EF4-FFF2-40B4-BE49-F238E27FC236}">
                <a16:creationId xmlns:a16="http://schemas.microsoft.com/office/drawing/2014/main" xmlns="" id="{00DD8168-5BDB-4278-A70E-7968AA2B73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3BD29A67-0E4C-427F-940E-744A0A8E0AA1}"/>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128315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F03A3-F164-4223-B8AA-BE1C3A849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9E44599-F32A-4A4F-90A4-AC2B0402F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28121A8C-197A-4CDA-9550-12F151E60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43BA47-FA3A-4D69-867C-E4FB5DF36A89}"/>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6" name="Footer Placeholder 5">
            <a:extLst>
              <a:ext uri="{FF2B5EF4-FFF2-40B4-BE49-F238E27FC236}">
                <a16:creationId xmlns:a16="http://schemas.microsoft.com/office/drawing/2014/main" xmlns="" id="{78D4A714-4D22-4A36-A639-2631AC7BC3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1242FFC6-3209-4A5A-84A3-139A1216EFAF}"/>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378227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54DC8-29F8-462A-94B1-4A8A5A2D5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D59336DD-5AD2-4D0C-997D-56BFBA41E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82F912BF-FF06-4BAA-9B2E-F07CE8283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F2E97A8-F352-4D8E-9644-5878E4451FE6}"/>
              </a:ext>
            </a:extLst>
          </p:cNvPr>
          <p:cNvSpPr>
            <a:spLocks noGrp="1"/>
          </p:cNvSpPr>
          <p:nvPr>
            <p:ph type="dt" sz="half" idx="10"/>
          </p:nvPr>
        </p:nvSpPr>
        <p:spPr/>
        <p:txBody>
          <a:bodyPr/>
          <a:lstStyle/>
          <a:p>
            <a:fld id="{C944E586-3DF6-4A59-83CE-3BF8C12D0D43}" type="datetimeFigureOut">
              <a:rPr lang="en-GB" smtClean="0"/>
              <a:t>14/10/2019</a:t>
            </a:fld>
            <a:endParaRPr lang="en-GB"/>
          </a:p>
        </p:txBody>
      </p:sp>
      <p:sp>
        <p:nvSpPr>
          <p:cNvPr id="6" name="Footer Placeholder 5">
            <a:extLst>
              <a:ext uri="{FF2B5EF4-FFF2-40B4-BE49-F238E27FC236}">
                <a16:creationId xmlns:a16="http://schemas.microsoft.com/office/drawing/2014/main" xmlns="" id="{A35B1CAC-F9BD-43D9-919C-515ADD6AA1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70CFD72F-805B-4387-9858-EA1C936454C7}"/>
              </a:ext>
            </a:extLst>
          </p:cNvPr>
          <p:cNvSpPr>
            <a:spLocks noGrp="1"/>
          </p:cNvSpPr>
          <p:nvPr>
            <p:ph type="sldNum" sz="quarter" idx="12"/>
          </p:nvPr>
        </p:nvSpPr>
        <p:spPr/>
        <p:txBody>
          <a:bodyPr/>
          <a:lstStyle/>
          <a:p>
            <a:fld id="{E36C5C48-136F-4416-AD38-CEAC40A02EA1}" type="slidenum">
              <a:rPr lang="en-GB" smtClean="0"/>
              <a:t>‹#›</a:t>
            </a:fld>
            <a:endParaRPr lang="en-GB"/>
          </a:p>
        </p:txBody>
      </p:sp>
    </p:spTree>
    <p:extLst>
      <p:ext uri="{BB962C8B-B14F-4D97-AF65-F5344CB8AC3E}">
        <p14:creationId xmlns:p14="http://schemas.microsoft.com/office/powerpoint/2010/main" val="12349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247815F-366E-4127-AC9B-00623E197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AFC3B3A2-3447-4210-AA86-1D9EEE0A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084D32F3-B53A-49D5-83AC-443967163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E586-3DF6-4A59-83CE-3BF8C12D0D43}" type="datetimeFigureOut">
              <a:rPr lang="en-GB" smtClean="0"/>
              <a:t>14/10/2019</a:t>
            </a:fld>
            <a:endParaRPr lang="en-GB"/>
          </a:p>
        </p:txBody>
      </p:sp>
      <p:sp>
        <p:nvSpPr>
          <p:cNvPr id="5" name="Footer Placeholder 4">
            <a:extLst>
              <a:ext uri="{FF2B5EF4-FFF2-40B4-BE49-F238E27FC236}">
                <a16:creationId xmlns:a16="http://schemas.microsoft.com/office/drawing/2014/main" xmlns="" id="{A3724043-E136-446E-BE7F-67F69464E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1ADFB700-A002-436B-9D2F-9EAFC2302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C5C48-136F-4416-AD38-CEAC40A02EA1}" type="slidenum">
              <a:rPr lang="en-GB" smtClean="0"/>
              <a:t>‹#›</a:t>
            </a:fld>
            <a:endParaRPr lang="en-GB"/>
          </a:p>
        </p:txBody>
      </p:sp>
    </p:spTree>
    <p:extLst>
      <p:ext uri="{BB962C8B-B14F-4D97-AF65-F5344CB8AC3E}">
        <p14:creationId xmlns:p14="http://schemas.microsoft.com/office/powerpoint/2010/main" val="3088582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hyperlink" Target="http://www.mexichem.com/" TargetMode="Externa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cid:image001.jpg@01CE6124.5DC3C0F0" TargetMode="External"/><Relationship Id="rId10" Type="http://schemas.openxmlformats.org/officeDocument/2006/relationships/image" Target="../media/image11.png"/><Relationship Id="rId4" Type="http://schemas.openxmlformats.org/officeDocument/2006/relationships/image" Target="../media/image6.jpe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0C6E49F-F261-4B22-9849-7938BD27C719}"/>
              </a:ext>
            </a:extLst>
          </p:cNvPr>
          <p:cNvPicPr/>
          <p:nvPr/>
        </p:nvPicPr>
        <p:blipFill rotWithShape="1">
          <a:blip r:embed="rId2">
            <a:extLst>
              <a:ext uri="{28A0092B-C50C-407E-A947-70E740481C1C}">
                <a14:useLocalDpi xmlns:a14="http://schemas.microsoft.com/office/drawing/2010/main" val="0"/>
              </a:ext>
            </a:extLst>
          </a:blip>
          <a:srcRect b="85776"/>
          <a:stretch/>
        </p:blipFill>
        <p:spPr bwMode="auto">
          <a:xfrm>
            <a:off x="0" y="0"/>
            <a:ext cx="12192000" cy="2130458"/>
          </a:xfrm>
          <a:prstGeom prst="rect">
            <a:avLst/>
          </a:prstGeom>
          <a:ln>
            <a:noFill/>
          </a:ln>
          <a:extLst>
            <a:ext uri="{53640926-AAD7-44D8-BBD7-CCE9431645EC}">
              <a14:shadowObscured xmlns:a14="http://schemas.microsoft.com/office/drawing/2010/main"/>
            </a:ext>
          </a:extLst>
        </p:spPr>
      </p:pic>
      <p:sp>
        <p:nvSpPr>
          <p:cNvPr id="6" name="Title 1"/>
          <p:cNvSpPr>
            <a:spLocks noGrp="1"/>
          </p:cNvSpPr>
          <p:nvPr>
            <p:ph type="ctrTitle"/>
          </p:nvPr>
        </p:nvSpPr>
        <p:spPr>
          <a:xfrm>
            <a:off x="114300" y="2153147"/>
            <a:ext cx="11963399" cy="2627690"/>
          </a:xfrm>
          <a:prstGeom prst="rect">
            <a:avLst/>
          </a:prstGeom>
        </p:spPr>
        <p:txBody>
          <a:bodyPr vert="horz" lIns="217664" tIns="108832" rIns="217664" bIns="108832" rtlCol="0" anchor="ctr">
            <a:normAutofit/>
          </a:bodyPr>
          <a:lstStyle>
            <a:lvl1pPr algn="ctr" defTabSz="2176638" rtl="0" eaLnBrk="1" latinLnBrk="0" hangingPunct="1">
              <a:spcBef>
                <a:spcPct val="0"/>
              </a:spcBef>
              <a:buNone/>
              <a:defRPr sz="10500" kern="1200">
                <a:solidFill>
                  <a:schemeClr val="tx1"/>
                </a:solidFill>
                <a:latin typeface="+mj-lt"/>
                <a:ea typeface="+mj-ea"/>
                <a:cs typeface="+mj-cs"/>
              </a:defRPr>
            </a:lvl1pPr>
          </a:lstStyle>
          <a:p>
            <a:r>
              <a:rPr lang="en-GB" sz="6000" b="1" dirty="0">
                <a:solidFill>
                  <a:srgbClr val="3661C0"/>
                </a:solidFill>
                <a:latin typeface="Arial" panose="020B0604020202020204" pitchFamily="34" charset="0"/>
                <a:cs typeface="Arial" panose="020B0604020202020204" pitchFamily="34" charset="0"/>
              </a:rPr>
              <a:t>ENGINEERING SOLUTIONS AND SITE SUPPORT</a:t>
            </a:r>
          </a:p>
        </p:txBody>
      </p:sp>
      <p:pic>
        <p:nvPicPr>
          <p:cNvPr id="3" name="Picture 2">
            <a:extLst>
              <a:ext uri="{FF2B5EF4-FFF2-40B4-BE49-F238E27FC236}">
                <a16:creationId xmlns:a16="http://schemas.microsoft.com/office/drawing/2014/main" xmlns="" id="{73BB86B2-C8B4-2142-AD32-25DD54225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58148"/>
            <a:ext cx="12192000" cy="2099852"/>
          </a:xfrm>
          <a:prstGeom prst="rect">
            <a:avLst/>
          </a:prstGeom>
        </p:spPr>
      </p:pic>
    </p:spTree>
    <p:extLst>
      <p:ext uri="{BB962C8B-B14F-4D97-AF65-F5344CB8AC3E}">
        <p14:creationId xmlns:p14="http://schemas.microsoft.com/office/powerpoint/2010/main" val="271139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0C6E49F-F261-4B22-9849-7938BD27C719}"/>
              </a:ext>
            </a:extLst>
          </p:cNvPr>
          <p:cNvPicPr/>
          <p:nvPr/>
        </p:nvPicPr>
        <p:blipFill rotWithShape="1">
          <a:blip r:embed="rId2">
            <a:extLst>
              <a:ext uri="{28A0092B-C50C-407E-A947-70E740481C1C}">
                <a14:useLocalDpi xmlns:a14="http://schemas.microsoft.com/office/drawing/2010/main" val="0"/>
              </a:ext>
            </a:extLst>
          </a:blip>
          <a:srcRect b="85776"/>
          <a:stretch/>
        </p:blipFill>
        <p:spPr bwMode="auto">
          <a:xfrm>
            <a:off x="0" y="0"/>
            <a:ext cx="12192000" cy="2130458"/>
          </a:xfrm>
          <a:prstGeom prst="rect">
            <a:avLst/>
          </a:prstGeom>
          <a:ln>
            <a:noFill/>
          </a:ln>
          <a:extLst>
            <a:ext uri="{53640926-AAD7-44D8-BBD7-CCE9431645EC}">
              <a14:shadowObscured xmlns:a14="http://schemas.microsoft.com/office/drawing/2010/main"/>
            </a:ext>
          </a:extLst>
        </p:spPr>
      </p:pic>
      <p:sp>
        <p:nvSpPr>
          <p:cNvPr id="7" name="Title 1"/>
          <p:cNvSpPr>
            <a:spLocks noGrp="1"/>
          </p:cNvSpPr>
          <p:nvPr/>
        </p:nvSpPr>
        <p:spPr>
          <a:xfrm>
            <a:off x="161925" y="2495227"/>
            <a:ext cx="11868150" cy="2254358"/>
          </a:xfrm>
          <a:prstGeom prst="rect">
            <a:avLst/>
          </a:prstGeom>
        </p:spPr>
        <p:txBody>
          <a:bodyPr vert="horz" lIns="217664" tIns="108832" rIns="217664" bIns="108832" rtlCol="0" anchor="ctr">
            <a:normAutofit/>
          </a:bodyPr>
          <a:lstStyle>
            <a:lvl1pPr algn="ctr" defTabSz="2176638" rtl="0" eaLnBrk="1" latinLnBrk="0" hangingPunct="1">
              <a:spcBef>
                <a:spcPct val="0"/>
              </a:spcBef>
              <a:buNone/>
              <a:defRPr sz="10500" kern="1200">
                <a:solidFill>
                  <a:schemeClr val="tx1"/>
                </a:solidFill>
                <a:latin typeface="+mj-lt"/>
                <a:ea typeface="+mj-ea"/>
                <a:cs typeface="+mj-cs"/>
              </a:defRPr>
            </a:lvl1pPr>
          </a:lstStyle>
          <a:p>
            <a:r>
              <a:rPr lang="en-GB" sz="6000" b="1" dirty="0">
                <a:solidFill>
                  <a:srgbClr val="3661C0"/>
                </a:solidFill>
                <a:latin typeface="Arial" panose="020B0604020202020204" pitchFamily="34" charset="0"/>
                <a:cs typeface="Arial" panose="020B0604020202020204" pitchFamily="34" charset="0"/>
              </a:rPr>
              <a:t>ENGINEERING SOLUTIONS AND SITE SUPPORT</a:t>
            </a:r>
          </a:p>
        </p:txBody>
      </p:sp>
      <p:pic>
        <p:nvPicPr>
          <p:cNvPr id="3" name="Picture 2">
            <a:extLst>
              <a:ext uri="{FF2B5EF4-FFF2-40B4-BE49-F238E27FC236}">
                <a16:creationId xmlns:a16="http://schemas.microsoft.com/office/drawing/2014/main" xmlns="" id="{2A9336FA-FB0C-ED4B-88F4-072AC6863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348012"/>
            <a:ext cx="12192000" cy="1509988"/>
          </a:xfrm>
          <a:prstGeom prst="rect">
            <a:avLst/>
          </a:prstGeom>
        </p:spPr>
      </p:pic>
    </p:spTree>
    <p:extLst>
      <p:ext uri="{BB962C8B-B14F-4D97-AF65-F5344CB8AC3E}">
        <p14:creationId xmlns:p14="http://schemas.microsoft.com/office/powerpoint/2010/main" val="116867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CB85A-E26D-4FB9-BD45-B78244F75C37}"/>
              </a:ext>
            </a:extLst>
          </p:cNvPr>
          <p:cNvSpPr>
            <a:spLocks noGrp="1"/>
          </p:cNvSpPr>
          <p:nvPr>
            <p:ph type="title"/>
          </p:nvPr>
        </p:nvSpPr>
        <p:spPr>
          <a:xfrm>
            <a:off x="2949934" y="365125"/>
            <a:ext cx="8403866" cy="1325563"/>
          </a:xfrm>
        </p:spPr>
        <p:txBody>
          <a:bodyPr>
            <a:normAutofit fontScale="90000"/>
          </a:bodyPr>
          <a:lstStyle/>
          <a:p>
            <a:r>
              <a:rPr lang="en-GB" dirty="0"/>
              <a:t/>
            </a:r>
            <a:br>
              <a:rPr lang="en-GB" dirty="0"/>
            </a:br>
            <a:r>
              <a:rPr lang="en-GB" dirty="0"/>
              <a:t/>
            </a:r>
            <a:br>
              <a:rPr lang="en-GB" dirty="0"/>
            </a:br>
            <a:r>
              <a:rPr lang="en-GB" dirty="0"/>
              <a:t/>
            </a:r>
            <a:br>
              <a:rPr lang="en-GB" dirty="0"/>
            </a:br>
            <a:endParaRPr lang="en-GB" dirty="0"/>
          </a:p>
        </p:txBody>
      </p:sp>
      <p:sp>
        <p:nvSpPr>
          <p:cNvPr id="4" name="Rectangle 3">
            <a:extLst>
              <a:ext uri="{FF2B5EF4-FFF2-40B4-BE49-F238E27FC236}">
                <a16:creationId xmlns:a16="http://schemas.microsoft.com/office/drawing/2014/main" xmlns="" id="{91B7715B-6967-4F0A-9829-9654C3D8D5C8}"/>
              </a:ext>
            </a:extLst>
          </p:cNvPr>
          <p:cNvSpPr/>
          <p:nvPr/>
        </p:nvSpPr>
        <p:spPr>
          <a:xfrm>
            <a:off x="190832" y="453223"/>
            <a:ext cx="2687540" cy="57237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4400" b="1" dirty="0">
                <a:latin typeface="Arial" panose="020B0604020202020204" pitchFamily="34" charset="0"/>
                <a:cs typeface="Arial" panose="020B0604020202020204" pitchFamily="34" charset="0"/>
              </a:rPr>
              <a:t>What We Do</a:t>
            </a:r>
          </a:p>
        </p:txBody>
      </p:sp>
      <p:sp>
        <p:nvSpPr>
          <p:cNvPr id="5" name="Content Placeholder 2">
            <a:extLst>
              <a:ext uri="{FF2B5EF4-FFF2-40B4-BE49-F238E27FC236}">
                <a16:creationId xmlns:a16="http://schemas.microsoft.com/office/drawing/2014/main" xmlns="" id="{8C66EBFD-8E61-44F0-9849-B9CA9D1F0234}"/>
              </a:ext>
            </a:extLst>
          </p:cNvPr>
          <p:cNvSpPr>
            <a:spLocks noGrp="1"/>
          </p:cNvSpPr>
          <p:nvPr>
            <p:ph idx="1"/>
          </p:nvPr>
        </p:nvSpPr>
        <p:spPr>
          <a:xfrm>
            <a:off x="3325813" y="453222"/>
            <a:ext cx="8404225" cy="5723739"/>
          </a:xfrm>
          <a:noFill/>
        </p:spPr>
        <p:txBody>
          <a:bodyPr>
            <a:normAutofit/>
          </a:bodyPr>
          <a:lstStyle/>
          <a:p>
            <a:pPr marL="0" indent="0" algn="just">
              <a:lnSpc>
                <a:spcPct val="150000"/>
              </a:lnSpc>
              <a:buNone/>
            </a:pPr>
            <a:endParaRPr lang="en-GB" dirty="0">
              <a:latin typeface="Arial" panose="020B0604020202020204" pitchFamily="34" charset="0"/>
              <a:cs typeface="Arial" panose="020B0604020202020204" pitchFamily="34" charset="0"/>
            </a:endParaRPr>
          </a:p>
          <a:p>
            <a:pPr marL="0" indent="0" algn="just">
              <a:lnSpc>
                <a:spcPct val="150000"/>
              </a:lnSpc>
              <a:buNone/>
            </a:pPr>
            <a:r>
              <a:rPr lang="en-GB" dirty="0">
                <a:latin typeface="Arial" panose="020B0604020202020204" pitchFamily="34" charset="0"/>
                <a:cs typeface="Arial" panose="020B0604020202020204" pitchFamily="34" charset="0"/>
              </a:rPr>
              <a:t>HTS GROUP is an </a:t>
            </a:r>
            <a:r>
              <a:rPr lang="en-GB" b="1" dirty="0">
                <a:latin typeface="Arial" panose="020B0604020202020204" pitchFamily="34" charset="0"/>
                <a:cs typeface="Arial" panose="020B0604020202020204" pitchFamily="34" charset="0"/>
              </a:rPr>
              <a:t>Engineering Solution</a:t>
            </a:r>
            <a:r>
              <a:rPr lang="en-GB" dirty="0">
                <a:latin typeface="Arial" panose="020B0604020202020204" pitchFamily="34" charset="0"/>
                <a:cs typeface="Arial" panose="020B0604020202020204" pitchFamily="34" charset="0"/>
              </a:rPr>
              <a:t> provider specialising in delivering quality and compliant solutions for our core activities, Process, Process Safety and Electrical, Control &amp; Instrumentation (EC&amp;I) systems and solutions. </a:t>
            </a:r>
          </a:p>
          <a:p>
            <a:pPr marL="0" indent="0">
              <a:buNone/>
            </a:pPr>
            <a:endParaRPr lang="en-GB" dirty="0"/>
          </a:p>
        </p:txBody>
      </p:sp>
    </p:spTree>
    <p:extLst>
      <p:ext uri="{BB962C8B-B14F-4D97-AF65-F5344CB8AC3E}">
        <p14:creationId xmlns:p14="http://schemas.microsoft.com/office/powerpoint/2010/main" val="103988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CB85A-E26D-4FB9-BD45-B78244F75C37}"/>
              </a:ext>
            </a:extLst>
          </p:cNvPr>
          <p:cNvSpPr>
            <a:spLocks noGrp="1"/>
          </p:cNvSpPr>
          <p:nvPr>
            <p:ph type="title"/>
          </p:nvPr>
        </p:nvSpPr>
        <p:spPr>
          <a:xfrm>
            <a:off x="2949934" y="365125"/>
            <a:ext cx="8403866" cy="1325563"/>
          </a:xfrm>
        </p:spPr>
        <p:txBody>
          <a:bodyPr>
            <a:normAutofit fontScale="90000"/>
          </a:bodyPr>
          <a:lstStyle/>
          <a:p>
            <a:r>
              <a:rPr lang="en-GB" dirty="0"/>
              <a:t/>
            </a:r>
            <a:br>
              <a:rPr lang="en-GB" dirty="0"/>
            </a:br>
            <a:r>
              <a:rPr lang="en-GB" dirty="0"/>
              <a:t/>
            </a:r>
            <a:br>
              <a:rPr lang="en-GB" dirty="0"/>
            </a:br>
            <a:r>
              <a:rPr lang="en-GB" dirty="0"/>
              <a:t/>
            </a:r>
            <a:br>
              <a:rPr lang="en-GB" dirty="0"/>
            </a:br>
            <a:endParaRPr lang="en-GB" dirty="0"/>
          </a:p>
        </p:txBody>
      </p:sp>
      <p:sp>
        <p:nvSpPr>
          <p:cNvPr id="4" name="Rectangle 3">
            <a:extLst>
              <a:ext uri="{FF2B5EF4-FFF2-40B4-BE49-F238E27FC236}">
                <a16:creationId xmlns:a16="http://schemas.microsoft.com/office/drawing/2014/main" xmlns="" id="{91B7715B-6967-4F0A-9829-9654C3D8D5C8}"/>
              </a:ext>
            </a:extLst>
          </p:cNvPr>
          <p:cNvSpPr/>
          <p:nvPr/>
        </p:nvSpPr>
        <p:spPr>
          <a:xfrm>
            <a:off x="190832" y="453223"/>
            <a:ext cx="2687540" cy="57237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4400" b="1" dirty="0">
                <a:cs typeface="Arial" panose="020B0604020202020204" pitchFamily="34" charset="0"/>
              </a:rPr>
              <a:t>How We Do It</a:t>
            </a:r>
          </a:p>
        </p:txBody>
      </p:sp>
      <p:graphicFrame>
        <p:nvGraphicFramePr>
          <p:cNvPr id="3" name="Table 2"/>
          <p:cNvGraphicFramePr>
            <a:graphicFrameLocks noGrp="1"/>
          </p:cNvGraphicFramePr>
          <p:nvPr>
            <p:extLst>
              <p:ext uri="{D42A27DB-BD31-4B8C-83A1-F6EECF244321}">
                <p14:modId xmlns:p14="http://schemas.microsoft.com/office/powerpoint/2010/main" val="1581551421"/>
              </p:ext>
            </p:extLst>
          </p:nvPr>
        </p:nvGraphicFramePr>
        <p:xfrm>
          <a:off x="3149600" y="2307241"/>
          <a:ext cx="8680450" cy="3869721"/>
        </p:xfrm>
        <a:graphic>
          <a:graphicData uri="http://schemas.openxmlformats.org/drawingml/2006/table">
            <a:tbl>
              <a:tblPr firstRow="1" bandRow="1">
                <a:tableStyleId>{5C22544A-7EE6-4342-B048-85BDC9FD1C3A}</a:tableStyleId>
              </a:tblPr>
              <a:tblGrid>
                <a:gridCol w="2927350">
                  <a:extLst>
                    <a:ext uri="{9D8B030D-6E8A-4147-A177-3AD203B41FA5}">
                      <a16:colId xmlns:a16="http://schemas.microsoft.com/office/drawing/2014/main" xmlns="" val="20000"/>
                    </a:ext>
                  </a:extLst>
                </a:gridCol>
                <a:gridCol w="5753100">
                  <a:extLst>
                    <a:ext uri="{9D8B030D-6E8A-4147-A177-3AD203B41FA5}">
                      <a16:colId xmlns:a16="http://schemas.microsoft.com/office/drawing/2014/main" xmlns="" val="20001"/>
                    </a:ext>
                  </a:extLst>
                </a:gridCol>
              </a:tblGrid>
              <a:tr h="516921">
                <a:tc>
                  <a:txBody>
                    <a:bodyPr/>
                    <a:lstStyle/>
                    <a:p>
                      <a:endParaRPr lang="en-GB" dirty="0"/>
                    </a:p>
                  </a:txBody>
                  <a:tcPr/>
                </a:tc>
                <a:tc>
                  <a:txBody>
                    <a:bodyPr/>
                    <a:lstStyle/>
                    <a:p>
                      <a:endParaRPr lang="en-GB" dirty="0"/>
                    </a:p>
                  </a:txBody>
                  <a:tcPr/>
                </a:tc>
                <a:extLst>
                  <a:ext uri="{0D108BD9-81ED-4DB2-BD59-A6C34878D82A}">
                    <a16:rowId xmlns:a16="http://schemas.microsoft.com/office/drawing/2014/main" xmlns="" val="10000"/>
                  </a:ext>
                </a:extLst>
              </a:tr>
              <a:tr h="924667">
                <a:tc>
                  <a:txBody>
                    <a:bodyPr/>
                    <a:lstStyle/>
                    <a:p>
                      <a:pPr algn="l"/>
                      <a:r>
                        <a:rPr lang="en-GB" sz="3600" b="1" dirty="0" err="1">
                          <a:solidFill>
                            <a:srgbClr val="2050D6"/>
                          </a:solidFill>
                          <a:cs typeface="Arial" panose="020B0604020202020204" pitchFamily="34" charset="0"/>
                        </a:rPr>
                        <a:t>HTS</a:t>
                      </a:r>
                      <a:r>
                        <a:rPr lang="en-GB" sz="3600" dirty="0" err="1">
                          <a:cs typeface="Arial" panose="020B0604020202020204" pitchFamily="34" charset="0"/>
                        </a:rPr>
                        <a:t>s</a:t>
                      </a:r>
                      <a:r>
                        <a:rPr lang="en-GB" sz="2800" dirty="0" err="1">
                          <a:cs typeface="Arial" panose="020B0604020202020204" pitchFamily="34" charset="0"/>
                        </a:rPr>
                        <a:t>afety</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a:t>Regulatory &amp; Process / Machinery Safety</a:t>
                      </a:r>
                    </a:p>
                  </a:txBody>
                  <a:tcPr/>
                </a:tc>
                <a:extLst>
                  <a:ext uri="{0D108BD9-81ED-4DB2-BD59-A6C34878D82A}">
                    <a16:rowId xmlns:a16="http://schemas.microsoft.com/office/drawing/2014/main" xmlns="" val="10001"/>
                  </a:ext>
                </a:extLst>
              </a:tr>
              <a:tr h="1130584">
                <a:tc>
                  <a:txBody>
                    <a:bodyPr/>
                    <a:lstStyle/>
                    <a:p>
                      <a:pPr algn="l"/>
                      <a:r>
                        <a:rPr lang="en-GB" sz="3600" b="1" dirty="0" err="1">
                          <a:solidFill>
                            <a:srgbClr val="2050D6"/>
                          </a:solidFill>
                          <a:cs typeface="Arial" panose="020B0604020202020204" pitchFamily="34" charset="0"/>
                        </a:rPr>
                        <a:t>HTS</a:t>
                      </a:r>
                      <a:r>
                        <a:rPr lang="en-GB" sz="2800" b="0" dirty="0" err="1">
                          <a:solidFill>
                            <a:schemeClr val="tx1"/>
                          </a:solidFill>
                          <a:cs typeface="Arial" panose="020B0604020202020204" pitchFamily="34" charset="0"/>
                        </a:rPr>
                        <a:t>C</a:t>
                      </a:r>
                      <a:r>
                        <a:rPr lang="en-GB" sz="2800" dirty="0" err="1">
                          <a:cs typeface="Arial" panose="020B0604020202020204" pitchFamily="34" charset="0"/>
                        </a:rPr>
                        <a:t>ontrols</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a:t>System Engineering &amp; Build </a:t>
                      </a:r>
                      <a:r>
                        <a:rPr lang="en-GB" sz="2800" baseline="0" dirty="0"/>
                        <a:t> </a:t>
                      </a:r>
                      <a:r>
                        <a:rPr lang="en-GB" sz="2800" dirty="0"/>
                        <a:t>(PLC,HMI,SCADA, System build)</a:t>
                      </a:r>
                    </a:p>
                    <a:p>
                      <a:endParaRPr lang="en-GB" sz="2800" dirty="0"/>
                    </a:p>
                  </a:txBody>
                  <a:tcPr/>
                </a:tc>
                <a:extLst>
                  <a:ext uri="{0D108BD9-81ED-4DB2-BD59-A6C34878D82A}">
                    <a16:rowId xmlns:a16="http://schemas.microsoft.com/office/drawing/2014/main" xmlns="" val="10002"/>
                  </a:ext>
                </a:extLst>
              </a:tr>
              <a:tr h="517907">
                <a:tc>
                  <a:txBody>
                    <a:bodyPr/>
                    <a:lstStyle/>
                    <a:p>
                      <a:pPr algn="l"/>
                      <a:r>
                        <a:rPr lang="en-GB" sz="2800" b="1" dirty="0" err="1">
                          <a:solidFill>
                            <a:srgbClr val="2050D6"/>
                          </a:solidFill>
                          <a:cs typeface="Arial" panose="020B0604020202020204" pitchFamily="34" charset="0"/>
                        </a:rPr>
                        <a:t>HTS</a:t>
                      </a:r>
                      <a:r>
                        <a:rPr lang="en-GB" sz="2800" b="0" dirty="0" err="1">
                          <a:solidFill>
                            <a:schemeClr val="tx1"/>
                          </a:solidFill>
                          <a:cs typeface="Arial" panose="020B0604020202020204" pitchFamily="34" charset="0"/>
                        </a:rPr>
                        <a:t>A</a:t>
                      </a:r>
                      <a:r>
                        <a:rPr lang="en-GB" sz="2800" dirty="0" err="1">
                          <a:cs typeface="Arial" panose="020B0604020202020204" pitchFamily="34" charset="0"/>
                        </a:rPr>
                        <a:t>utomation</a:t>
                      </a:r>
                      <a:endParaRPr lang="en-GB" sz="2800" dirty="0"/>
                    </a:p>
                  </a:txBody>
                  <a:tcPr/>
                </a:tc>
                <a:tc>
                  <a:txBody>
                    <a:bodyPr/>
                    <a:lstStyle/>
                    <a:p>
                      <a:r>
                        <a:rPr lang="en-GB" sz="2800" dirty="0"/>
                        <a:t>E&amp;I Engineering &amp; Design </a:t>
                      </a:r>
                    </a:p>
                  </a:txBody>
                  <a:tcPr/>
                </a:tc>
                <a:extLst>
                  <a:ext uri="{0D108BD9-81ED-4DB2-BD59-A6C34878D82A}">
                    <a16:rowId xmlns:a16="http://schemas.microsoft.com/office/drawing/2014/main" xmlns="" val="10003"/>
                  </a:ext>
                </a:extLst>
              </a:tr>
              <a:tr h="517907">
                <a:tc>
                  <a:txBody>
                    <a:bodyPr/>
                    <a:lstStyle/>
                    <a:p>
                      <a:pPr algn="l"/>
                      <a:r>
                        <a:rPr lang="en-GB" sz="2800" b="1" dirty="0" err="1">
                          <a:solidFill>
                            <a:srgbClr val="2050D6"/>
                          </a:solidFill>
                          <a:cs typeface="Arial" panose="020B0604020202020204" pitchFamily="34" charset="0"/>
                        </a:rPr>
                        <a:t>HTS</a:t>
                      </a:r>
                      <a:r>
                        <a:rPr lang="en-GB" sz="2800" b="0" dirty="0" err="1">
                          <a:solidFill>
                            <a:schemeClr val="tx1"/>
                          </a:solidFill>
                          <a:cs typeface="Arial" panose="020B0604020202020204" pitchFamily="34" charset="0"/>
                        </a:rPr>
                        <a:t>S</a:t>
                      </a:r>
                      <a:r>
                        <a:rPr lang="en-GB" sz="2800" b="0" dirty="0" err="1">
                          <a:cs typeface="Arial" panose="020B0604020202020204" pitchFamily="34" charset="0"/>
                        </a:rPr>
                        <a:t>i</a:t>
                      </a:r>
                      <a:r>
                        <a:rPr lang="en-GB" sz="2800" dirty="0" err="1">
                          <a:cs typeface="Arial" panose="020B0604020202020204" pitchFamily="34" charset="0"/>
                        </a:rPr>
                        <a:t>te</a:t>
                      </a:r>
                      <a:r>
                        <a:rPr lang="en-GB" sz="2800" dirty="0">
                          <a:cs typeface="Arial" panose="020B0604020202020204" pitchFamily="34" charset="0"/>
                        </a:rPr>
                        <a:t> Services</a:t>
                      </a:r>
                      <a:endParaRPr lang="en-GB" sz="2800" dirty="0"/>
                    </a:p>
                  </a:txBody>
                  <a:tcPr/>
                </a:tc>
                <a:tc>
                  <a:txBody>
                    <a:bodyPr/>
                    <a:lstStyle/>
                    <a:p>
                      <a:r>
                        <a:rPr lang="en-GB" sz="2800" dirty="0"/>
                        <a:t>Site Installation &amp; Maintenance</a:t>
                      </a:r>
                    </a:p>
                  </a:txBody>
                  <a:tcPr/>
                </a:tc>
                <a:extLst>
                  <a:ext uri="{0D108BD9-81ED-4DB2-BD59-A6C34878D82A}">
                    <a16:rowId xmlns:a16="http://schemas.microsoft.com/office/drawing/2014/main" xmlns="" val="10004"/>
                  </a:ext>
                </a:extLst>
              </a:tr>
            </a:tbl>
          </a:graphicData>
        </a:graphic>
      </p:graphicFrame>
      <p:pic>
        <p:nvPicPr>
          <p:cNvPr id="6" name="Picture 5">
            <a:extLst>
              <a:ext uri="{FF2B5EF4-FFF2-40B4-BE49-F238E27FC236}">
                <a16:creationId xmlns:a16="http://schemas.microsoft.com/office/drawing/2014/main" xmlns="" id="{6ACC9281-E1DF-7549-9A1D-CAFFE216A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453223"/>
            <a:ext cx="8680450" cy="1158833"/>
          </a:xfrm>
          <a:prstGeom prst="rect">
            <a:avLst/>
          </a:prstGeom>
        </p:spPr>
      </p:pic>
    </p:spTree>
    <p:extLst>
      <p:ext uri="{BB962C8B-B14F-4D97-AF65-F5344CB8AC3E}">
        <p14:creationId xmlns:p14="http://schemas.microsoft.com/office/powerpoint/2010/main" val="41397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1B7715B-6967-4F0A-9829-9654C3D8D5C8}"/>
              </a:ext>
            </a:extLst>
          </p:cNvPr>
          <p:cNvSpPr/>
          <p:nvPr/>
        </p:nvSpPr>
        <p:spPr>
          <a:xfrm>
            <a:off x="190832" y="453223"/>
            <a:ext cx="2687540" cy="57237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4400" b="1" dirty="0">
                <a:cs typeface="Arial" panose="020B0604020202020204" pitchFamily="34" charset="0"/>
              </a:rPr>
              <a:t>How We Deliver It</a:t>
            </a:r>
          </a:p>
        </p:txBody>
      </p:sp>
      <p:sp>
        <p:nvSpPr>
          <p:cNvPr id="6" name="Subtitle 2">
            <a:extLst>
              <a:ext uri="{FF2B5EF4-FFF2-40B4-BE49-F238E27FC236}">
                <a16:creationId xmlns:a16="http://schemas.microsoft.com/office/drawing/2014/main" xmlns="" id="{4E476574-AEEC-4EB4-99FE-C07940393A53}"/>
              </a:ext>
            </a:extLst>
          </p:cNvPr>
          <p:cNvSpPr txBox="1">
            <a:spLocks/>
          </p:cNvSpPr>
          <p:nvPr/>
        </p:nvSpPr>
        <p:spPr>
          <a:xfrm>
            <a:off x="2878372" y="453223"/>
            <a:ext cx="2808514" cy="5723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bg1"/>
              </a:buClr>
              <a:buNone/>
            </a:pPr>
            <a:endParaRPr lang="en-GB" sz="4000" b="1" dirty="0"/>
          </a:p>
          <a:p>
            <a:pPr marL="0" indent="0" algn="ctr">
              <a:lnSpc>
                <a:spcPct val="100000"/>
              </a:lnSpc>
              <a:spcBef>
                <a:spcPts val="0"/>
              </a:spcBef>
              <a:buClr>
                <a:schemeClr val="bg1"/>
              </a:buClr>
              <a:buNone/>
            </a:pPr>
            <a:r>
              <a:rPr lang="en-GB" sz="4000" b="1" dirty="0"/>
              <a:t>CES</a:t>
            </a:r>
          </a:p>
          <a:p>
            <a:pPr marL="0" indent="0" algn="ctr">
              <a:lnSpc>
                <a:spcPct val="100000"/>
              </a:lnSpc>
              <a:spcBef>
                <a:spcPts val="0"/>
              </a:spcBef>
              <a:buClr>
                <a:schemeClr val="bg1"/>
              </a:buClr>
              <a:buNone/>
            </a:pPr>
            <a:r>
              <a:rPr lang="en-GB" sz="2000" b="1" dirty="0"/>
              <a:t>C</a:t>
            </a:r>
            <a:r>
              <a:rPr lang="en-GB" sz="2000" dirty="0"/>
              <a:t>ONTRACT </a:t>
            </a:r>
            <a:r>
              <a:rPr lang="en-GB" sz="2000" b="1" dirty="0"/>
              <a:t>E</a:t>
            </a:r>
            <a:r>
              <a:rPr lang="en-GB" sz="2000" dirty="0"/>
              <a:t>ngineering </a:t>
            </a:r>
            <a:r>
              <a:rPr lang="en-GB" sz="2000" b="1" dirty="0"/>
              <a:t>S</a:t>
            </a:r>
            <a:r>
              <a:rPr lang="en-GB" sz="2000" dirty="0"/>
              <a:t>olutions</a:t>
            </a:r>
          </a:p>
          <a:p>
            <a:pPr marL="0" indent="0" algn="ctr">
              <a:lnSpc>
                <a:spcPct val="100000"/>
              </a:lnSpc>
              <a:spcBef>
                <a:spcPts val="0"/>
              </a:spcBef>
              <a:buClr>
                <a:schemeClr val="bg1"/>
              </a:buClr>
              <a:buNone/>
            </a:pPr>
            <a:endParaRPr lang="en-GB" sz="1800" dirty="0"/>
          </a:p>
          <a:p>
            <a:pPr marL="0" indent="0" algn="ctr">
              <a:lnSpc>
                <a:spcPct val="100000"/>
              </a:lnSpc>
              <a:spcBef>
                <a:spcPts val="0"/>
              </a:spcBef>
              <a:buClr>
                <a:schemeClr val="bg1"/>
              </a:buClr>
              <a:buNone/>
            </a:pPr>
            <a:endParaRPr lang="en-GB" sz="1800" dirty="0"/>
          </a:p>
          <a:p>
            <a:pPr marL="0" indent="0" algn="ctr">
              <a:buNone/>
            </a:pPr>
            <a:r>
              <a:rPr lang="en-GB" sz="2000" dirty="0"/>
              <a:t>HTS’ unique six stage programme for site-based operational projects and maintenance activities to run </a:t>
            </a:r>
            <a:r>
              <a:rPr lang="en-GB" sz="2000" b="1" dirty="0"/>
              <a:t>on time, on cost, on quality </a:t>
            </a:r>
            <a:r>
              <a:rPr lang="en-GB" sz="2000" dirty="0"/>
              <a:t>and </a:t>
            </a:r>
            <a:r>
              <a:rPr lang="en-GB" sz="2000" b="1" dirty="0"/>
              <a:t>within scope</a:t>
            </a:r>
            <a:endParaRPr lang="en-GB" sz="2000" dirty="0"/>
          </a:p>
        </p:txBody>
      </p:sp>
      <p:sp>
        <p:nvSpPr>
          <p:cNvPr id="7" name="Subtitle 2">
            <a:extLst>
              <a:ext uri="{FF2B5EF4-FFF2-40B4-BE49-F238E27FC236}">
                <a16:creationId xmlns:a16="http://schemas.microsoft.com/office/drawing/2014/main" xmlns="" id="{EC39DA25-AEA3-4325-9AE4-EE78DED082A1}"/>
              </a:ext>
            </a:extLst>
          </p:cNvPr>
          <p:cNvSpPr txBox="1">
            <a:spLocks/>
          </p:cNvSpPr>
          <p:nvPr/>
        </p:nvSpPr>
        <p:spPr>
          <a:xfrm>
            <a:off x="5686886" y="453222"/>
            <a:ext cx="3149600" cy="57237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lnSpc>
                <a:spcPct val="100000"/>
              </a:lnSpc>
              <a:spcBef>
                <a:spcPts val="0"/>
              </a:spcBef>
              <a:buClr>
                <a:schemeClr val="bg1"/>
              </a:buClr>
            </a:pPr>
            <a:endParaRPr lang="en-GB" sz="4000" b="1" dirty="0">
              <a:solidFill>
                <a:schemeClr val="tx1"/>
              </a:solidFill>
            </a:endParaRPr>
          </a:p>
          <a:p>
            <a:pPr algn="ctr">
              <a:lnSpc>
                <a:spcPct val="100000"/>
              </a:lnSpc>
              <a:spcBef>
                <a:spcPts val="0"/>
              </a:spcBef>
              <a:buClr>
                <a:schemeClr val="bg1"/>
              </a:buClr>
            </a:pPr>
            <a:r>
              <a:rPr lang="en-GB" sz="4000" b="1" dirty="0">
                <a:solidFill>
                  <a:schemeClr val="tx1"/>
                </a:solidFill>
              </a:rPr>
              <a:t>PES</a:t>
            </a:r>
          </a:p>
          <a:p>
            <a:pPr algn="ctr">
              <a:lnSpc>
                <a:spcPct val="100000"/>
              </a:lnSpc>
              <a:spcBef>
                <a:spcPts val="0"/>
              </a:spcBef>
              <a:buClr>
                <a:schemeClr val="bg1"/>
              </a:buClr>
            </a:pPr>
            <a:r>
              <a:rPr lang="en-GB" sz="2000" b="1" dirty="0">
                <a:solidFill>
                  <a:schemeClr val="tx1"/>
                </a:solidFill>
              </a:rPr>
              <a:t>P</a:t>
            </a:r>
            <a:r>
              <a:rPr lang="en-GB" sz="2000" dirty="0">
                <a:solidFill>
                  <a:schemeClr val="tx1"/>
                </a:solidFill>
              </a:rPr>
              <a:t>ROJECT </a:t>
            </a:r>
            <a:r>
              <a:rPr lang="en-GB" sz="2000" b="1" dirty="0">
                <a:solidFill>
                  <a:schemeClr val="tx1"/>
                </a:solidFill>
              </a:rPr>
              <a:t>E</a:t>
            </a:r>
            <a:r>
              <a:rPr lang="en-GB" sz="2000" dirty="0">
                <a:solidFill>
                  <a:schemeClr val="tx1"/>
                </a:solidFill>
              </a:rPr>
              <a:t>ngineering </a:t>
            </a:r>
            <a:r>
              <a:rPr lang="en-GB" sz="2000" b="1" dirty="0">
                <a:solidFill>
                  <a:schemeClr val="tx1"/>
                </a:solidFill>
              </a:rPr>
              <a:t>S</a:t>
            </a:r>
            <a:r>
              <a:rPr lang="en-GB" sz="2000" dirty="0">
                <a:solidFill>
                  <a:schemeClr val="tx1"/>
                </a:solidFill>
              </a:rPr>
              <a:t>olutions</a:t>
            </a:r>
          </a:p>
          <a:p>
            <a:pPr algn="just"/>
            <a:endParaRPr lang="en-GB" dirty="0">
              <a:solidFill>
                <a:schemeClr val="tx1"/>
              </a:solidFill>
            </a:endParaRPr>
          </a:p>
          <a:p>
            <a:pPr algn="just"/>
            <a:endParaRPr lang="en-GB" dirty="0">
              <a:solidFill>
                <a:schemeClr val="tx1"/>
              </a:solidFill>
            </a:endParaRPr>
          </a:p>
          <a:p>
            <a:pPr algn="ctr"/>
            <a:r>
              <a:rPr lang="en-GB" sz="2000" dirty="0">
                <a:solidFill>
                  <a:schemeClr val="tx1"/>
                </a:solidFill>
              </a:rPr>
              <a:t>Through our “one stop shop” solution we are able to put into practice an engineered solution that is suitable and fit for purpose</a:t>
            </a:r>
          </a:p>
        </p:txBody>
      </p:sp>
      <p:sp>
        <p:nvSpPr>
          <p:cNvPr id="9" name="Subtitle 2">
            <a:extLst>
              <a:ext uri="{FF2B5EF4-FFF2-40B4-BE49-F238E27FC236}">
                <a16:creationId xmlns:a16="http://schemas.microsoft.com/office/drawing/2014/main" xmlns="" id="{59EB98FC-1A37-4A26-93E6-1CC44D7510D8}"/>
              </a:ext>
            </a:extLst>
          </p:cNvPr>
          <p:cNvSpPr txBox="1">
            <a:spLocks/>
          </p:cNvSpPr>
          <p:nvPr/>
        </p:nvSpPr>
        <p:spPr>
          <a:xfrm>
            <a:off x="8836486" y="453223"/>
            <a:ext cx="3207520" cy="57237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lnSpc>
                <a:spcPct val="100000"/>
              </a:lnSpc>
              <a:spcBef>
                <a:spcPts val="0"/>
              </a:spcBef>
              <a:buClr>
                <a:schemeClr val="bg1"/>
              </a:buClr>
            </a:pPr>
            <a:endParaRPr lang="en-GB" sz="4000" b="1" dirty="0">
              <a:solidFill>
                <a:schemeClr val="tx1"/>
              </a:solidFill>
            </a:endParaRPr>
          </a:p>
          <a:p>
            <a:pPr algn="ctr">
              <a:lnSpc>
                <a:spcPct val="100000"/>
              </a:lnSpc>
              <a:spcBef>
                <a:spcPts val="0"/>
              </a:spcBef>
              <a:buClr>
                <a:schemeClr val="bg1"/>
              </a:buClr>
            </a:pPr>
            <a:r>
              <a:rPr lang="en-GB" sz="4000" b="1" dirty="0">
                <a:solidFill>
                  <a:schemeClr val="tx1"/>
                </a:solidFill>
              </a:rPr>
              <a:t>Compliance</a:t>
            </a:r>
          </a:p>
          <a:p>
            <a:pPr algn="ctr">
              <a:lnSpc>
                <a:spcPct val="100000"/>
              </a:lnSpc>
              <a:spcBef>
                <a:spcPts val="0"/>
              </a:spcBef>
              <a:buClr>
                <a:schemeClr val="bg1"/>
              </a:buClr>
            </a:pPr>
            <a:r>
              <a:rPr lang="en-GB" sz="2000" dirty="0">
                <a:solidFill>
                  <a:schemeClr val="tx1"/>
                </a:solidFill>
              </a:rPr>
              <a:t>Regulatory, Engineering, Testing &amp; Inspection </a:t>
            </a:r>
          </a:p>
          <a:p>
            <a:pPr algn="ctr">
              <a:lnSpc>
                <a:spcPct val="100000"/>
              </a:lnSpc>
              <a:spcBef>
                <a:spcPts val="0"/>
              </a:spcBef>
              <a:buClr>
                <a:schemeClr val="bg1"/>
              </a:buClr>
            </a:pPr>
            <a:endParaRPr lang="en-GB" sz="2000" dirty="0">
              <a:solidFill>
                <a:schemeClr val="tx1"/>
              </a:solidFill>
            </a:endParaRPr>
          </a:p>
          <a:p>
            <a:pPr algn="ctr">
              <a:lnSpc>
                <a:spcPct val="110000"/>
              </a:lnSpc>
              <a:spcBef>
                <a:spcPts val="0"/>
              </a:spcBef>
              <a:buClr>
                <a:schemeClr val="bg1"/>
              </a:buClr>
            </a:pPr>
            <a:r>
              <a:rPr lang="en-GB" sz="2000" dirty="0">
                <a:solidFill>
                  <a:schemeClr val="tx1"/>
                </a:solidFill>
              </a:rPr>
              <a:t>ATEX (BS EN 60079)</a:t>
            </a:r>
          </a:p>
          <a:p>
            <a:pPr algn="ctr">
              <a:lnSpc>
                <a:spcPct val="110000"/>
              </a:lnSpc>
              <a:spcBef>
                <a:spcPts val="0"/>
              </a:spcBef>
              <a:buClr>
                <a:schemeClr val="bg1"/>
              </a:buClr>
            </a:pPr>
            <a:r>
              <a:rPr lang="en-GB" sz="2000" dirty="0">
                <a:solidFill>
                  <a:schemeClr val="tx1"/>
                </a:solidFill>
              </a:rPr>
              <a:t>Electrical Testing &amp; Inspections (BS 7671)</a:t>
            </a:r>
          </a:p>
          <a:p>
            <a:pPr algn="ctr">
              <a:lnSpc>
                <a:spcPct val="110000"/>
              </a:lnSpc>
              <a:spcBef>
                <a:spcPts val="0"/>
              </a:spcBef>
              <a:buClr>
                <a:schemeClr val="bg1"/>
              </a:buClr>
            </a:pPr>
            <a:r>
              <a:rPr lang="en-GB" sz="2000" dirty="0">
                <a:solidFill>
                  <a:schemeClr val="tx1"/>
                </a:solidFill>
              </a:rPr>
              <a:t>Functional Safety (</a:t>
            </a:r>
            <a:r>
              <a:rPr lang="en-GB" sz="2000" i="1" dirty="0">
                <a:solidFill>
                  <a:schemeClr val="tx1"/>
                </a:solidFill>
              </a:rPr>
              <a:t>BS EN 61508 / 61511)</a:t>
            </a:r>
            <a:r>
              <a:rPr lang="en-GB" sz="2000" dirty="0">
                <a:solidFill>
                  <a:schemeClr val="tx1"/>
                </a:solidFill>
              </a:rPr>
              <a:t>	</a:t>
            </a:r>
          </a:p>
          <a:p>
            <a:pPr algn="ctr">
              <a:lnSpc>
                <a:spcPct val="110000"/>
              </a:lnSpc>
              <a:spcBef>
                <a:spcPts val="0"/>
              </a:spcBef>
              <a:buClr>
                <a:schemeClr val="bg1"/>
              </a:buClr>
            </a:pPr>
            <a:r>
              <a:rPr lang="en-GB" sz="2000" dirty="0">
                <a:solidFill>
                  <a:schemeClr val="tx1"/>
                </a:solidFill>
              </a:rPr>
              <a:t>DSEAR &amp; Explosion Protection</a:t>
            </a:r>
          </a:p>
          <a:p>
            <a:pPr algn="ctr">
              <a:lnSpc>
                <a:spcPct val="110000"/>
              </a:lnSpc>
              <a:spcBef>
                <a:spcPts val="0"/>
              </a:spcBef>
              <a:buClr>
                <a:schemeClr val="bg1"/>
              </a:buClr>
            </a:pPr>
            <a:r>
              <a:rPr lang="en-GB" sz="2000" dirty="0" err="1">
                <a:solidFill>
                  <a:schemeClr val="tx1"/>
                </a:solidFill>
              </a:rPr>
              <a:t>HAZoP</a:t>
            </a:r>
            <a:r>
              <a:rPr lang="en-GB" sz="2000" dirty="0">
                <a:solidFill>
                  <a:schemeClr val="tx1"/>
                </a:solidFill>
              </a:rPr>
              <a:t> &amp; LOPA</a:t>
            </a:r>
          </a:p>
          <a:p>
            <a:endParaRPr lang="en-GB" dirty="0">
              <a:solidFill>
                <a:schemeClr val="tx1"/>
              </a:solidFill>
            </a:endParaRPr>
          </a:p>
        </p:txBody>
      </p:sp>
    </p:spTree>
    <p:extLst>
      <p:ext uri="{BB962C8B-B14F-4D97-AF65-F5344CB8AC3E}">
        <p14:creationId xmlns:p14="http://schemas.microsoft.com/office/powerpoint/2010/main" val="395036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CB85A-E26D-4FB9-BD45-B78244F75C37}"/>
              </a:ext>
            </a:extLst>
          </p:cNvPr>
          <p:cNvSpPr>
            <a:spLocks noGrp="1"/>
          </p:cNvSpPr>
          <p:nvPr>
            <p:ph type="title"/>
          </p:nvPr>
        </p:nvSpPr>
        <p:spPr>
          <a:xfrm>
            <a:off x="2949934" y="365125"/>
            <a:ext cx="8403866" cy="1325563"/>
          </a:xfrm>
        </p:spPr>
        <p:txBody>
          <a:bodyPr>
            <a:normAutofit fontScale="90000"/>
          </a:bodyPr>
          <a:lstStyle/>
          <a:p>
            <a:r>
              <a:rPr lang="en-GB" dirty="0"/>
              <a:t/>
            </a:r>
            <a:br>
              <a:rPr lang="en-GB" dirty="0"/>
            </a:br>
            <a:r>
              <a:rPr lang="en-GB" dirty="0"/>
              <a:t/>
            </a:r>
            <a:br>
              <a:rPr lang="en-GB" dirty="0"/>
            </a:br>
            <a:r>
              <a:rPr lang="en-GB" dirty="0"/>
              <a:t/>
            </a:r>
            <a:br>
              <a:rPr lang="en-GB" dirty="0"/>
            </a:br>
            <a:endParaRPr lang="en-GB" dirty="0"/>
          </a:p>
        </p:txBody>
      </p:sp>
      <p:sp>
        <p:nvSpPr>
          <p:cNvPr id="4" name="Rectangle 3">
            <a:extLst>
              <a:ext uri="{FF2B5EF4-FFF2-40B4-BE49-F238E27FC236}">
                <a16:creationId xmlns:a16="http://schemas.microsoft.com/office/drawing/2014/main" xmlns="" id="{91B7715B-6967-4F0A-9829-9654C3D8D5C8}"/>
              </a:ext>
            </a:extLst>
          </p:cNvPr>
          <p:cNvSpPr/>
          <p:nvPr/>
        </p:nvSpPr>
        <p:spPr>
          <a:xfrm>
            <a:off x="190832" y="453223"/>
            <a:ext cx="2687540" cy="57237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4400" b="1" dirty="0">
                <a:latin typeface="Arial" panose="020B0604020202020204" pitchFamily="34" charset="0"/>
                <a:cs typeface="Arial" panose="020B0604020202020204" pitchFamily="34" charset="0"/>
              </a:rPr>
              <a:t>Where We Do</a:t>
            </a:r>
          </a:p>
          <a:p>
            <a:pPr algn="ctr">
              <a:lnSpc>
                <a:spcPct val="150000"/>
              </a:lnSpc>
            </a:pPr>
            <a:r>
              <a:rPr lang="en-GB" sz="4400" b="1" dirty="0">
                <a:latin typeface="Arial" panose="020B0604020202020204" pitchFamily="34" charset="0"/>
                <a:cs typeface="Arial" panose="020B0604020202020204" pitchFamily="34" charset="0"/>
              </a:rPr>
              <a:t>It</a:t>
            </a:r>
          </a:p>
        </p:txBody>
      </p:sp>
      <p:sp>
        <p:nvSpPr>
          <p:cNvPr id="5" name="Content Placeholder 2">
            <a:extLst>
              <a:ext uri="{FF2B5EF4-FFF2-40B4-BE49-F238E27FC236}">
                <a16:creationId xmlns:a16="http://schemas.microsoft.com/office/drawing/2014/main" xmlns="" id="{8C66EBFD-8E61-44F0-9849-B9CA9D1F0234}"/>
              </a:ext>
            </a:extLst>
          </p:cNvPr>
          <p:cNvSpPr>
            <a:spLocks noGrp="1"/>
          </p:cNvSpPr>
          <p:nvPr>
            <p:ph idx="1"/>
          </p:nvPr>
        </p:nvSpPr>
        <p:spPr>
          <a:xfrm>
            <a:off x="3325813" y="453223"/>
            <a:ext cx="8404225" cy="956478"/>
          </a:xfrm>
          <a:noFill/>
        </p:spPr>
        <p:txBody>
          <a:bodyPr>
            <a:normAutofit/>
          </a:bodyPr>
          <a:lstStyle/>
          <a:p>
            <a:pPr marL="0" indent="0" algn="ctr">
              <a:lnSpc>
                <a:spcPct val="150000"/>
              </a:lnSpc>
              <a:buNone/>
            </a:pPr>
            <a:r>
              <a:rPr lang="en-GB" sz="3600" dirty="0">
                <a:latin typeface="Arial" panose="020B0604020202020204" pitchFamily="34" charset="0"/>
                <a:cs typeface="Arial" panose="020B0604020202020204" pitchFamily="34" charset="0"/>
              </a:rPr>
              <a:t>Facilities </a:t>
            </a:r>
          </a:p>
          <a:p>
            <a:pPr marL="0" indent="0">
              <a:buNone/>
            </a:pPr>
            <a:endParaRPr lang="en-GB" dirty="0"/>
          </a:p>
        </p:txBody>
      </p:sp>
      <p:sp>
        <p:nvSpPr>
          <p:cNvPr id="6" name="TextBox 7"/>
          <p:cNvSpPr txBox="1"/>
          <p:nvPr/>
        </p:nvSpPr>
        <p:spPr>
          <a:xfrm>
            <a:off x="3040891" y="1986677"/>
            <a:ext cx="3797514" cy="3785652"/>
          </a:xfrm>
          <a:prstGeom prst="rect">
            <a:avLst/>
          </a:prstGeom>
          <a:noFill/>
        </p:spPr>
        <p:txBody>
          <a:bodyPr wrap="none" rtlCol="0">
            <a:spAutoFit/>
          </a:bodyPr>
          <a:lstStyle>
            <a:defPPr>
              <a:defRPr lang="en-US"/>
            </a:defPPr>
            <a:lvl1pPr marL="0" algn="l" defTabSz="2176638" rtl="0" eaLnBrk="1" latinLnBrk="0" hangingPunct="1">
              <a:defRPr sz="4300" kern="1200">
                <a:solidFill>
                  <a:schemeClr val="tx1"/>
                </a:solidFill>
                <a:latin typeface="+mn-lt"/>
                <a:ea typeface="+mn-ea"/>
                <a:cs typeface="+mn-cs"/>
              </a:defRPr>
            </a:lvl1pPr>
            <a:lvl2pPr marL="1088319" algn="l" defTabSz="2176638" rtl="0" eaLnBrk="1" latinLnBrk="0" hangingPunct="1">
              <a:defRPr sz="4300" kern="1200">
                <a:solidFill>
                  <a:schemeClr val="tx1"/>
                </a:solidFill>
                <a:latin typeface="+mn-lt"/>
                <a:ea typeface="+mn-ea"/>
                <a:cs typeface="+mn-cs"/>
              </a:defRPr>
            </a:lvl2pPr>
            <a:lvl3pPr marL="2176638" algn="l" defTabSz="2176638" rtl="0" eaLnBrk="1" latinLnBrk="0" hangingPunct="1">
              <a:defRPr sz="4300" kern="1200">
                <a:solidFill>
                  <a:schemeClr val="tx1"/>
                </a:solidFill>
                <a:latin typeface="+mn-lt"/>
                <a:ea typeface="+mn-ea"/>
                <a:cs typeface="+mn-cs"/>
              </a:defRPr>
            </a:lvl3pPr>
            <a:lvl4pPr marL="3264957" algn="l" defTabSz="2176638" rtl="0" eaLnBrk="1" latinLnBrk="0" hangingPunct="1">
              <a:defRPr sz="4300" kern="1200">
                <a:solidFill>
                  <a:schemeClr val="tx1"/>
                </a:solidFill>
                <a:latin typeface="+mn-lt"/>
                <a:ea typeface="+mn-ea"/>
                <a:cs typeface="+mn-cs"/>
              </a:defRPr>
            </a:lvl4pPr>
            <a:lvl5pPr marL="4353276" algn="l" defTabSz="2176638" rtl="0" eaLnBrk="1" latinLnBrk="0" hangingPunct="1">
              <a:defRPr sz="4300" kern="1200">
                <a:solidFill>
                  <a:schemeClr val="tx1"/>
                </a:solidFill>
                <a:latin typeface="+mn-lt"/>
                <a:ea typeface="+mn-ea"/>
                <a:cs typeface="+mn-cs"/>
              </a:defRPr>
            </a:lvl5pPr>
            <a:lvl6pPr marL="5441594" algn="l" defTabSz="2176638" rtl="0" eaLnBrk="1" latinLnBrk="0" hangingPunct="1">
              <a:defRPr sz="4300" kern="1200">
                <a:solidFill>
                  <a:schemeClr val="tx1"/>
                </a:solidFill>
                <a:latin typeface="+mn-lt"/>
                <a:ea typeface="+mn-ea"/>
                <a:cs typeface="+mn-cs"/>
              </a:defRPr>
            </a:lvl6pPr>
            <a:lvl7pPr marL="6529913" algn="l" defTabSz="2176638" rtl="0" eaLnBrk="1" latinLnBrk="0" hangingPunct="1">
              <a:defRPr sz="4300" kern="1200">
                <a:solidFill>
                  <a:schemeClr val="tx1"/>
                </a:solidFill>
                <a:latin typeface="+mn-lt"/>
                <a:ea typeface="+mn-ea"/>
                <a:cs typeface="+mn-cs"/>
              </a:defRPr>
            </a:lvl7pPr>
            <a:lvl8pPr marL="7618232" algn="l" defTabSz="2176638" rtl="0" eaLnBrk="1" latinLnBrk="0" hangingPunct="1">
              <a:defRPr sz="4300" kern="1200">
                <a:solidFill>
                  <a:schemeClr val="tx1"/>
                </a:solidFill>
                <a:latin typeface="+mn-lt"/>
                <a:ea typeface="+mn-ea"/>
                <a:cs typeface="+mn-cs"/>
              </a:defRPr>
            </a:lvl8pPr>
            <a:lvl9pPr marL="8706551" algn="l" defTabSz="2176638" rtl="0" eaLnBrk="1" latinLnBrk="0" hangingPunct="1">
              <a:defRPr sz="4300" kern="1200">
                <a:solidFill>
                  <a:schemeClr val="tx1"/>
                </a:solidFill>
                <a:latin typeface="+mn-lt"/>
                <a:ea typeface="+mn-ea"/>
                <a:cs typeface="+mn-cs"/>
              </a:defRPr>
            </a:lvl9pPr>
          </a:lstStyle>
          <a:p>
            <a:pPr>
              <a:lnSpc>
                <a:spcPct val="150000"/>
              </a:lnSpc>
              <a:buClr>
                <a:srgbClr val="1F497D"/>
              </a:buClr>
            </a:pPr>
            <a:endParaRPr lang="en-GB" sz="2000" b="1" dirty="0"/>
          </a:p>
          <a:p>
            <a:pPr>
              <a:lnSpc>
                <a:spcPct val="150000"/>
              </a:lnSpc>
              <a:buClr>
                <a:srgbClr val="1F497D"/>
              </a:buClr>
            </a:pPr>
            <a:r>
              <a:rPr lang="en-GB" sz="2000" dirty="0"/>
              <a:t>General Engineering Office</a:t>
            </a:r>
          </a:p>
          <a:p>
            <a:pPr>
              <a:lnSpc>
                <a:spcPct val="150000"/>
              </a:lnSpc>
              <a:buClr>
                <a:srgbClr val="1F497D"/>
              </a:buClr>
            </a:pPr>
            <a:r>
              <a:rPr lang="en-GB" sz="2000" dirty="0"/>
              <a:t>PLC / SCADA Development Area</a:t>
            </a:r>
          </a:p>
          <a:p>
            <a:pPr>
              <a:lnSpc>
                <a:spcPct val="150000"/>
              </a:lnSpc>
              <a:buClr>
                <a:srgbClr val="1F497D"/>
              </a:buClr>
            </a:pPr>
            <a:r>
              <a:rPr lang="en-GB" sz="2000" dirty="0"/>
              <a:t>Workshop</a:t>
            </a:r>
          </a:p>
          <a:p>
            <a:pPr>
              <a:lnSpc>
                <a:spcPct val="150000"/>
              </a:lnSpc>
              <a:buClr>
                <a:srgbClr val="1F497D"/>
              </a:buClr>
            </a:pPr>
            <a:r>
              <a:rPr lang="en-GB" sz="2000" dirty="0"/>
              <a:t>Instrument and Equipment Set-up</a:t>
            </a:r>
          </a:p>
          <a:p>
            <a:pPr>
              <a:lnSpc>
                <a:spcPct val="150000"/>
              </a:lnSpc>
              <a:buClr>
                <a:srgbClr val="1F497D"/>
              </a:buClr>
            </a:pPr>
            <a:endParaRPr lang="en-GB" sz="3200" dirty="0">
              <a:solidFill>
                <a:prstClr val="black"/>
              </a:solidFill>
            </a:endParaRPr>
          </a:p>
          <a:p>
            <a:pPr marL="685800" indent="-685800">
              <a:lnSpc>
                <a:spcPct val="150000"/>
              </a:lnSpc>
              <a:buClr>
                <a:srgbClr val="1F497D"/>
              </a:buClr>
              <a:buFont typeface="Wingdings" panose="05000000000000000000" pitchFamily="2" charset="2"/>
              <a:buChar char="Ø"/>
            </a:pPr>
            <a:endParaRPr lang="en-GB" sz="2800" dirty="0">
              <a:solidFill>
                <a:prstClr val="black"/>
              </a:solidFill>
            </a:endParaRPr>
          </a:p>
        </p:txBody>
      </p:sp>
      <p:pic>
        <p:nvPicPr>
          <p:cNvPr id="7" name="HTS Engineering Group Tour.wmv">
            <a:hlinkClick r:id="" action="ppaction://media"/>
          </p:cNvPr>
          <p:cNvPicPr>
            <a:picLocks noChangeAspect="1"/>
          </p:cNvPicPr>
          <p:nvPr/>
        </p:nvPicPr>
        <p:blipFill>
          <a:blip r:embed="rId2"/>
          <a:stretch>
            <a:fillRect/>
          </a:stretch>
        </p:blipFill>
        <p:spPr>
          <a:xfrm>
            <a:off x="6838404" y="2082794"/>
            <a:ext cx="5163095" cy="2904241"/>
          </a:xfrm>
          <a:prstGeom prst="rect">
            <a:avLst/>
          </a:prstGeom>
        </p:spPr>
      </p:pic>
    </p:spTree>
    <p:extLst>
      <p:ext uri="{BB962C8B-B14F-4D97-AF65-F5344CB8AC3E}">
        <p14:creationId xmlns:p14="http://schemas.microsoft.com/office/powerpoint/2010/main" val="38879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CB85A-E26D-4FB9-BD45-B78244F75C37}"/>
              </a:ext>
            </a:extLst>
          </p:cNvPr>
          <p:cNvSpPr>
            <a:spLocks noGrp="1"/>
          </p:cNvSpPr>
          <p:nvPr>
            <p:ph type="title"/>
          </p:nvPr>
        </p:nvSpPr>
        <p:spPr>
          <a:xfrm>
            <a:off x="2949934" y="365125"/>
            <a:ext cx="8403866" cy="1325563"/>
          </a:xfrm>
        </p:spPr>
        <p:txBody>
          <a:bodyPr>
            <a:normAutofit fontScale="90000"/>
          </a:bodyPr>
          <a:lstStyle/>
          <a:p>
            <a:r>
              <a:rPr lang="en-GB" dirty="0"/>
              <a:t/>
            </a:r>
            <a:br>
              <a:rPr lang="en-GB" dirty="0"/>
            </a:br>
            <a:r>
              <a:rPr lang="en-GB" dirty="0"/>
              <a:t/>
            </a:r>
            <a:br>
              <a:rPr lang="en-GB" dirty="0"/>
            </a:br>
            <a:r>
              <a:rPr lang="en-GB" dirty="0"/>
              <a:t/>
            </a:r>
            <a:br>
              <a:rPr lang="en-GB" dirty="0"/>
            </a:br>
            <a:endParaRPr lang="en-GB" dirty="0"/>
          </a:p>
        </p:txBody>
      </p:sp>
      <p:sp>
        <p:nvSpPr>
          <p:cNvPr id="4" name="Rectangle 3">
            <a:extLst>
              <a:ext uri="{FF2B5EF4-FFF2-40B4-BE49-F238E27FC236}">
                <a16:creationId xmlns:a16="http://schemas.microsoft.com/office/drawing/2014/main" xmlns="" id="{91B7715B-6967-4F0A-9829-9654C3D8D5C8}"/>
              </a:ext>
            </a:extLst>
          </p:cNvPr>
          <p:cNvSpPr/>
          <p:nvPr/>
        </p:nvSpPr>
        <p:spPr>
          <a:xfrm>
            <a:off x="190832" y="453223"/>
            <a:ext cx="2687540" cy="57237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4400" b="1" dirty="0">
                <a:latin typeface="Arial" panose="020B0604020202020204" pitchFamily="34" charset="0"/>
                <a:cs typeface="Arial" panose="020B0604020202020204" pitchFamily="34" charset="0"/>
              </a:rPr>
              <a:t>Who We Do It For</a:t>
            </a:r>
          </a:p>
        </p:txBody>
      </p:sp>
      <p:pic>
        <p:nvPicPr>
          <p:cNvPr id="6" name="Picture 5" descr="Description: Description: Description: Description: Vertex">
            <a:hlinkClick r:id="rId3"/>
          </p:cNvPr>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3126662" y="2565400"/>
            <a:ext cx="3249295" cy="863600"/>
          </a:xfrm>
          <a:prstGeom prst="rect">
            <a:avLst/>
          </a:prstGeom>
          <a:noFill/>
          <a:ln>
            <a:noFill/>
          </a:ln>
        </p:spPr>
      </p:pic>
      <p:pic>
        <p:nvPicPr>
          <p:cNvPr id="8" name="Picture 7" descr="veolia.bmp"/>
          <p:cNvPicPr>
            <a:picLocks noChangeAspect="1"/>
          </p:cNvPicPr>
          <p:nvPr/>
        </p:nvPicPr>
        <p:blipFill>
          <a:blip r:embed="rId6" cstate="print"/>
          <a:stretch>
            <a:fillRect/>
          </a:stretch>
        </p:blipFill>
        <p:spPr>
          <a:xfrm>
            <a:off x="3125015" y="3644900"/>
            <a:ext cx="1825609" cy="1668656"/>
          </a:xfrm>
          <a:prstGeom prst="rect">
            <a:avLst/>
          </a:prstGeom>
        </p:spPr>
      </p:pic>
      <p:pic>
        <p:nvPicPr>
          <p:cNvPr id="1026" name="Picture 2" descr="Image result for ineos">
            <a:extLst>
              <a:ext uri="{FF2B5EF4-FFF2-40B4-BE49-F238E27FC236}">
                <a16:creationId xmlns:a16="http://schemas.microsoft.com/office/drawing/2014/main" xmlns="" id="{3B8C5833-A2BC-42E4-B146-5BD5266B1B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015" y="5439500"/>
            <a:ext cx="2874342" cy="7700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asell carrington">
            <a:extLst>
              <a:ext uri="{FF2B5EF4-FFF2-40B4-BE49-F238E27FC236}">
                <a16:creationId xmlns:a16="http://schemas.microsoft.com/office/drawing/2014/main" xmlns="" id="{A2442B76-C64F-43A2-B236-FA9D98FB55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6960" y="484741"/>
            <a:ext cx="239077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ottish gas networks">
            <a:extLst>
              <a:ext uri="{FF2B5EF4-FFF2-40B4-BE49-F238E27FC236}">
                <a16:creationId xmlns:a16="http://schemas.microsoft.com/office/drawing/2014/main" xmlns="" id="{2B27B968-231B-4E31-9A5D-A94F2878E4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34267" y="2301875"/>
            <a:ext cx="328612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gc thornton">
            <a:extLst>
              <a:ext uri="{FF2B5EF4-FFF2-40B4-BE49-F238E27FC236}">
                <a16:creationId xmlns:a16="http://schemas.microsoft.com/office/drawing/2014/main" xmlns="" id="{13D4B900-2278-46BE-A437-95757EE64B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0135" y="664052"/>
            <a:ext cx="28575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lubrizol">
            <a:extLst>
              <a:ext uri="{FF2B5EF4-FFF2-40B4-BE49-F238E27FC236}">
                <a16:creationId xmlns:a16="http://schemas.microsoft.com/office/drawing/2014/main" xmlns="" id="{A23FB707-C821-4D24-8A9C-7C80B477724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6415" y="3874390"/>
            <a:ext cx="37814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5DFD6B92-8F54-40A5-AD13-F989EE0F09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84325" y="4475356"/>
            <a:ext cx="2733675" cy="1676400"/>
          </a:xfrm>
          <a:prstGeom prst="rect">
            <a:avLst/>
          </a:prstGeom>
        </p:spPr>
      </p:pic>
      <p:pic>
        <p:nvPicPr>
          <p:cNvPr id="13" name="Picture 12" descr="C:\Users\maria.tabiner\AppData\Local\Microsoft\Windows\INetCache\Content.MSO\28FEF172.tmp">
            <a:extLst>
              <a:ext uri="{FF2B5EF4-FFF2-40B4-BE49-F238E27FC236}">
                <a16:creationId xmlns:a16="http://schemas.microsoft.com/office/drawing/2014/main" xmlns="" id="{C5080126-8662-46D2-A572-75109FF3FA3A}"/>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9840036" y="618116"/>
            <a:ext cx="1705308" cy="1556328"/>
          </a:xfrm>
          <a:prstGeom prst="rect">
            <a:avLst/>
          </a:prstGeom>
          <a:noFill/>
          <a:ln>
            <a:noFill/>
          </a:ln>
        </p:spPr>
      </p:pic>
    </p:spTree>
    <p:extLst>
      <p:ext uri="{BB962C8B-B14F-4D97-AF65-F5344CB8AC3E}">
        <p14:creationId xmlns:p14="http://schemas.microsoft.com/office/powerpoint/2010/main" val="116322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CB85A-E26D-4FB9-BD45-B78244F75C37}"/>
              </a:ext>
            </a:extLst>
          </p:cNvPr>
          <p:cNvSpPr>
            <a:spLocks noGrp="1"/>
          </p:cNvSpPr>
          <p:nvPr>
            <p:ph type="title"/>
          </p:nvPr>
        </p:nvSpPr>
        <p:spPr>
          <a:xfrm>
            <a:off x="2949934" y="365125"/>
            <a:ext cx="8403866" cy="1325563"/>
          </a:xfrm>
        </p:spPr>
        <p:txBody>
          <a:bodyPr>
            <a:normAutofit fontScale="90000"/>
          </a:bodyPr>
          <a:lstStyle/>
          <a:p>
            <a:r>
              <a:rPr lang="en-GB" dirty="0"/>
              <a:t/>
            </a:r>
            <a:br>
              <a:rPr lang="en-GB" dirty="0"/>
            </a:br>
            <a:r>
              <a:rPr lang="en-GB" dirty="0"/>
              <a:t/>
            </a:r>
            <a:br>
              <a:rPr lang="en-GB" dirty="0"/>
            </a:br>
            <a:r>
              <a:rPr lang="en-GB" dirty="0"/>
              <a:t/>
            </a:r>
            <a:br>
              <a:rPr lang="en-GB" dirty="0"/>
            </a:br>
            <a:endParaRPr lang="en-GB" dirty="0"/>
          </a:p>
        </p:txBody>
      </p:sp>
      <p:sp>
        <p:nvSpPr>
          <p:cNvPr id="4" name="Rectangle 3">
            <a:extLst>
              <a:ext uri="{FF2B5EF4-FFF2-40B4-BE49-F238E27FC236}">
                <a16:creationId xmlns:a16="http://schemas.microsoft.com/office/drawing/2014/main" xmlns="" id="{91B7715B-6967-4F0A-9829-9654C3D8D5C8}"/>
              </a:ext>
            </a:extLst>
          </p:cNvPr>
          <p:cNvSpPr/>
          <p:nvPr/>
        </p:nvSpPr>
        <p:spPr>
          <a:xfrm>
            <a:off x="190832" y="453223"/>
            <a:ext cx="2687540" cy="57237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4400" b="1" dirty="0">
                <a:latin typeface="Arial" panose="020B0604020202020204" pitchFamily="34" charset="0"/>
                <a:cs typeface="Arial" panose="020B0604020202020204" pitchFamily="34" charset="0"/>
              </a:rPr>
              <a:t>S.P.I.N.</a:t>
            </a:r>
          </a:p>
        </p:txBody>
      </p:sp>
      <p:pic>
        <p:nvPicPr>
          <p:cNvPr id="11" name="Picture 4" descr="Image result for intergen logo">
            <a:extLst>
              <a:ext uri="{FF2B5EF4-FFF2-40B4-BE49-F238E27FC236}">
                <a16:creationId xmlns:a16="http://schemas.microsoft.com/office/drawing/2014/main" xmlns="" id="{502E64D7-D607-4094-B97F-CFE62B35CD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83701" y="1971321"/>
            <a:ext cx="2687540" cy="2687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xmlns="" id="{A48E7939-A494-48F9-8952-4A75AA44F078}"/>
              </a:ext>
            </a:extLst>
          </p:cNvPr>
          <p:cNvSpPr/>
          <p:nvPr/>
        </p:nvSpPr>
        <p:spPr>
          <a:xfrm>
            <a:off x="6176571" y="1730042"/>
            <a:ext cx="4366908" cy="3170099"/>
          </a:xfrm>
          <a:prstGeom prst="rect">
            <a:avLst/>
          </a:prstGeom>
        </p:spPr>
        <p:txBody>
          <a:bodyPr wrap="square">
            <a:spAutoFit/>
          </a:bodyPr>
          <a:lstStyle/>
          <a:p>
            <a:r>
              <a:rPr lang="fr-FR" sz="3200" b="1" dirty="0">
                <a:solidFill>
                  <a:srgbClr val="000000"/>
                </a:solidFill>
              </a:rPr>
              <a:t>S</a:t>
            </a:r>
            <a:r>
              <a:rPr lang="fr-FR" sz="2400" dirty="0">
                <a:solidFill>
                  <a:srgbClr val="000000"/>
                </a:solidFill>
              </a:rPr>
              <a:t>ituation?</a:t>
            </a:r>
            <a:br>
              <a:rPr lang="fr-FR" sz="2400" dirty="0">
                <a:solidFill>
                  <a:srgbClr val="000000"/>
                </a:solidFill>
              </a:rPr>
            </a:br>
            <a:endParaRPr lang="fr-FR" sz="2400" dirty="0">
              <a:solidFill>
                <a:srgbClr val="000000"/>
              </a:solidFill>
            </a:endParaRPr>
          </a:p>
          <a:p>
            <a:r>
              <a:rPr lang="fr-FR" sz="3200" b="1" dirty="0" err="1">
                <a:solidFill>
                  <a:srgbClr val="000000"/>
                </a:solidFill>
              </a:rPr>
              <a:t>P</a:t>
            </a:r>
            <a:r>
              <a:rPr lang="fr-FR" sz="2400" dirty="0" err="1">
                <a:solidFill>
                  <a:srgbClr val="000000"/>
                </a:solidFill>
              </a:rPr>
              <a:t>roblem</a:t>
            </a:r>
            <a:r>
              <a:rPr lang="fr-FR" sz="2400" dirty="0">
                <a:solidFill>
                  <a:srgbClr val="000000"/>
                </a:solidFill>
              </a:rPr>
              <a:t>?</a:t>
            </a:r>
            <a:br>
              <a:rPr lang="fr-FR" sz="2400" dirty="0">
                <a:solidFill>
                  <a:srgbClr val="000000"/>
                </a:solidFill>
              </a:rPr>
            </a:br>
            <a:endParaRPr lang="fr-FR" sz="2400" dirty="0">
              <a:solidFill>
                <a:srgbClr val="000000"/>
              </a:solidFill>
            </a:endParaRPr>
          </a:p>
          <a:p>
            <a:r>
              <a:rPr lang="fr-FR" sz="3200" b="1" dirty="0">
                <a:solidFill>
                  <a:srgbClr val="000000"/>
                </a:solidFill>
              </a:rPr>
              <a:t>I</a:t>
            </a:r>
            <a:r>
              <a:rPr lang="fr-FR" sz="2400" dirty="0">
                <a:solidFill>
                  <a:srgbClr val="000000"/>
                </a:solidFill>
              </a:rPr>
              <a:t>mplication?</a:t>
            </a:r>
            <a:br>
              <a:rPr lang="fr-FR" sz="2400" dirty="0">
                <a:solidFill>
                  <a:srgbClr val="000000"/>
                </a:solidFill>
              </a:rPr>
            </a:br>
            <a:endParaRPr lang="fr-FR" sz="2400" dirty="0">
              <a:solidFill>
                <a:srgbClr val="000000"/>
              </a:solidFill>
            </a:endParaRPr>
          </a:p>
          <a:p>
            <a:r>
              <a:rPr lang="fr-FR" sz="3200" b="1" dirty="0">
                <a:solidFill>
                  <a:srgbClr val="000000"/>
                </a:solidFill>
              </a:rPr>
              <a:t>N</a:t>
            </a:r>
            <a:r>
              <a:rPr lang="fr-FR" sz="2400" dirty="0">
                <a:solidFill>
                  <a:srgbClr val="000000"/>
                </a:solidFill>
              </a:rPr>
              <a:t>eed-</a:t>
            </a:r>
            <a:r>
              <a:rPr lang="fr-FR" sz="2400" dirty="0" err="1">
                <a:solidFill>
                  <a:srgbClr val="000000"/>
                </a:solidFill>
              </a:rPr>
              <a:t>payoff</a:t>
            </a:r>
            <a:r>
              <a:rPr lang="fr-FR" sz="2400" dirty="0">
                <a:solidFill>
                  <a:srgbClr val="000000"/>
                </a:solidFill>
              </a:rPr>
              <a:t>?</a:t>
            </a:r>
            <a:endParaRPr lang="fr-FR" sz="2400" b="0" i="0" dirty="0">
              <a:solidFill>
                <a:srgbClr val="000000"/>
              </a:solidFill>
              <a:effectLst/>
            </a:endParaRPr>
          </a:p>
        </p:txBody>
      </p:sp>
    </p:spTree>
    <p:extLst>
      <p:ext uri="{BB962C8B-B14F-4D97-AF65-F5344CB8AC3E}">
        <p14:creationId xmlns:p14="http://schemas.microsoft.com/office/powerpoint/2010/main" val="177533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DB2739-AC7F-454C-A858-A820C2DFCDE0}"/>
              </a:ext>
            </a:extLst>
          </p:cNvPr>
          <p:cNvSpPr>
            <a:spLocks noGrp="1"/>
          </p:cNvSpPr>
          <p:nvPr>
            <p:ph type="title"/>
          </p:nvPr>
        </p:nvSpPr>
        <p:spPr/>
        <p:txBody>
          <a:bodyPr/>
          <a:lstStyle/>
          <a:p>
            <a:endParaRPr lang="en-GB"/>
          </a:p>
        </p:txBody>
      </p:sp>
      <p:pic>
        <p:nvPicPr>
          <p:cNvPr id="1028" name="Picture 4" descr="Image result for intergen logo">
            <a:extLst>
              <a:ext uri="{FF2B5EF4-FFF2-40B4-BE49-F238E27FC236}">
                <a16:creationId xmlns:a16="http://schemas.microsoft.com/office/drawing/2014/main" xmlns="" id="{3D76BACF-2CC3-42DE-AA62-C1508E1D32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0584" y="2731769"/>
            <a:ext cx="1925416" cy="19254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ntergen rocksavage">
            <a:extLst>
              <a:ext uri="{FF2B5EF4-FFF2-40B4-BE49-F238E27FC236}">
                <a16:creationId xmlns:a16="http://schemas.microsoft.com/office/drawing/2014/main" xmlns="" id="{CF34C59C-1E6D-4D5F-9BE0-1F38B3336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801" y="275218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421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208</Words>
  <Application>Microsoft Office PowerPoint</Application>
  <PresentationFormat>Custom</PresentationFormat>
  <Paragraphs>62</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ENGINEERING SOLUTIONS AND SITE SUPPORT</vt:lpstr>
      <vt:lpstr>PowerPoint Presentation</vt:lpstr>
      <vt:lpstr>   </vt:lpstr>
      <vt:lpstr>   </vt:lpstr>
      <vt:lpstr>PowerPoint Presentation</vt:lpstr>
      <vt:lpstr>   </vt:lpstr>
      <vt:lpstr>   </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Tabiner</dc:creator>
  <cp:lastModifiedBy>Martin Hold</cp:lastModifiedBy>
  <cp:revision>31</cp:revision>
  <dcterms:created xsi:type="dcterms:W3CDTF">2019-09-26T12:45:02Z</dcterms:created>
  <dcterms:modified xsi:type="dcterms:W3CDTF">2019-10-14T15:41:13Z</dcterms:modified>
</cp:coreProperties>
</file>