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3AA5E5-FF48-482F-B27F-E21DEF1E4B9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4B90F6-AB30-46C6-B43C-81E96835202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6720" y="411480"/>
            <a:ext cx="8169480" cy="603432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62680" y="475560"/>
            <a:ext cx="7981920" cy="5888160"/>
          </a:xfrm>
          <a:prstGeom prst="rect">
            <a:avLst/>
          </a:prstGeom>
          <a:noFill/>
          <a:ln w="12600">
            <a:solidFill>
              <a:srgbClr val="c7c6bc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562680" y="6133320"/>
            <a:ext cx="7982640" cy="1440"/>
          </a:xfrm>
          <a:prstGeom prst="line">
            <a:avLst/>
          </a:prstGeom>
          <a:ln w="12600">
            <a:solidFill>
              <a:srgbClr val="c7c6bc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562680" y="457200"/>
            <a:ext cx="7981920" cy="2577960"/>
          </a:xfrm>
          <a:prstGeom prst="rect">
            <a:avLst/>
          </a:prstGeom>
          <a:solidFill>
            <a:srgbClr val="cbd2d5"/>
          </a:solidFill>
          <a:ln w="3240">
            <a:solidFill>
              <a:srgbClr val="c7c6bc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900000" y="244080"/>
            <a:ext cx="7344720" cy="1339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82880" y="173520"/>
            <a:ext cx="8777520" cy="650988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255960" y="237600"/>
            <a:ext cx="8622000" cy="6363360"/>
          </a:xfrm>
          <a:prstGeom prst="rect">
            <a:avLst/>
          </a:prstGeom>
          <a:noFill/>
          <a:ln w="12600">
            <a:solidFill>
              <a:srgbClr val="c7c6bc"/>
            </a:solidFill>
            <a:round/>
          </a:ln>
        </p:spPr>
      </p:sp>
      <p:sp>
        <p:nvSpPr>
          <p:cNvPr id="42" name="Line 3"/>
          <p:cNvSpPr/>
          <p:nvPr/>
        </p:nvSpPr>
        <p:spPr>
          <a:xfrm>
            <a:off x="255960" y="6379200"/>
            <a:ext cx="8622720" cy="1440"/>
          </a:xfrm>
          <a:prstGeom prst="line">
            <a:avLst/>
          </a:prstGeom>
          <a:ln w="12600">
            <a:solidFill>
              <a:srgbClr val="c7c6bc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>
            <a:off x="255960" y="1602720"/>
            <a:ext cx="8622000" cy="63360"/>
          </a:xfrm>
          <a:prstGeom prst="rect">
            <a:avLst/>
          </a:prstGeom>
          <a:solidFill>
            <a:srgbClr val="cbd2d5"/>
          </a:solidFill>
          <a:ln w="3240">
            <a:solidFill>
              <a:srgbClr val="c7c6bc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685800"/>
            <a:ext cx="7341480" cy="22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en-US" sz="5400">
                <a:solidFill>
                  <a:srgbClr val="404040"/>
                </a:solidFill>
                <a:latin typeface="Calisto MT"/>
              </a:rPr>
              <a:t>GOMOKU GAME</a:t>
            </a:r>
            <a:endParaRPr/>
          </a:p>
          <a:p>
            <a:pPr>
              <a:lnSpc>
                <a:spcPct val="150000"/>
              </a:lnSpc>
            </a:pPr>
            <a:r>
              <a:rPr lang="en-US" sz="4400">
                <a:solidFill>
                  <a:srgbClr val="404040"/>
                </a:solidFill>
                <a:latin typeface="Calisto MT"/>
              </a:rPr>
              <a:t>Sprint 4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914400" y="4191120"/>
            <a:ext cx="73414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04040"/>
                </a:solidFill>
                <a:latin typeface="Calisto MT"/>
              </a:rPr>
              <a:t>TEAM 10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Calisto MT"/>
              </a:rPr>
              <a:t>Yubin Fan            Jialu Wang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44080"/>
            <a:ext cx="8228880" cy="13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sto MT"/>
              </a:rPr>
              <a:t>Management Process Overview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900000" y="2133720"/>
            <a:ext cx="7344720" cy="393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sto MT"/>
              </a:rPr>
              <a:t>Sprint 1: Main User Interaction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sto MT"/>
              </a:rPr>
              <a:t>Sprint 2: Offline Mode &amp; AI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sto MT"/>
              </a:rPr>
              <a:t>Sprint 3: Online Mode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404040"/>
                </a:solidFill>
                <a:latin typeface="Calisto MT"/>
              </a:rPr>
              <a:t>Sprint 4: Optimization &amp; 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00000" y="244080"/>
            <a:ext cx="7344720" cy="13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sto MT"/>
              </a:rPr>
              <a:t>Tasks Accomplished      This Sprint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975960" y="2323800"/>
            <a:ext cx="7344720" cy="348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Online Mode Accomplished(2 days)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Calisto MT"/>
              </a:rPr>
              <a:t>    </a:t>
            </a:r>
            <a:r>
              <a:rPr lang="en-US" sz="2400">
                <a:solidFill>
                  <a:srgbClr val="404040"/>
                </a:solidFill>
                <a:latin typeface="Calisto MT"/>
              </a:rPr>
              <a:t>Users' interaction via BlueTooth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Winner Record(5 hours)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Testing(1 hour)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00000" y="244080"/>
            <a:ext cx="7344720" cy="13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sto MT"/>
              </a:rPr>
              <a:t>Demo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44080"/>
            <a:ext cx="8228880" cy="13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800">
                <a:solidFill>
                  <a:srgbClr val="404040"/>
                </a:solidFill>
                <a:latin typeface="Calisto MT"/>
              </a:rPr>
              <a:t>   </a:t>
            </a:r>
            <a:r>
              <a:rPr lang="en-US" sz="4800">
                <a:solidFill>
                  <a:srgbClr val="404040"/>
                </a:solidFill>
                <a:latin typeface="Calisto MT"/>
              </a:rPr>
              <a:t>Functions Accomplished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sto MT"/>
              </a:rPr>
              <a:t>Review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900000" y="2133720"/>
            <a:ext cx="7344720" cy="393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AI Mode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Online/Offline Mode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Standard/FreeStyle Mode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Timer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404040"/>
                </a:solidFill>
                <a:latin typeface="Calisto MT"/>
              </a:rPr>
              <a:t>Winner Record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1337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sto MT"/>
              </a:rPr>
              <a:t>THANK YOU!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