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6" r:id="rId2"/>
    <p:sldId id="262" r:id="rId3"/>
    <p:sldId id="269" r:id="rId4"/>
    <p:sldId id="268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9E3"/>
    <a:srgbClr val="F2E6CC"/>
    <a:srgbClr val="E03A00"/>
    <a:srgbClr val="172B7E"/>
    <a:srgbClr val="2BA287"/>
    <a:srgbClr val="19A78C"/>
    <a:srgbClr val="19937C"/>
    <a:srgbClr val="43AB97"/>
    <a:srgbClr val="CC008C"/>
    <a:srgbClr val="00A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69" autoAdjust="0"/>
  </p:normalViewPr>
  <p:slideViewPr>
    <p:cSldViewPr snapToGrid="0" snapToObjects="1">
      <p:cViewPr varScale="1">
        <p:scale>
          <a:sx n="112" d="100"/>
          <a:sy n="112" d="100"/>
        </p:scale>
        <p:origin x="610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D32-3F26-4A60-B79B-32791D3BB2C9}" type="datetimeFigureOut">
              <a:rPr lang="es-CO" smtClean="0"/>
              <a:t>1/05/2025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95FE-B573-405B-994F-FAFC230626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620-E659-49B0-9EFB-BB66AA813A77}" type="datetime1">
              <a:rPr lang="es-ES" smtClean="0"/>
              <a:t>01/05/2025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68595"/>
            <a:ext cx="8229600" cy="694634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7E6E-80CA-4637-84D1-CB00AA43C9A5}" type="datetime1">
              <a:rPr lang="es-ES" smtClean="0"/>
              <a:t>01/05/2025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256" y="18054"/>
            <a:ext cx="2133600" cy="273844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s-ES" dirty="0"/>
              <a:t>Página </a:t>
            </a:r>
            <a:fld id="{90BC2BA4-81C0-F544-BD72-C8CB9DA7C802}" type="slidenum">
              <a:rPr lang="es-ES" smtClean="0"/>
              <a:pPr/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29979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117464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4BB-03C1-49D0-8ADB-9D0B173DA53B}" type="datetime1">
              <a:rPr lang="es-ES" smtClean="0"/>
              <a:t>01/05/2025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A97A-0D3F-47CA-A347-054B7FE5852E}" type="datetime1">
              <a:rPr lang="es-ES" smtClean="0"/>
              <a:t>01/05/2025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D78991F-287D-0639-B3A9-25B72B7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8795-6BD1-4429-BD75-9B388C62CDEE}" type="datetime1">
              <a:rPr lang="es-ES" smtClean="0"/>
              <a:t>01/05/2025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2016B63-56CA-91C8-8D94-3736CC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773-67CF-4861-89BB-2127413ABA21}" type="datetime1">
              <a:rPr lang="es-ES" smtClean="0"/>
              <a:t>01/05/2025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5BEC-1B11-157D-6B6B-7EC9DA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17-4F6B-498B-894E-4985DAFC70C1}" type="datetime1">
              <a:rPr lang="es-ES" smtClean="0"/>
              <a:t>01/05/2025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E16D5E-FC12-627C-C32C-2D79CE9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5D58-D3C6-4A98-BBED-E11D62DD4FB7}" type="datetime1">
              <a:rPr lang="es-ES" smtClean="0"/>
              <a:t>01/05/2025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7E0BABE-B629-4063-8894-C3E9035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981-BD54-46FE-919F-B5B29C8804F4}" type="datetime1">
              <a:rPr lang="es-ES" smtClean="0"/>
              <a:t>01/05/2025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F88F565-A7F0-7C19-A7F7-953C972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11887"/>
            <a:ext cx="8229600" cy="75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0C37-EE32-4163-B0FE-3AD7FB21F6FB}" type="datetime1">
              <a:rPr lang="es-ES" smtClean="0"/>
              <a:t>01/05/2025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ombiaenmapas.gov.co/" TargetMode="External"/><Relationship Id="rId3" Type="http://schemas.openxmlformats.org/officeDocument/2006/relationships/hyperlink" Target="https://www.medellin.gov.co/mapgis9/mapa.jsp?aplicacion=1&amp;css=css/app_mapas_medellin.css" TargetMode="External"/><Relationship Id="rId7" Type="http://schemas.openxmlformats.org/officeDocument/2006/relationships/hyperlink" Target="https://siata.gov.co/siata_nuev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hime.ideam.gov.co/atencionciudadano/" TargetMode="External"/><Relationship Id="rId5" Type="http://schemas.openxmlformats.org/officeDocument/2006/relationships/hyperlink" Target="https://search.asf.alaska.edu/" TargetMode="External"/><Relationship Id="rId4" Type="http://schemas.openxmlformats.org/officeDocument/2006/relationships/hyperlink" Target="https://grupoepm.maps.arcgis.com/apps/webappviewer/index.html?id=591f5234f4a544e38bfef36d564320e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11237" y="969837"/>
            <a:ext cx="8317305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chemeClr val="accent3"/>
                </a:solidFill>
                <a:latin typeface="Ancizar Serif"/>
                <a:cs typeface="Ancizar Serif"/>
              </a:rPr>
              <a:t>Susceptibilidad a inundaciones pluviales en Medellín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4" y="2533120"/>
            <a:ext cx="5810117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2" y="2208024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4"/>
                </a:solidFill>
                <a:latin typeface="Ancizar Sans"/>
                <a:cs typeface="Ancizar Sans"/>
              </a:rPr>
              <a:t>Análisis Geoespacial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295604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accent3"/>
                </a:solidFill>
                <a:latin typeface="Ancizar Serif"/>
                <a:cs typeface="Ancizar Serif"/>
              </a:rPr>
              <a:t>Daniel David Zambrano González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85DE8-C48F-FD75-EF42-14FD2D2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Pregunta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5143" y="845607"/>
            <a:ext cx="8311782" cy="955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400" spc="300" dirty="0">
                <a:solidFill>
                  <a:schemeClr val="accent3"/>
                </a:solidFill>
                <a:latin typeface="Ancizar Sans" panose="020B0602040300000003" pitchFamily="34" charset="0"/>
                <a:cs typeface="Ancizar Serif"/>
              </a:rPr>
              <a:t>¿Qué zonas de Medellín presentan mayor susceptibilidad a inundaciones pluviales bajo lluvias de retorno de 5, 10 y 20 años?</a:t>
            </a:r>
            <a:endParaRPr lang="es-ES" sz="1400" spc="300" dirty="0">
              <a:solidFill>
                <a:schemeClr val="accent3"/>
              </a:solidFill>
              <a:latin typeface="Ancizar Sans" panose="020B0602040300000003" pitchFamily="34" charset="0"/>
              <a:cs typeface="Ancizar Serif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accent3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7B9ECD-82A0-7270-769D-FD42187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C9CC8F-8B7F-4FA6-8AEA-BD1E8C81D019}"/>
              </a:ext>
            </a:extLst>
          </p:cNvPr>
          <p:cNvSpPr txBox="1"/>
          <p:nvPr/>
        </p:nvSpPr>
        <p:spPr>
          <a:xfrm>
            <a:off x="296480" y="2751869"/>
            <a:ext cx="3627251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DEM 12.5 m – Alos </a:t>
            </a:r>
            <a:r>
              <a:rPr lang="es-CO" dirty="0" err="1"/>
              <a:t>Palsar</a:t>
            </a:r>
            <a:endParaRPr lang="es-CO" dirty="0"/>
          </a:p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Estaciones de precipitación– IDEAM / SIATA</a:t>
            </a:r>
          </a:p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Red hídrica – Alcaldía de Medellín 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B10A9B0-0C0A-4F3F-8506-E118C8750A94}"/>
              </a:ext>
            </a:extLst>
          </p:cNvPr>
          <p:cNvSpPr txBox="1">
            <a:spLocks/>
          </p:cNvSpPr>
          <p:nvPr/>
        </p:nvSpPr>
        <p:spPr>
          <a:xfrm>
            <a:off x="477376" y="1990556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Fuentes de información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926CFF-8DF8-4E59-8946-737C2FE1FA7B}"/>
              </a:ext>
            </a:extLst>
          </p:cNvPr>
          <p:cNvSpPr txBox="1"/>
          <p:nvPr/>
        </p:nvSpPr>
        <p:spPr>
          <a:xfrm>
            <a:off x="4370338" y="2756560"/>
            <a:ext cx="483507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Cobertura terrestre 2018/2019 – IGAC / Alcaldía de Medellín </a:t>
            </a:r>
          </a:p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Red de alcantarillado pluvial – EPM </a:t>
            </a:r>
            <a:r>
              <a:rPr lang="es-CO" dirty="0" err="1"/>
              <a:t>Geoportal</a:t>
            </a:r>
            <a:endParaRPr lang="es-CO" dirty="0"/>
          </a:p>
          <a:p>
            <a:pPr marL="0" indent="0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• Mapa de amenaza por inundaciones – POT Medellín 2014</a:t>
            </a:r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076216" y="550200"/>
            <a:ext cx="1139884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err="1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Features</a:t>
            </a:r>
            <a:endParaRPr lang="es-ES" sz="2200" dirty="0">
              <a:solidFill>
                <a:schemeClr val="accent3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accent3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accent3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accent3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7B9ECD-82A0-7270-769D-FD42187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AC05A3B-CFAD-4D94-A5C7-2ACE3F7A7A86}"/>
              </a:ext>
            </a:extLst>
          </p:cNvPr>
          <p:cNvSpPr/>
          <p:nvPr/>
        </p:nvSpPr>
        <p:spPr>
          <a:xfrm>
            <a:off x="1166881" y="1246841"/>
            <a:ext cx="1023583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Elevación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4092DB2-8A44-42F8-B8BD-3E2C1E60D2DD}"/>
              </a:ext>
            </a:extLst>
          </p:cNvPr>
          <p:cNvSpPr/>
          <p:nvPr/>
        </p:nvSpPr>
        <p:spPr>
          <a:xfrm>
            <a:off x="1166882" y="1871044"/>
            <a:ext cx="1023583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Pendiente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33792F0-1607-44DC-8E7A-34DBB1656384}"/>
              </a:ext>
            </a:extLst>
          </p:cNvPr>
          <p:cNvSpPr/>
          <p:nvPr/>
        </p:nvSpPr>
        <p:spPr>
          <a:xfrm>
            <a:off x="1166883" y="2495247"/>
            <a:ext cx="1023583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Aspecto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A593980-F020-4DE3-B48F-A4857DACD2D2}"/>
              </a:ext>
            </a:extLst>
          </p:cNvPr>
          <p:cNvSpPr/>
          <p:nvPr/>
        </p:nvSpPr>
        <p:spPr>
          <a:xfrm>
            <a:off x="4696038" y="2277664"/>
            <a:ext cx="743803" cy="58052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BF34CA1-93CB-4FA0-A32A-2C0A6246AB0C}"/>
              </a:ext>
            </a:extLst>
          </p:cNvPr>
          <p:cNvSpPr/>
          <p:nvPr/>
        </p:nvSpPr>
        <p:spPr>
          <a:xfrm>
            <a:off x="1166883" y="3114156"/>
            <a:ext cx="1023583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Curvatura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147679B-06B9-47A0-9F3F-E64F4F0EFFB7}"/>
              </a:ext>
            </a:extLst>
          </p:cNvPr>
          <p:cNvSpPr/>
          <p:nvPr/>
        </p:nvSpPr>
        <p:spPr>
          <a:xfrm>
            <a:off x="1059006" y="3728313"/>
            <a:ext cx="1239332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Rugosidad topográfica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FAA5F3E-385D-44BB-B984-4152F4D34055}"/>
              </a:ext>
            </a:extLst>
          </p:cNvPr>
          <p:cNvSpPr/>
          <p:nvPr/>
        </p:nvSpPr>
        <p:spPr>
          <a:xfrm>
            <a:off x="2755994" y="1879951"/>
            <a:ext cx="1239332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Precipitación (Curvas IDF)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AA9861D-D05E-4A58-B7AF-26E721EFD49F}"/>
              </a:ext>
            </a:extLst>
          </p:cNvPr>
          <p:cNvSpPr/>
          <p:nvPr/>
        </p:nvSpPr>
        <p:spPr>
          <a:xfrm>
            <a:off x="2809931" y="2567926"/>
            <a:ext cx="1131458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Coberturas de la tierra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1631D9D-9D07-4214-BE1B-64D9FDA1C223}"/>
              </a:ext>
            </a:extLst>
          </p:cNvPr>
          <p:cNvSpPr/>
          <p:nvPr/>
        </p:nvSpPr>
        <p:spPr>
          <a:xfrm>
            <a:off x="2646158" y="3265861"/>
            <a:ext cx="1459004" cy="50941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Red de drenaje y alcantarillado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D052177-AC4D-4E5B-8D1F-F691AFF18F33}"/>
              </a:ext>
            </a:extLst>
          </p:cNvPr>
          <p:cNvSpPr/>
          <p:nvPr/>
        </p:nvSpPr>
        <p:spPr>
          <a:xfrm>
            <a:off x="6140553" y="2281488"/>
            <a:ext cx="1488545" cy="5094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Susceptibilidad a inundación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8F4D5F5-57CA-47B4-8125-A70223DAEA72}"/>
              </a:ext>
            </a:extLst>
          </p:cNvPr>
          <p:cNvSpPr txBox="1">
            <a:spLocks/>
          </p:cNvSpPr>
          <p:nvPr/>
        </p:nvSpPr>
        <p:spPr>
          <a:xfrm>
            <a:off x="6198353" y="543532"/>
            <a:ext cx="1139884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200" dirty="0" err="1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Label</a:t>
            </a:r>
            <a:endParaRPr lang="es-ES" sz="2200" dirty="0">
              <a:solidFill>
                <a:schemeClr val="accent3"/>
              </a:solidFill>
              <a:latin typeface="Ancizar Serif Extrabold" panose="020A0902070300000003" pitchFamily="18" charset="0"/>
              <a:cs typeface="Ancizar Sans Extrabold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6C5B69-9F05-431E-80D7-1C80384D90E1}"/>
              </a:ext>
            </a:extLst>
          </p:cNvPr>
          <p:cNvSpPr txBox="1"/>
          <p:nvPr/>
        </p:nvSpPr>
        <p:spPr>
          <a:xfrm>
            <a:off x="5741589" y="2886297"/>
            <a:ext cx="2286471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 algn="ctr">
              <a:lnSpc>
                <a:spcPct val="150000"/>
              </a:lnSpc>
              <a:buClr>
                <a:schemeClr val="accent4"/>
              </a:buClr>
              <a:buNone/>
            </a:pPr>
            <a:r>
              <a:rPr lang="es-CO" dirty="0"/>
              <a:t>Dicotómica : SI (1) – NO (0)</a:t>
            </a:r>
          </a:p>
        </p:txBody>
      </p:sp>
    </p:spTree>
    <p:extLst>
      <p:ext uri="{BB962C8B-B14F-4D97-AF65-F5344CB8AC3E}">
        <p14:creationId xmlns:p14="http://schemas.microsoft.com/office/powerpoint/2010/main" val="24636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3"/>
                </a:solidFill>
                <a:latin typeface="Ancizar Serif Extrabold" panose="020A0902070300000003" pitchFamily="18" charset="0"/>
                <a:cs typeface="Ancizar Sans Extrabold"/>
              </a:rPr>
              <a:t>Referencias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chemeClr val="bg2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chemeClr val="bg2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chemeClr val="bg2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9516F2-735F-7E69-280C-802579BCBF47}"/>
              </a:ext>
            </a:extLst>
          </p:cNvPr>
          <p:cNvSpPr txBox="1"/>
          <p:nvPr/>
        </p:nvSpPr>
        <p:spPr>
          <a:xfrm>
            <a:off x="561600" y="1303200"/>
            <a:ext cx="8071200" cy="2321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3"/>
              </a:rPr>
              <a:t>https://www.medellin.gov.co/mapgis9/mapa.jsp?aplicacion=1&amp;css=css/app_mapas_medellin.css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4"/>
              </a:rPr>
              <a:t>https://grupoepm.maps.arcgis.com/apps/webappviewer/index.html?id=591f5234f4a544e38bfef36d564320e0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5"/>
              </a:rPr>
              <a:t>https://search.asf.alaska.edu/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6"/>
              </a:rPr>
              <a:t>http://dhime.ideam.gov.co/atencionciudadano/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7"/>
              </a:rPr>
              <a:t>https://siata.gov.co/siata_nuevo/</a:t>
            </a:r>
            <a:endParaRPr lang="es-CO" dirty="0"/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es-CO" dirty="0">
                <a:hlinkClick r:id="rId8"/>
              </a:rPr>
              <a:t>https://www.colombiaenmapas.gov.co/</a:t>
            </a: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94259-7C99-3FAB-188D-D3497078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7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3" y="2190490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chemeClr val="bg2"/>
                </a:solidFill>
                <a:latin typeface="Ancizar Serif"/>
                <a:cs typeface="Ancizar Serif"/>
              </a:rPr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246A0C8-F2FD-4F7E-1C1F-1636098F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UNAL 2024">
      <a:dk1>
        <a:srgbClr val="29272D"/>
      </a:dk1>
      <a:lt1>
        <a:srgbClr val="F7F5F2"/>
      </a:lt1>
      <a:dk2>
        <a:srgbClr val="481F63"/>
      </a:dk2>
      <a:lt2>
        <a:srgbClr val="F8ECCD"/>
      </a:lt2>
      <a:accent1>
        <a:srgbClr val="620C78"/>
      </a:accent1>
      <a:accent2>
        <a:srgbClr val="FFB93E"/>
      </a:accent2>
      <a:accent3>
        <a:srgbClr val="06784F"/>
      </a:accent3>
      <a:accent4>
        <a:srgbClr val="14C486"/>
      </a:accent4>
      <a:accent5>
        <a:srgbClr val="9F00C4"/>
      </a:accent5>
      <a:accent6>
        <a:srgbClr val="F79646"/>
      </a:accent6>
      <a:hlink>
        <a:srgbClr val="14C486"/>
      </a:hlink>
      <a:folHlink>
        <a:srgbClr val="9F00C4"/>
      </a:folHlink>
    </a:clrScheme>
    <a:fontScheme name="OCE">
      <a:majorFont>
        <a:latin typeface="Ancizar Serif Extrabold"/>
        <a:ea typeface=""/>
        <a:cs typeface=""/>
      </a:majorFont>
      <a:minorFont>
        <a:latin typeface="Anciza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270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Ancizar Sans</vt:lpstr>
      <vt:lpstr>Ancizar Sans Light</vt:lpstr>
      <vt:lpstr>Ancizar Serif</vt:lpstr>
      <vt:lpstr>Ancizar Serif Extrabold</vt:lpstr>
      <vt:lpstr>Aptos</vt:lpstr>
      <vt:lpstr>Arial</vt:lpstr>
      <vt:lpstr>Wingdings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</dc:creator>
  <cp:lastModifiedBy>Usuario</cp:lastModifiedBy>
  <cp:revision>15</cp:revision>
  <dcterms:created xsi:type="dcterms:W3CDTF">2024-06-25T17:03:54Z</dcterms:created>
  <dcterms:modified xsi:type="dcterms:W3CDTF">2025-05-02T05:19:29Z</dcterms:modified>
</cp:coreProperties>
</file>