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6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82C41D-D1CC-48CC-9598-5687D44C9D83}" v="16" dt="2025-08-18T12:16:11.5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ECD4A-406B-BC50-6461-993F9D47C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D60C6E-ED3F-C72C-2CC5-093E1B800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77C9E-5181-1B05-7D7C-8314AA79B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7A10-7BE6-42B6-9F54-62CAB64A6919}" type="datetimeFigureOut">
              <a:rPr lang="en-GB" smtClean="0"/>
              <a:t>18/08/2025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C71D0-6260-D9BE-7F36-D6923D903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E1CAB-8103-B6BA-A128-166137417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F516-4992-4137-AD55-416DAF6667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430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A6D9-0200-8A6D-DF9B-9267B87E0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9FC65D-109C-FFF8-2EEE-8E9974EF65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89E15-19D0-7B8F-0CE4-9E0179A0F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7A10-7BE6-42B6-9F54-62CAB64A6919}" type="datetimeFigureOut">
              <a:rPr lang="en-GB" smtClean="0"/>
              <a:t>18/08/2025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0F3DD-9A51-393E-EA1C-7530954FF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61FAC-63B6-28CA-B081-B79EF75A1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F516-4992-4137-AD55-416DAF6667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1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216E3A-0804-FAAE-E4C9-D756404EE5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E10B55-21B3-B05D-ED4E-C6A51BBECB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08D8E-29F9-6E57-96DF-F16F0693A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7A10-7BE6-42B6-9F54-62CAB64A6919}" type="datetimeFigureOut">
              <a:rPr lang="en-GB" smtClean="0"/>
              <a:t>18/08/2025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AC5428-6D15-3542-FF4B-F7F04C07D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62229-0BAC-0061-9A25-F8764DDC0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F516-4992-4137-AD55-416DAF6667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93356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625B2-E194-ED98-50EB-0B4864F33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A7D6E-BCA0-F1E2-E47B-80872E1D8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957918-9505-4061-71BB-7F53CCF4F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7A10-7BE6-42B6-9F54-62CAB64A6919}" type="datetimeFigureOut">
              <a:rPr lang="en-GB" smtClean="0"/>
              <a:t>18/08/2025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CC7E4-083B-143D-61FA-6BB58484E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450CF-3261-42D0-C387-D57DDDB5C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F516-4992-4137-AD55-416DAF6667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9517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34BE8-6BA8-52E3-EA8C-3C33FF658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6355D-80BB-DDED-2D29-432F3BBDAE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CBAF1-F4C7-0F6C-0B74-26482FFAB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7A10-7BE6-42B6-9F54-62CAB64A6919}" type="datetimeFigureOut">
              <a:rPr lang="en-GB" smtClean="0"/>
              <a:t>18/08/2025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90BA4-F754-8177-AD0B-AEA9A91F6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83C16-A46D-011F-4527-14938488C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F516-4992-4137-AD55-416DAF6667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848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92F92-023A-7298-D916-4A94B3814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B6EB3A-30CB-08C6-0D74-A2A34D82F6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F11032-D46B-929A-E94B-B8DFAD96F8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879687-9F97-2BFE-2CFD-65A449480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7A10-7BE6-42B6-9F54-62CAB64A6919}" type="datetimeFigureOut">
              <a:rPr lang="en-GB" smtClean="0"/>
              <a:t>18/08/2025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B61829-4A0F-E6B3-1847-E9382098C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28ECD-A1C1-147F-0AF5-EEE6516C7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F516-4992-4137-AD55-416DAF6667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802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19871-572E-332A-9CBD-747FFC115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EFAE6-6383-3247-355C-97DEAD93B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2F894B-E019-F4C0-5FBC-319F1AC1B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F41B28-B9DB-5B9A-88B4-6B6256E3E1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023684-93A6-1D80-C680-369B02BD95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215B33-FE71-A517-5DA6-88DDAD62E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7A10-7BE6-42B6-9F54-62CAB64A6919}" type="datetimeFigureOut">
              <a:rPr lang="en-GB" smtClean="0"/>
              <a:t>18/08/2025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1D3F57-B774-E0D8-FCEF-DECF8717C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7C6E7E-DA31-A3E2-FA19-D7EE97C70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F516-4992-4137-AD55-416DAF6667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6212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1F076-2EA8-F43C-31F6-EA5EDA403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59F3A1-F117-8155-0485-3D2F84C98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7A10-7BE6-42B6-9F54-62CAB64A6919}" type="datetimeFigureOut">
              <a:rPr lang="en-GB" smtClean="0"/>
              <a:t>18/08/2025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21C9D9-D096-6BB8-4F7D-181D39956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79CBD-B3B8-EBE4-771A-2B3163937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F516-4992-4137-AD55-416DAF6667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3256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AEDFED-1C2E-67BD-8D93-77B83AD90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7A10-7BE6-42B6-9F54-62CAB64A6919}" type="datetimeFigureOut">
              <a:rPr lang="en-GB" smtClean="0"/>
              <a:t>18/08/2025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FAC72D-7CE7-6761-2060-5C2AE55C0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DC7E09-C913-5954-4CAB-5F1CD7C1C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F516-4992-4137-AD55-416DAF6667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217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8977F-11F6-92B8-C538-E8D3ACA73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69ADE-DE14-CF7B-82AD-717ACA2F2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822233-32EE-5D1F-7A3C-3E090F7B4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BDD67-9F92-726A-C7D7-39E6FA885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7A10-7BE6-42B6-9F54-62CAB64A6919}" type="datetimeFigureOut">
              <a:rPr lang="en-GB" smtClean="0"/>
              <a:t>18/08/2025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7C56F-A7AE-F947-B6F8-986AF7B68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5DAEE0-6A92-A5F1-E071-C35B92EAB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F516-4992-4137-AD55-416DAF6667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79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FA632-6602-C971-F943-1F8D5843D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47647B-D2CA-02D5-FC9B-B3804DBB1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F4A5F-8125-4266-8D68-A9693BA011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D4480-D043-B082-1624-E3E4B9332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87A10-7BE6-42B6-9F54-62CAB64A6919}" type="datetimeFigureOut">
              <a:rPr lang="en-GB" smtClean="0"/>
              <a:t>18/08/2025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F0DBE7-E307-C777-6075-95E0B32DB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91A746-8291-CEFE-A377-01210426F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8F516-4992-4137-AD55-416DAF6667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701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CA910B-CFD5-54B6-ACD1-DA3C90362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055DFA-B89E-FF08-A4B5-D9F79AC9B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D5A95-8596-F22C-BA85-FF2CCC2A1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387A10-7BE6-42B6-9F54-62CAB64A6919}" type="datetimeFigureOut">
              <a:rPr lang="en-GB" smtClean="0"/>
              <a:t>18/08/2025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B47FD-FB00-9FD6-E4DA-618F74854C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0FBAF-0FD2-36BF-DF09-F334A5563B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B8F516-4992-4137-AD55-416DAF6667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5988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ADA9E4-F241-844E-7FBC-CCB71E358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61" y="284353"/>
            <a:ext cx="2800741" cy="11336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661414-ABCD-A37F-C846-599BEB7F9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706" y="1776171"/>
            <a:ext cx="3629477" cy="1044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9C7D91-10C4-0371-5C97-DB4E92F96946}"/>
              </a:ext>
            </a:extLst>
          </p:cNvPr>
          <p:cNvSpPr txBox="1"/>
          <p:nvPr/>
        </p:nvSpPr>
        <p:spPr>
          <a:xfrm>
            <a:off x="5070630" y="2219264"/>
            <a:ext cx="609437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namespace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DiaryApp.Models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DiaryEntry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 {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 {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Content {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Created {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4DCF4A1-A620-3423-B091-BD6F97AF3D13}"/>
              </a:ext>
            </a:extLst>
          </p:cNvPr>
          <p:cNvCxnSpPr/>
          <p:nvPr/>
        </p:nvCxnSpPr>
        <p:spPr>
          <a:xfrm>
            <a:off x="3638145" y="2298596"/>
            <a:ext cx="1459149" cy="1916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6B9EC8-EEAD-6BF2-CD4A-A5AF7359ADF0}"/>
              </a:ext>
            </a:extLst>
          </p:cNvPr>
          <p:cNvCxnSpPr/>
          <p:nvPr/>
        </p:nvCxnSpPr>
        <p:spPr>
          <a:xfrm flipH="1">
            <a:off x="9036996" y="2490281"/>
            <a:ext cx="340468" cy="7976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67DBD0B-2AFF-5402-60BA-E7BB50A06EE8}"/>
              </a:ext>
            </a:extLst>
          </p:cNvPr>
          <p:cNvSpPr txBox="1"/>
          <p:nvPr/>
        </p:nvSpPr>
        <p:spPr>
          <a:xfrm>
            <a:off x="9036996" y="2113930"/>
            <a:ext cx="2647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Must be unique identifier</a:t>
            </a:r>
          </a:p>
        </p:txBody>
      </p:sp>
    </p:spTree>
    <p:extLst>
      <p:ext uri="{BB962C8B-B14F-4D97-AF65-F5344CB8AC3E}">
        <p14:creationId xmlns:p14="http://schemas.microsoft.com/office/powerpoint/2010/main" val="2325054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A3350-3161-1A8D-36E3-7E3AEB905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252D9A-A971-1668-1550-4BE0DADBC73E}"/>
              </a:ext>
            </a:extLst>
          </p:cNvPr>
          <p:cNvSpPr txBox="1"/>
          <p:nvPr/>
        </p:nvSpPr>
        <p:spPr>
          <a:xfrm>
            <a:off x="302837" y="2145144"/>
            <a:ext cx="11359298" cy="386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7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DiaryApp.Data</a:t>
            </a:r>
            <a:r>
              <a:rPr lang="en-GB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7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Microsoft.EntityFrameworkCore</a:t>
            </a:r>
            <a:r>
              <a:rPr lang="en-GB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en-GB" sz="7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GB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builder = </a:t>
            </a:r>
            <a:r>
              <a:rPr lang="en-GB" sz="7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WebApplication</a:t>
            </a:r>
            <a:r>
              <a:rPr lang="en-GB" sz="7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.CreateBuilder</a:t>
            </a:r>
            <a:r>
              <a:rPr lang="en-GB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7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args</a:t>
            </a:r>
            <a:r>
              <a:rPr lang="en-GB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en-GB" sz="7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7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Add services to the container.</a:t>
            </a:r>
            <a:endParaRPr lang="en-GB" sz="7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7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builder.Services.AddControllersWithViews</a:t>
            </a:r>
            <a:r>
              <a:rPr lang="en-GB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en-GB" sz="7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7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builder.Services.AddDbContext</a:t>
            </a:r>
            <a:r>
              <a:rPr lang="en-GB" sz="7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&lt;</a:t>
            </a:r>
            <a:r>
              <a:rPr lang="en-GB" sz="700" dirty="0" err="1">
                <a:solidFill>
                  <a:srgbClr val="2B91A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ApplicationDbContext</a:t>
            </a:r>
            <a:r>
              <a:rPr lang="en-GB" sz="7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&gt;(</a:t>
            </a:r>
          </a:p>
          <a:p>
            <a:r>
              <a:rPr lang="en-GB" sz="7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   options =&gt; </a:t>
            </a:r>
            <a:r>
              <a:rPr lang="en-GB" sz="7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options.UseSqlServer</a:t>
            </a:r>
            <a:r>
              <a:rPr lang="en-GB" sz="7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(</a:t>
            </a:r>
            <a:r>
              <a:rPr lang="en-GB" sz="7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builder.Configuration.GetConnectionString</a:t>
            </a:r>
            <a:r>
              <a:rPr lang="en-GB" sz="7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(</a:t>
            </a:r>
            <a:r>
              <a:rPr lang="en-GB" sz="700" dirty="0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"</a:t>
            </a:r>
            <a:r>
              <a:rPr lang="en-GB" sz="700" dirty="0" err="1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DefaultConnection</a:t>
            </a:r>
            <a:r>
              <a:rPr lang="en-GB" sz="700" dirty="0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"</a:t>
            </a:r>
            <a:r>
              <a:rPr lang="en-GB" sz="7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)));</a:t>
            </a:r>
          </a:p>
          <a:p>
            <a:endParaRPr lang="en-GB" sz="7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GB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app = </a:t>
            </a:r>
            <a:r>
              <a:rPr lang="en-GB" sz="7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builder.Build</a:t>
            </a:r>
            <a:r>
              <a:rPr lang="en-GB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en-GB" sz="7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7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Configure the HTTP request pipeline.</a:t>
            </a:r>
            <a:endParaRPr lang="en-GB" sz="7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7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GB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(!</a:t>
            </a:r>
            <a:r>
              <a:rPr lang="en-GB" sz="7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app.Environment.IsDevelopment</a:t>
            </a:r>
            <a:r>
              <a:rPr lang="en-GB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</a:t>
            </a:r>
          </a:p>
          <a:p>
            <a:r>
              <a:rPr lang="en-GB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GB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7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app.UseExceptionHandler</a:t>
            </a:r>
            <a:r>
              <a:rPr lang="en-GB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7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"/Home/Error"</a:t>
            </a:r>
            <a:r>
              <a:rPr lang="en-GB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GB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7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The default HSTS value is 30 days. You may want to change this for production scenarios, see https://aka.ms/aspnetcore-hsts.</a:t>
            </a:r>
            <a:endParaRPr lang="en-GB" sz="7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7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app.UseHsts</a:t>
            </a:r>
            <a:r>
              <a:rPr lang="en-GB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GB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endParaRPr lang="en-GB" sz="7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7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app.UseHttpsRedirection</a:t>
            </a:r>
            <a:r>
              <a:rPr lang="en-GB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GB" sz="7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app.UseRouting</a:t>
            </a:r>
            <a:r>
              <a:rPr lang="en-GB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en-GB" sz="7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7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app.UseAuthorization</a:t>
            </a:r>
            <a:r>
              <a:rPr lang="en-GB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en-GB" sz="7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7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app.MapStaticAssets</a:t>
            </a:r>
            <a:r>
              <a:rPr lang="en-GB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en-GB" sz="7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7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app.MapControllerRoute</a:t>
            </a:r>
            <a:r>
              <a:rPr lang="en-GB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r>
              <a:rPr lang="en-GB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name: </a:t>
            </a:r>
            <a:r>
              <a:rPr lang="en-GB" sz="7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"default"</a:t>
            </a:r>
            <a:r>
              <a:rPr lang="en-GB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GB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pattern: </a:t>
            </a:r>
            <a:r>
              <a:rPr lang="en-GB" sz="7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GB" sz="700" dirty="0">
                <a:solidFill>
                  <a:srgbClr val="0073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GB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controller</a:t>
            </a:r>
            <a:r>
              <a:rPr lang="en-GB" sz="700" dirty="0">
                <a:solidFill>
                  <a:srgbClr val="0073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GB" sz="7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Home</a:t>
            </a:r>
            <a:r>
              <a:rPr lang="en-GB" sz="700" dirty="0">
                <a:solidFill>
                  <a:srgbClr val="0073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GB" sz="7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</a:t>
            </a:r>
            <a:r>
              <a:rPr lang="en-GB" sz="700" dirty="0">
                <a:solidFill>
                  <a:srgbClr val="0073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GB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action</a:t>
            </a:r>
            <a:r>
              <a:rPr lang="en-GB" sz="700" dirty="0">
                <a:solidFill>
                  <a:srgbClr val="0073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GB" sz="7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Index</a:t>
            </a:r>
            <a:r>
              <a:rPr lang="en-GB" sz="700" dirty="0">
                <a:solidFill>
                  <a:srgbClr val="0073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GB" sz="7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</a:t>
            </a:r>
            <a:r>
              <a:rPr lang="en-GB" sz="700" dirty="0">
                <a:solidFill>
                  <a:srgbClr val="0073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en-GB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r>
              <a:rPr lang="en-GB" sz="700" dirty="0">
                <a:solidFill>
                  <a:srgbClr val="FF00C1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</a:t>
            </a:r>
            <a:r>
              <a:rPr lang="en-GB" sz="700" dirty="0">
                <a:solidFill>
                  <a:srgbClr val="0073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GB" sz="7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GB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GB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.</a:t>
            </a:r>
            <a:r>
              <a:rPr lang="en-GB" sz="7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WithStaticAssets</a:t>
            </a:r>
            <a:r>
              <a:rPr lang="en-GB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en-GB" sz="7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GB" sz="7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7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app.Run</a:t>
            </a:r>
            <a:r>
              <a:rPr lang="en-GB" sz="7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4329D8-361C-0D48-4A92-84F8957EF25A}"/>
              </a:ext>
            </a:extLst>
          </p:cNvPr>
          <p:cNvSpPr txBox="1"/>
          <p:nvPr/>
        </p:nvSpPr>
        <p:spPr>
          <a:xfrm>
            <a:off x="358218" y="188536"/>
            <a:ext cx="5310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 a new </a:t>
            </a:r>
            <a:r>
              <a:rPr lang="en-GB" dirty="0" err="1"/>
              <a:t>Service.AddDbContext</a:t>
            </a:r>
            <a:r>
              <a:rPr lang="en-GB" dirty="0"/>
              <a:t> to the </a:t>
            </a:r>
            <a:r>
              <a:rPr lang="en-GB" dirty="0" err="1"/>
              <a:t>Program.cs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54274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09976-5AF8-8CD3-4683-F95C0F535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FB87CE-D0EA-4BAD-45AE-A2C5C9A27279}"/>
              </a:ext>
            </a:extLst>
          </p:cNvPr>
          <p:cNvSpPr txBox="1"/>
          <p:nvPr/>
        </p:nvSpPr>
        <p:spPr>
          <a:xfrm>
            <a:off x="358218" y="188536"/>
            <a:ext cx="32126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Creating a Database and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55E5D9-3BCA-B3D8-77BC-928A6281E884}"/>
              </a:ext>
            </a:extLst>
          </p:cNvPr>
          <p:cNvSpPr txBox="1"/>
          <p:nvPr/>
        </p:nvSpPr>
        <p:spPr>
          <a:xfrm>
            <a:off x="262968" y="810836"/>
            <a:ext cx="8613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 may be needed to add to the connection string: </a:t>
            </a:r>
            <a:r>
              <a:rPr lang="en-GB" dirty="0">
                <a:highlight>
                  <a:srgbClr val="FFFF00"/>
                </a:highlight>
              </a:rPr>
              <a:t>;</a:t>
            </a:r>
            <a:r>
              <a:rPr lang="en-GB" dirty="0" err="1">
                <a:highlight>
                  <a:srgbClr val="FFFF00"/>
                </a:highlight>
              </a:rPr>
              <a:t>MultipleActiveResultSets</a:t>
            </a:r>
            <a:r>
              <a:rPr lang="en-GB" dirty="0">
                <a:highlight>
                  <a:srgbClr val="FFFF00"/>
                </a:highlight>
              </a:rPr>
              <a:t>=true</a:t>
            </a:r>
          </a:p>
          <a:p>
            <a:r>
              <a:rPr lang="en-GB" dirty="0"/>
              <a:t>It can add performance issues, but it allows multiple instances to access all together.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583DF6-B5D9-1045-1230-EAB2B31F34D3}"/>
              </a:ext>
            </a:extLst>
          </p:cNvPr>
          <p:cNvSpPr txBox="1"/>
          <p:nvPr/>
        </p:nvSpPr>
        <p:spPr>
          <a:xfrm>
            <a:off x="425450" y="2152650"/>
            <a:ext cx="39499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Four steps to add a table: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chemeClr val="accent6"/>
                </a:solidFill>
              </a:rPr>
              <a:t>Create a Model Class (done)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solidFill>
                  <a:schemeClr val="accent6"/>
                </a:solidFill>
              </a:rPr>
              <a:t>Add Db Set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Add-migration </a:t>
            </a:r>
            <a:r>
              <a:rPr lang="en-GB" dirty="0" err="1"/>
              <a:t>AddDiaryEntryTable</a:t>
            </a:r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Update-database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C068BC-BD96-D6D9-A78B-26D2935215F5}"/>
              </a:ext>
            </a:extLst>
          </p:cNvPr>
          <p:cNvSpPr txBox="1"/>
          <p:nvPr/>
        </p:nvSpPr>
        <p:spPr>
          <a:xfrm>
            <a:off x="4375442" y="2229594"/>
            <a:ext cx="8959558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using</a:t>
            </a:r>
            <a:r>
              <a:rPr lang="en-GB" sz="11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DiaryApp.Models</a:t>
            </a:r>
            <a:r>
              <a:rPr lang="en-GB" sz="11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Microsoft.EntityFrameworkCore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namespace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DiaryApp.Data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ApplicationDbContext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GB" sz="11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DbContext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fr-FR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1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ApplicationDbContext</a:t>
            </a: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fr-FR" sz="11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DbContextOptions</a:t>
            </a: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fr-FR" sz="11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ApplicationDbContext</a:t>
            </a: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options): </a:t>
            </a:r>
            <a:r>
              <a:rPr lang="fr-FR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base</a:t>
            </a: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(options)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public</a:t>
            </a:r>
            <a:r>
              <a:rPr lang="en-GB" sz="11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2B91A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DbSet</a:t>
            </a:r>
            <a:r>
              <a:rPr lang="en-GB" sz="11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 err="1">
                <a:solidFill>
                  <a:srgbClr val="2B91A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DiaryEntry</a:t>
            </a:r>
            <a:r>
              <a:rPr lang="en-GB" sz="11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&gt; 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DiaryEntries</a:t>
            </a:r>
            <a:r>
              <a:rPr lang="en-GB" sz="11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{ </a:t>
            </a:r>
            <a:r>
              <a:rPr lang="en-GB" sz="11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get</a:t>
            </a:r>
            <a:r>
              <a:rPr lang="en-GB" sz="11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; </a:t>
            </a:r>
            <a:r>
              <a:rPr lang="en-GB" sz="11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set</a:t>
            </a:r>
            <a:r>
              <a:rPr lang="en-GB" sz="11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587674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C4BBB-0FE4-483A-A94D-6E32E0E2F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827CC5-8A3A-B81A-C6A6-E8A5AF723944}"/>
              </a:ext>
            </a:extLst>
          </p:cNvPr>
          <p:cNvSpPr txBox="1"/>
          <p:nvPr/>
        </p:nvSpPr>
        <p:spPr>
          <a:xfrm>
            <a:off x="358218" y="188536"/>
            <a:ext cx="2531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How to run Add Db Set?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274572-B561-22E8-48E4-F3C3578F8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218" y="866775"/>
            <a:ext cx="6697001" cy="44914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ADAF7C-36B8-2D15-0047-08DAEE0EC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5164570"/>
            <a:ext cx="8629650" cy="125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484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BACE82-AE6C-197A-2358-58A2490D7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406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3AE8C-6261-0B88-19DD-93DE1E873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58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77CF63-3CDE-1AD8-EC6A-FCF304AC4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370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4E50E-E5A0-20B6-E306-C5122CDF2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60834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882DF9-B570-71B4-02AE-50061F365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4040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20574B-3514-A6EE-E53F-29BB136DE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DEFB6C-6C37-0E44-0E3A-8C6ABC1F54DD}"/>
              </a:ext>
            </a:extLst>
          </p:cNvPr>
          <p:cNvSpPr txBox="1"/>
          <p:nvPr/>
        </p:nvSpPr>
        <p:spPr>
          <a:xfrm>
            <a:off x="207390" y="263951"/>
            <a:ext cx="1503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ANOTATIONS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0031E9-BCC2-9EB7-5A9A-04480AC82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64" y="840482"/>
            <a:ext cx="4429743" cy="10669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744030-6216-5C0E-5032-F3EC50BAC91C}"/>
              </a:ext>
            </a:extLst>
          </p:cNvPr>
          <p:cNvSpPr txBox="1"/>
          <p:nvPr/>
        </p:nvSpPr>
        <p:spPr>
          <a:xfrm>
            <a:off x="959262" y="2612964"/>
            <a:ext cx="609442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System.ComponentModel.DataAnnotations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namespace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DiaryApp.Models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DiaryEntry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[</a:t>
            </a:r>
            <a:r>
              <a:rPr lang="en-GB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Key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 {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[</a:t>
            </a:r>
            <a:r>
              <a:rPr lang="en-GB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Required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 {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 = 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.Empty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[</a:t>
            </a:r>
            <a:r>
              <a:rPr lang="en-GB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Required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Content {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 = 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.Empty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[</a:t>
            </a:r>
            <a:r>
              <a:rPr lang="en-GB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Required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Created {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 = </a:t>
            </a:r>
            <a:r>
              <a:rPr lang="en-GB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.Now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GB" sz="12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C3007B1-DD5F-2458-B16D-9641A9C2B03B}"/>
              </a:ext>
            </a:extLst>
          </p:cNvPr>
          <p:cNvCxnSpPr/>
          <p:nvPr/>
        </p:nvCxnSpPr>
        <p:spPr>
          <a:xfrm flipH="1">
            <a:off x="5901179" y="3930977"/>
            <a:ext cx="1621411" cy="6410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10DB10B-C735-21E1-108E-25F4FE61983D}"/>
              </a:ext>
            </a:extLst>
          </p:cNvPr>
          <p:cNvSpPr txBox="1"/>
          <p:nvPr/>
        </p:nvSpPr>
        <p:spPr>
          <a:xfrm>
            <a:off x="7522590" y="3648172"/>
            <a:ext cx="2430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Empty string is not null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D822BF7-9DBE-3B0B-CEF8-A5E56C1EF08B}"/>
              </a:ext>
            </a:extLst>
          </p:cNvPr>
          <p:cNvCxnSpPr/>
          <p:nvPr/>
        </p:nvCxnSpPr>
        <p:spPr>
          <a:xfrm flipH="1">
            <a:off x="2377125" y="3376481"/>
            <a:ext cx="1621411" cy="6410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FDEE5D2-FFE4-C791-A744-262E5872F21C}"/>
              </a:ext>
            </a:extLst>
          </p:cNvPr>
          <p:cNvSpPr txBox="1"/>
          <p:nvPr/>
        </p:nvSpPr>
        <p:spPr>
          <a:xfrm>
            <a:off x="3998536" y="3093676"/>
            <a:ext cx="8406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Key annotation is not needed for Id (or </a:t>
            </a:r>
            <a:r>
              <a:rPr lang="en-GB" dirty="0" err="1"/>
              <a:t>DiaryEntryId</a:t>
            </a:r>
            <a:r>
              <a:rPr lang="en-GB" dirty="0"/>
              <a:t>). But it cannot be called different</a:t>
            </a:r>
          </a:p>
        </p:txBody>
      </p:sp>
    </p:spTree>
    <p:extLst>
      <p:ext uri="{BB962C8B-B14F-4D97-AF65-F5344CB8AC3E}">
        <p14:creationId xmlns:p14="http://schemas.microsoft.com/office/powerpoint/2010/main" val="63157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EC3953-2E2E-E26E-D828-8652C6BC7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72F940-A0C1-0E20-C2A9-3E3D65A6FF12}"/>
              </a:ext>
            </a:extLst>
          </p:cNvPr>
          <p:cNvSpPr txBox="1"/>
          <p:nvPr/>
        </p:nvSpPr>
        <p:spPr>
          <a:xfrm>
            <a:off x="207390" y="263951"/>
            <a:ext cx="5951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Setting up SQL Server and SQL Server management Studio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D6E1AE-08DD-32E5-ED13-47F5D256C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473" y="1923067"/>
            <a:ext cx="8544688" cy="46709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98CADF-B2F9-2381-507E-3635A879A89A}"/>
              </a:ext>
            </a:extLst>
          </p:cNvPr>
          <p:cNvSpPr txBox="1"/>
          <p:nvPr/>
        </p:nvSpPr>
        <p:spPr>
          <a:xfrm>
            <a:off x="688157" y="1046375"/>
            <a:ext cx="4930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- Install SQL Server</a:t>
            </a:r>
          </a:p>
          <a:p>
            <a:r>
              <a:rPr lang="en-GB" dirty="0"/>
              <a:t>- Insall SQL Server management Studio (SSMS)</a:t>
            </a:r>
          </a:p>
        </p:txBody>
      </p:sp>
    </p:spTree>
    <p:extLst>
      <p:ext uri="{BB962C8B-B14F-4D97-AF65-F5344CB8AC3E}">
        <p14:creationId xmlns:p14="http://schemas.microsoft.com/office/powerpoint/2010/main" val="1683598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F28C8-B9FB-68BB-7411-06DDE423D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BB3D35-8FD6-2F30-B6AA-41E0CBE3A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45" y="1614348"/>
            <a:ext cx="4296375" cy="270547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7B5DE4-65C1-1C22-D735-A9B15ADFC751}"/>
              </a:ext>
            </a:extLst>
          </p:cNvPr>
          <p:cNvSpPr txBox="1"/>
          <p:nvPr/>
        </p:nvSpPr>
        <p:spPr>
          <a:xfrm>
            <a:off x="301658" y="1225484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SSMS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7855A8-70FE-7C22-BEDF-44AA1C5152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540" y="1014758"/>
            <a:ext cx="6554115" cy="56014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67D932-5D43-0261-B639-32142D9F00CD}"/>
              </a:ext>
            </a:extLst>
          </p:cNvPr>
          <p:cNvSpPr txBox="1"/>
          <p:nvPr/>
        </p:nvSpPr>
        <p:spPr>
          <a:xfrm>
            <a:off x="337345" y="263951"/>
            <a:ext cx="1973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Connection String</a:t>
            </a:r>
          </a:p>
        </p:txBody>
      </p:sp>
    </p:spTree>
    <p:extLst>
      <p:ext uri="{BB962C8B-B14F-4D97-AF65-F5344CB8AC3E}">
        <p14:creationId xmlns:p14="http://schemas.microsoft.com/office/powerpoint/2010/main" val="697087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5E4FCB-74F1-ABE6-EFDC-2FCD64648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DB70712-0904-F096-63DA-F36E33E032BF}"/>
              </a:ext>
            </a:extLst>
          </p:cNvPr>
          <p:cNvSpPr txBox="1"/>
          <p:nvPr/>
        </p:nvSpPr>
        <p:spPr>
          <a:xfrm>
            <a:off x="207390" y="263951"/>
            <a:ext cx="48434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Connect to the Server in the App</a:t>
            </a:r>
          </a:p>
          <a:p>
            <a:endParaRPr lang="en-GB" dirty="0"/>
          </a:p>
          <a:p>
            <a:r>
              <a:rPr lang="en-GB" dirty="0"/>
              <a:t>In </a:t>
            </a:r>
            <a:r>
              <a:rPr lang="en-GB" dirty="0" err="1"/>
              <a:t>appsettings.json</a:t>
            </a:r>
            <a:r>
              <a:rPr lang="en-GB" dirty="0"/>
              <a:t> add the default connection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B09EE1-348B-31F8-F96E-3C667818EA87}"/>
              </a:ext>
            </a:extLst>
          </p:cNvPr>
          <p:cNvSpPr txBox="1"/>
          <p:nvPr/>
        </p:nvSpPr>
        <p:spPr>
          <a:xfrm>
            <a:off x="541293" y="1543368"/>
            <a:ext cx="1116679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"Logging"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GB" sz="18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LogLevel</a:t>
            </a:r>
            <a:r>
              <a:rPr lang="en-GB" sz="18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GB" sz="18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"Default"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"Information"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GB" sz="18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GB" sz="18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Microsoft.AspNetCore</a:t>
            </a:r>
            <a:r>
              <a:rPr lang="en-GB" sz="18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GB" sz="18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"Warning"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},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GB" sz="18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AllowedHosts</a:t>
            </a:r>
            <a:r>
              <a:rPr lang="en-GB" sz="18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GB" sz="1800" dirty="0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"*"</a:t>
            </a:r>
            <a:r>
              <a:rPr lang="en-GB" sz="18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 </a:t>
            </a:r>
            <a:r>
              <a:rPr lang="en-GB" sz="1800" dirty="0">
                <a:solidFill>
                  <a:srgbClr val="2E75B6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"</a:t>
            </a:r>
            <a:r>
              <a:rPr lang="en-GB" sz="1800" dirty="0" err="1">
                <a:solidFill>
                  <a:srgbClr val="2E75B6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ConnectionStrings</a:t>
            </a:r>
            <a:r>
              <a:rPr lang="en-GB" sz="1800" dirty="0">
                <a:solidFill>
                  <a:srgbClr val="2E75B6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: 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2E75B6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"</a:t>
            </a:r>
            <a:r>
              <a:rPr lang="en-GB" sz="1800" dirty="0" err="1">
                <a:solidFill>
                  <a:srgbClr val="2E75B6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DefaultConnection</a:t>
            </a:r>
            <a:r>
              <a:rPr lang="en-GB" sz="1800" dirty="0">
                <a:solidFill>
                  <a:srgbClr val="2E75B6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"</a:t>
            </a:r>
            <a:r>
              <a:rPr lang="en-GB" sz="18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: </a:t>
            </a:r>
            <a:r>
              <a:rPr lang="en-GB" sz="1800" dirty="0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"FSE-3GFPHR3\\SQLEXPRESS; Database = master; 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Trusted_Connection</a:t>
            </a:r>
            <a:r>
              <a:rPr lang="en-GB" sz="1800" dirty="0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= True, </a:t>
            </a:r>
            <a:r>
              <a:rPr lang="en-GB" sz="1800" dirty="0" err="1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TrustedServerCertificate</a:t>
            </a:r>
            <a:r>
              <a:rPr lang="en-GB" sz="1800" dirty="0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=True"</a:t>
            </a:r>
            <a:endParaRPr lang="en-GB" sz="180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 }</a:t>
            </a:r>
          </a:p>
          <a:p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0285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94E0E4-A5C8-B791-757E-FDF509E7E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304A2A-C123-5B20-F843-053C1867771A}"/>
              </a:ext>
            </a:extLst>
          </p:cNvPr>
          <p:cNvSpPr txBox="1"/>
          <p:nvPr/>
        </p:nvSpPr>
        <p:spPr>
          <a:xfrm>
            <a:off x="207390" y="263951"/>
            <a:ext cx="46980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Install </a:t>
            </a:r>
          </a:p>
          <a:p>
            <a:pPr marL="285750" indent="-285750">
              <a:buFontTx/>
              <a:buChar char="-"/>
            </a:pPr>
            <a:r>
              <a:rPr lang="en-GB" dirty="0" err="1"/>
              <a:t>Microsoft.Entity.FrameworkCore</a:t>
            </a: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 err="1"/>
              <a:t>Microsoft.Entity.FrameworkCore.SqlServer</a:t>
            </a:r>
            <a:endParaRPr lang="en-GB" dirty="0"/>
          </a:p>
          <a:p>
            <a:pPr marL="285750" indent="-285750">
              <a:buFontTx/>
              <a:buChar char="-"/>
            </a:pPr>
            <a:r>
              <a:rPr lang="en-GB" dirty="0" err="1"/>
              <a:t>Microsoft.Entity.FrameworkCore.Tools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38CD7F-A9C6-BF48-FB1E-E60A808B4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914" y="2309385"/>
            <a:ext cx="7266179" cy="39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066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152FF8-9D47-CF46-8282-E2933C2C81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34986A-B30C-73F3-7807-C937253B4E1F}"/>
              </a:ext>
            </a:extLst>
          </p:cNvPr>
          <p:cNvSpPr txBox="1"/>
          <p:nvPr/>
        </p:nvSpPr>
        <p:spPr>
          <a:xfrm>
            <a:off x="395927" y="494118"/>
            <a:ext cx="874807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Project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Sdk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Microsoft.NET.Sdk.Web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&lt;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PropertyGroup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&lt;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TargetFramework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net9.0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TargetFramework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&lt;</a:t>
            </a:r>
            <a:r>
              <a:rPr lang="en-GB" sz="11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Nullable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enable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1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Nullable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&lt;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ImplicitUsings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enable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ImplicitUsings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&lt;/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PropertyGroup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&lt;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ItemGroup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1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PackageReference</a:t>
            </a:r>
            <a:r>
              <a:rPr lang="en-GB" sz="11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Include</a:t>
            </a:r>
            <a:r>
              <a:rPr lang="en-GB" sz="11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</a:t>
            </a:r>
            <a:r>
              <a:rPr lang="en-GB" sz="11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"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Microsoft.EntityFrameworkCore</a:t>
            </a:r>
            <a:r>
              <a:rPr lang="en-GB" sz="11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Version</a:t>
            </a:r>
            <a:r>
              <a:rPr lang="en-GB" sz="11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</a:t>
            </a:r>
            <a:r>
              <a:rPr lang="en-GB" sz="11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9.0.8</a:t>
            </a:r>
            <a:r>
              <a:rPr lang="en-GB" sz="11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/&gt;</a:t>
            </a:r>
            <a:endParaRPr lang="en-GB" sz="110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   &lt;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PackageReference</a:t>
            </a:r>
            <a:r>
              <a:rPr lang="en-GB" sz="11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Include</a:t>
            </a:r>
            <a:r>
              <a:rPr lang="en-GB" sz="11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</a:t>
            </a:r>
            <a:r>
              <a:rPr lang="en-GB" sz="11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"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Microsoft.EntityFrameworkCore.SqlServer</a:t>
            </a:r>
            <a:r>
              <a:rPr lang="en-GB" sz="11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Version</a:t>
            </a:r>
            <a:r>
              <a:rPr lang="en-GB" sz="11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</a:t>
            </a:r>
            <a:r>
              <a:rPr lang="en-GB" sz="11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9.0.8</a:t>
            </a:r>
            <a:r>
              <a:rPr lang="en-GB" sz="11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/&gt;</a:t>
            </a:r>
            <a:endParaRPr lang="en-GB" sz="110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   &lt;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PackageReference</a:t>
            </a:r>
            <a:r>
              <a:rPr lang="en-GB" sz="11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Include</a:t>
            </a:r>
            <a:r>
              <a:rPr lang="en-GB" sz="11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</a:t>
            </a:r>
            <a:r>
              <a:rPr lang="en-GB" sz="11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"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Microsoft.EntityFrameworkCore.Tools</a:t>
            </a:r>
            <a:r>
              <a:rPr lang="en-GB" sz="11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Version</a:t>
            </a:r>
            <a:r>
              <a:rPr lang="en-GB" sz="11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</a:t>
            </a:r>
            <a:r>
              <a:rPr lang="en-GB" sz="11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9.0.8</a:t>
            </a:r>
            <a:r>
              <a:rPr lang="en-GB" sz="11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&gt;</a:t>
            </a:r>
            <a:endParaRPr lang="en-GB" sz="110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&lt;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PrivateAssets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all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PrivateAssets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&lt;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IncludeAssets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runtime; build; native; 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contentfiles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analyzers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buildtransitive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IncludeAssets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&lt;/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PackageReference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&lt;/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ItemGroup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1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Project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BDA1656-89AC-FE5A-3C1F-F96B451BCE8F}"/>
              </a:ext>
            </a:extLst>
          </p:cNvPr>
          <p:cNvCxnSpPr/>
          <p:nvPr/>
        </p:nvCxnSpPr>
        <p:spPr>
          <a:xfrm flipH="1">
            <a:off x="7277493" y="1319753"/>
            <a:ext cx="772998" cy="7440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1CD529-C04B-E132-886C-CC987A0D1D27}"/>
              </a:ext>
            </a:extLst>
          </p:cNvPr>
          <p:cNvSpPr txBox="1"/>
          <p:nvPr/>
        </p:nvSpPr>
        <p:spPr>
          <a:xfrm>
            <a:off x="8050491" y="950421"/>
            <a:ext cx="29505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Project file are included all the newly added </a:t>
            </a:r>
            <a:r>
              <a:rPr lang="en-GB" dirty="0" err="1"/>
              <a:t>NuGets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62852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3E801-47EE-6849-9027-BB668F232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FCC522-1F2F-D58D-F4B9-22FBD3CC5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968" y="532996"/>
            <a:ext cx="2934109" cy="289600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D543AC5-57C6-839E-AD84-C72CE1872930}"/>
              </a:ext>
            </a:extLst>
          </p:cNvPr>
          <p:cNvSpPr/>
          <p:nvPr/>
        </p:nvSpPr>
        <p:spPr>
          <a:xfrm>
            <a:off x="933254" y="1857080"/>
            <a:ext cx="2347274" cy="358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8B6C4DD-1D3E-F498-ABF7-C2996B89EEB6}"/>
              </a:ext>
            </a:extLst>
          </p:cNvPr>
          <p:cNvSpPr txBox="1"/>
          <p:nvPr/>
        </p:nvSpPr>
        <p:spPr>
          <a:xfrm>
            <a:off x="3874416" y="1131216"/>
            <a:ext cx="4035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Create a new </a:t>
            </a:r>
            <a:r>
              <a:rPr lang="en-GB" dirty="0" err="1"/>
              <a:t>ApplicationDbContext.cs</a:t>
            </a:r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6BC1A5-E8CB-144C-EF21-2DDED85D2C68}"/>
              </a:ext>
            </a:extLst>
          </p:cNvPr>
          <p:cNvCxnSpPr/>
          <p:nvPr/>
        </p:nvCxnSpPr>
        <p:spPr>
          <a:xfrm flipH="1">
            <a:off x="3280528" y="1500548"/>
            <a:ext cx="659876" cy="3565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F01ADC0-5DD4-F9EE-84E2-1CDC803E55B5}"/>
              </a:ext>
            </a:extLst>
          </p:cNvPr>
          <p:cNvSpPr txBox="1"/>
          <p:nvPr/>
        </p:nvSpPr>
        <p:spPr>
          <a:xfrm>
            <a:off x="3754224" y="3826093"/>
            <a:ext cx="813297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using</a:t>
            </a:r>
            <a:r>
              <a:rPr lang="en-GB" sz="18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Microsoft.EntityFrameworkCore</a:t>
            </a:r>
            <a:r>
              <a:rPr lang="en-GB" sz="18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namespace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DiaryApp.Data</a:t>
            </a:r>
            <a:endParaRPr lang="en-GB" sz="18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ApplicationDbContext</a:t>
            </a:r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GB" sz="1800" dirty="0" err="1">
                <a:solidFill>
                  <a:srgbClr val="2B91A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DbContext</a:t>
            </a:r>
            <a:endParaRPr lang="en-GB" sz="180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en-GB" sz="18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B920DA-3E53-1E6F-774D-364F3C27C79C}"/>
              </a:ext>
            </a:extLst>
          </p:cNvPr>
          <p:cNvSpPr txBox="1"/>
          <p:nvPr/>
        </p:nvSpPr>
        <p:spPr>
          <a:xfrm>
            <a:off x="6411797" y="3100229"/>
            <a:ext cx="2569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Inherits from </a:t>
            </a:r>
            <a:r>
              <a:rPr lang="en-GB" dirty="0" err="1"/>
              <a:t>DbContext</a:t>
            </a:r>
            <a:endParaRPr lang="en-GB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F56E422-AD1E-2DD7-C991-98A82F1B81E3}"/>
              </a:ext>
            </a:extLst>
          </p:cNvPr>
          <p:cNvCxnSpPr/>
          <p:nvPr/>
        </p:nvCxnSpPr>
        <p:spPr>
          <a:xfrm flipH="1">
            <a:off x="5817909" y="3469561"/>
            <a:ext cx="659876" cy="3565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7065F4F-C366-C791-3294-F71C1633D50B}"/>
              </a:ext>
            </a:extLst>
          </p:cNvPr>
          <p:cNvCxnSpPr>
            <a:cxnSpLocks/>
          </p:cNvCxnSpPr>
          <p:nvPr/>
        </p:nvCxnSpPr>
        <p:spPr>
          <a:xfrm>
            <a:off x="8851769" y="3563332"/>
            <a:ext cx="650450" cy="13197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6405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6F0FC8-3476-B1E0-CFEB-CDA00BA45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63211A-DC79-6982-1AE8-D6EF11828607}"/>
              </a:ext>
            </a:extLst>
          </p:cNvPr>
          <p:cNvSpPr txBox="1"/>
          <p:nvPr/>
        </p:nvSpPr>
        <p:spPr>
          <a:xfrm>
            <a:off x="358218" y="188536"/>
            <a:ext cx="2152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Setup a constructor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FD116F-8B8D-5D9B-52A4-EE1ED858C042}"/>
              </a:ext>
            </a:extLst>
          </p:cNvPr>
          <p:cNvSpPr txBox="1"/>
          <p:nvPr/>
        </p:nvSpPr>
        <p:spPr>
          <a:xfrm>
            <a:off x="483123" y="735566"/>
            <a:ext cx="8868265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Microsoft.EntityFrameworkCore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namespace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DiaryApp.Data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ApplicationDbContext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GB" sz="11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DbContext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fr-FR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fr-FR" sz="11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ApplicationDbContext</a:t>
            </a: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fr-FR" sz="1100" dirty="0" err="1">
                <a:solidFill>
                  <a:srgbClr val="2B91A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DbContextOptions</a:t>
            </a:r>
            <a:r>
              <a:rPr lang="fr-FR" sz="11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&lt;</a:t>
            </a:r>
            <a:r>
              <a:rPr lang="fr-FR" sz="1100" dirty="0" err="1">
                <a:solidFill>
                  <a:srgbClr val="2B91A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ApplicationDbContext</a:t>
            </a:r>
            <a:r>
              <a:rPr lang="fr-FR" sz="11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&gt; options</a:t>
            </a: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): </a:t>
            </a:r>
            <a:r>
              <a:rPr lang="fr-FR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base</a:t>
            </a:r>
            <a:r>
              <a:rPr lang="fr-FR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(options)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2D19AB-45A6-BADB-3999-827AD3CDA7FC}"/>
              </a:ext>
            </a:extLst>
          </p:cNvPr>
          <p:cNvSpPr txBox="1"/>
          <p:nvPr/>
        </p:nvSpPr>
        <p:spPr>
          <a:xfrm>
            <a:off x="6096000" y="923826"/>
            <a:ext cx="6259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Accepts the </a:t>
            </a:r>
            <a:r>
              <a:rPr lang="en-GB" dirty="0" err="1"/>
              <a:t>DbContextOptions</a:t>
            </a:r>
            <a:r>
              <a:rPr lang="en-GB" dirty="0"/>
              <a:t> of type </a:t>
            </a:r>
            <a:r>
              <a:rPr lang="en-GB" dirty="0" err="1"/>
              <a:t>ApplicationDbContext</a:t>
            </a:r>
            <a:endParaRPr lang="en-GB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A6C0977-BE64-4A4B-339A-B94F3BF51B85}"/>
              </a:ext>
            </a:extLst>
          </p:cNvPr>
          <p:cNvCxnSpPr/>
          <p:nvPr/>
        </p:nvCxnSpPr>
        <p:spPr>
          <a:xfrm flipH="1">
            <a:off x="5502112" y="1293158"/>
            <a:ext cx="659876" cy="3565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1C3B4F9-DACA-91D5-8801-FD7C62478A34}"/>
              </a:ext>
            </a:extLst>
          </p:cNvPr>
          <p:cNvSpPr txBox="1"/>
          <p:nvPr/>
        </p:nvSpPr>
        <p:spPr>
          <a:xfrm>
            <a:off x="6221717" y="2703136"/>
            <a:ext cx="6259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is passed to the base method (constructor)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0C21270-247C-2CC7-C25D-027413200FEA}"/>
              </a:ext>
            </a:extLst>
          </p:cNvPr>
          <p:cNvCxnSpPr>
            <a:cxnSpLocks/>
          </p:cNvCxnSpPr>
          <p:nvPr/>
        </p:nvCxnSpPr>
        <p:spPr>
          <a:xfrm flipV="1">
            <a:off x="7918515" y="2019022"/>
            <a:ext cx="0" cy="6610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377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3157939-455d-4479-91a9-8df387f099f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E0C35BB21582489E2BF272C78FBD21" ma:contentTypeVersion="8" ma:contentTypeDescription="Create a new document." ma:contentTypeScope="" ma:versionID="2f8fee19db2b5ce549792d5d4f45135d">
  <xsd:schema xmlns:xsd="http://www.w3.org/2001/XMLSchema" xmlns:xs="http://www.w3.org/2001/XMLSchema" xmlns:p="http://schemas.microsoft.com/office/2006/metadata/properties" xmlns:ns3="f3157939-455d-4479-91a9-8df387f099fa" xmlns:ns4="86b2144c-258f-471b-91f2-5c4e762790fe" targetNamespace="http://schemas.microsoft.com/office/2006/metadata/properties" ma:root="true" ma:fieldsID="dbf4eb01c7ad265279ceafdb8d8e222e" ns3:_="" ns4:_="">
    <xsd:import namespace="f3157939-455d-4479-91a9-8df387f099fa"/>
    <xsd:import namespace="86b2144c-258f-471b-91f2-5c4e762790f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157939-455d-4479-91a9-8df387f099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b2144c-258f-471b-91f2-5c4e762790f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8D8FF52-0DBD-473D-9728-52CA035A0C66}">
  <ds:schemaRefs>
    <ds:schemaRef ds:uri="f3157939-455d-4479-91a9-8df387f099fa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terms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86b2144c-258f-471b-91f2-5c4e762790f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9FBD5746-7058-4722-9187-37DE71C787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3157939-455d-4479-91a9-8df387f099fa"/>
    <ds:schemaRef ds:uri="86b2144c-258f-471b-91f2-5c4e762790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5A517C-DB74-420D-AD7B-491FDE515E7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832</Words>
  <Application>Microsoft Office PowerPoint</Application>
  <PresentationFormat>Widescreen</PresentationFormat>
  <Paragraphs>163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Cascadia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Zdebski</dc:creator>
  <cp:lastModifiedBy>Daniel Zdebski</cp:lastModifiedBy>
  <cp:revision>3</cp:revision>
  <dcterms:created xsi:type="dcterms:W3CDTF">2025-08-18T09:18:05Z</dcterms:created>
  <dcterms:modified xsi:type="dcterms:W3CDTF">2025-08-18T12:40:50Z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0x0101009CE0C35BB21582489E2BF272C78FBD21</vt:lpwstr>
  </property>
</Properties>
</file>