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9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C0F2-6B75-CE48-2CEB-6A7021D67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96FEF-FC4E-1F63-D8E5-4B7288DF1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3849-D7BD-8472-DC6F-C04633C1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CAB9B-F493-DA6F-0356-0323EDCC2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4200-7386-A2DE-E3FB-55969F6B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5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E22C-AFD0-2225-9216-16CA8FC4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AB33B-EA33-8286-839A-5F48D102F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49A7-4370-772D-975B-6BF230955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C840-E318-A5D7-29FD-E3C572CA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5F9FB-B01D-B105-6A4D-C785BBDB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02C2D-0ABE-B9F1-2D72-A9095ABDD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E9AA6-07FA-CC7F-59AD-07F7C544F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D92F-E735-96D7-A37E-8B019C89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53013-4227-077D-7BF6-E830C6666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8CDE8-B007-3418-CF7B-7AF91CEB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2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991A-6074-921A-6017-F9AC8C48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7078B-8CA8-8ED0-5595-6B43C4DD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614C8-2325-4CA0-979F-BF6981808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880FD-6315-41ED-E1CD-264270410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105E-8031-DF91-4782-109AC474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4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59E5-8E00-B972-CDF6-DBD20E79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E4CAD-3417-5E71-C2DE-D1D6B40B5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6E0B0-A9BA-9034-8807-408725A2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ECD4-C224-4C1B-D895-C333EECCE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DAF82-9EC4-45BA-DF8F-5097071E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BD2C-CA5A-6169-7D60-60CDE22D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19FA-36E9-DA61-32D1-D318112DD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FC0F9-95CB-722E-F723-38B8B316A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822C0-ED2B-7B18-045F-BFFDE348A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CD15C-BA56-D4AD-8D8D-FC0DB062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0C5CD-B13E-AF62-84A1-BB79C394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6A0E-81C6-9FEB-9FE6-D666D56D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27673-6A25-FAF7-DED6-981C204B9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E1DA3-BB1F-7815-E313-5A8DA505A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122EC-B078-9388-0676-DB9E59D66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458D5-53FD-4821-5F37-CEB143377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D05CE-F648-B59A-DA07-86EFB1BF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FFBBB-6539-2040-14CE-C16BF0EF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8B6D63-B130-B649-3689-F3E84A5D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8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54232-0023-4BC3-BE4A-E9012B0A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1C7D1B-3028-41EE-CE20-04952AF2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33E9E-70D9-492F-5B1F-4BB3A7C3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F693E-3C35-5C33-FEE7-70CF593F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B3C1A2-2C77-4ED7-23AB-6BFEA472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27071A-E150-188C-D92F-36329ADAE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068D4-A25B-737B-ADA0-A75EFBAF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1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6FDA-CEF8-AE1E-BCDD-2605B3F6C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DAFE-1EE6-F165-30D7-36B772EC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9148C-01C7-AAEA-FAA6-51F1DDAA7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8BD8-4677-60D0-08DF-3F9DA846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B6801-2E5B-5EEA-76F3-46B31800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3C733-AA81-3E59-CC48-0E1C3301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6993-CE12-2AD2-9172-FD97053C7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C221C4-11F5-2EB0-D9FC-31D2DA75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EF2A9E-149E-E0C7-7ECB-AE03F4A1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8CD93-31B2-6EC8-FA68-20ED0878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82C0D-1683-AADA-2B52-B39A28C8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CC8F7-E5B8-AC7B-C7AE-50276E82A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8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7A851F-AC10-EBB1-59A1-28CEC898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40CA-1E34-0836-0573-678AC1C97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D7451-A3F8-5C15-40CB-0837E8FA7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93830-6EAC-41B9-B745-53FD5E2FADD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41998-8DEB-8F6E-AE0C-90F5E0D5C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A9F2D-4604-BB3C-B990-69FFF8BEF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0AA1C-BEF5-4886-A5D0-9798A5F4A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9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FC066-AF34-A8AD-2E14-8165E19B5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01" y="212559"/>
            <a:ext cx="9665197" cy="64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4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34C9-AF4C-FB64-F178-A8C01C75C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52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B5FA1-2056-29FC-6318-6BDA39D53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35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0196A-C378-BC8A-2CF1-548DD7D3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614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51FAA-B6C2-A84D-94B2-0C6344139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942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CE7C-082D-B737-8E09-28C67F0A3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3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BEB30-8A59-3095-BCB2-ECE7E442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006BF3-C892-1324-E879-7FAAD61F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"/>
            <a:ext cx="121920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4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49D4-D6F0-59AF-CEED-ADD6F945B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31FA15-F12A-A340-D18A-8B5DABF8B185}"/>
              </a:ext>
            </a:extLst>
          </p:cNvPr>
          <p:cNvSpPr txBox="1"/>
          <p:nvPr/>
        </p:nvSpPr>
        <p:spPr>
          <a:xfrm>
            <a:off x="196645" y="4261375"/>
            <a:ext cx="73446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Window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="Calculator.MainWindow"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xmlns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/presentation"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="http://schemas.microsoft.com/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winfx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/2006/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xaml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="http://schemas.microsoft.com/expression/blend/2008"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mc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="http://schemas.openxmlformats.org/markup-compatibility/2006"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xmlns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local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clr-namespace:Calculator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mc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: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Ignorable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="d"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Title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MainWindow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Height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="450"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Width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="800"&gt;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Grid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Window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5E4DD-A3AC-97A1-68C7-DD9497C46A14}"/>
              </a:ext>
            </a:extLst>
          </p:cNvPr>
          <p:cNvSpPr txBox="1"/>
          <p:nvPr/>
        </p:nvSpPr>
        <p:spPr>
          <a:xfrm>
            <a:off x="7541341" y="2161565"/>
            <a:ext cx="43261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System.Windows.Controls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System.Windows.Data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System.Windows.Documents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System.Windows.Media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System.Windows.Media.Imaging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System.Windows.Navigation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System.Windows.Shapes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Calculator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Interaction logic for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MainWindow.xaml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partial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469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BD592-B715-F211-0D8B-90753B02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21C0C-5667-DC39-3672-E6D12FA49DC3}"/>
              </a:ext>
            </a:extLst>
          </p:cNvPr>
          <p:cNvSpPr txBox="1"/>
          <p:nvPr/>
        </p:nvSpPr>
        <p:spPr>
          <a:xfrm>
            <a:off x="275303" y="735328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="2*"/&gt;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E6835-C74C-0A21-C569-AB0C39A37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523" y="592249"/>
            <a:ext cx="3810196" cy="5416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00C8A4-6721-FF7B-20DE-AA1F6CF5A569}"/>
              </a:ext>
            </a:extLst>
          </p:cNvPr>
          <p:cNvSpPr txBox="1"/>
          <p:nvPr/>
        </p:nvSpPr>
        <p:spPr>
          <a:xfrm>
            <a:off x="127819" y="7865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Define Grid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0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AC46F-C89D-B37D-8612-CDC57D42A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7ED4D3-FF2E-1072-85C9-7C834069251D}"/>
              </a:ext>
            </a:extLst>
          </p:cNvPr>
          <p:cNvSpPr txBox="1"/>
          <p:nvPr/>
        </p:nvSpPr>
        <p:spPr>
          <a:xfrm>
            <a:off x="449179" y="56074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18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&lt;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Label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="0“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	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	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	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18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2BFA13-13ED-08FE-0F58-9F4342C78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381" y="560746"/>
            <a:ext cx="4013406" cy="561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1480A-8D13-67CE-18B3-E7706C121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2E0EC-59BF-0B24-2598-9427A9742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183" y="687392"/>
            <a:ext cx="3905451" cy="579784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F30ACE7-2522-81F9-75D3-39363C178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09229"/>
              </p:ext>
            </p:extLst>
          </p:nvPr>
        </p:nvGraphicFramePr>
        <p:xfrm>
          <a:off x="835742" y="2704936"/>
          <a:ext cx="2773352" cy="1762760"/>
        </p:xfrm>
        <a:graphic>
          <a:graphicData uri="http://schemas.openxmlformats.org/drawingml/2006/table">
            <a:tbl>
              <a:tblPr/>
              <a:tblGrid>
                <a:gridCol w="246462">
                  <a:extLst>
                    <a:ext uri="{9D8B030D-6E8A-4147-A177-3AD203B41FA5}">
                      <a16:colId xmlns:a16="http://schemas.microsoft.com/office/drawing/2014/main" val="3625054790"/>
                    </a:ext>
                  </a:extLst>
                </a:gridCol>
                <a:gridCol w="2526890">
                  <a:extLst>
                    <a:ext uri="{9D8B030D-6E8A-4147-A177-3AD203B41FA5}">
                      <a16:colId xmlns:a16="http://schemas.microsoft.com/office/drawing/2014/main" val="88607485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fontAlgn="t"/>
                      <a:r>
                        <a:rPr lang="en-GB" sz="1100" b="1" i="1" dirty="0" err="1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</a:rPr>
                        <a:t>HelloWorld.cs</a:t>
                      </a:r>
                      <a:endParaRPr lang="en-GB" sz="1100" b="1" i="1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700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49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1</a:t>
                      </a:r>
                    </a:p>
                    <a:p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2</a:t>
                      </a:r>
                    </a:p>
                    <a:p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3</a:t>
                      </a:r>
                    </a:p>
                    <a:p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4</a:t>
                      </a:r>
                    </a:p>
                    <a:p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5</a:t>
                      </a:r>
                    </a:p>
                    <a:p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6</a:t>
                      </a:r>
                    </a:p>
                    <a:p>
                      <a:r>
                        <a:rPr lang="en-GB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Space mono"/>
                        </a:rPr>
                        <a:t>Grid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Space mono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...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&gt;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...</a:t>
                      </a: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Space mono"/>
                        </a:rPr>
                        <a:t>    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&lt;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Space mono"/>
                        </a:rPr>
                        <a:t>Button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Space mono"/>
                        </a:rPr>
                        <a:t> Content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="="</a:t>
                      </a:r>
                      <a:endParaRPr lang="en-US" sz="1400" dirty="0">
                        <a:solidFill>
                          <a:srgbClr val="000000"/>
                        </a:solidFill>
                        <a:latin typeface="Space mono"/>
                      </a:endParaRP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Space mono"/>
                        </a:rPr>
                        <a:t>       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Space mono"/>
                        </a:rPr>
                        <a:t>     Margin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="5"</a:t>
                      </a:r>
                      <a:endParaRPr lang="en-US" sz="1400" dirty="0">
                        <a:solidFill>
                          <a:srgbClr val="000000"/>
                        </a:solidFill>
                        <a:latin typeface="Space mono"/>
                      </a:endParaRP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Space mono"/>
                        </a:rPr>
                        <a:t>          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Space mono"/>
                        </a:rPr>
                        <a:t>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Space mono"/>
                        </a:rPr>
                        <a:t>Grid.Column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="3"</a:t>
                      </a:r>
                      <a:endParaRPr lang="en-US" sz="1400" dirty="0">
                        <a:solidFill>
                          <a:srgbClr val="000000"/>
                        </a:solidFill>
                        <a:latin typeface="Space mono"/>
                      </a:endParaRPr>
                    </a:p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latin typeface="Space mono"/>
                        </a:rPr>
                        <a:t>               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  <a:latin typeface="Space mono"/>
                        </a:rPr>
                        <a:t>     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latin typeface="Space mono"/>
                        </a:rPr>
                        <a:t>Grid.Row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="5"/&gt;</a:t>
                      </a:r>
                      <a:r>
                        <a:rPr lang="en-US" sz="14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Space mono"/>
                        </a:rPr>
                        <a:t>...</a:t>
                      </a:r>
                    </a:p>
                    <a:p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&lt;/</a:t>
                      </a:r>
                      <a:r>
                        <a:rPr lang="en-US" sz="1400" dirty="0">
                          <a:solidFill>
                            <a:srgbClr val="A31515"/>
                          </a:solidFill>
                          <a:latin typeface="Space mono"/>
                        </a:rPr>
                        <a:t>Grid</a:t>
                      </a:r>
                      <a:r>
                        <a:rPr lang="en-US" sz="1400" dirty="0">
                          <a:solidFill>
                            <a:srgbClr val="0000FF"/>
                          </a:solidFill>
                          <a:latin typeface="Space mono"/>
                        </a:rPr>
                        <a:t>&gt;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152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982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75140-DD41-7647-A1DC-D144B69FF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BCD7D6-A932-B161-CA1F-38C646502351}"/>
              </a:ext>
            </a:extLst>
          </p:cNvPr>
          <p:cNvSpPr txBox="1"/>
          <p:nvPr/>
        </p:nvSpPr>
        <p:spPr>
          <a:xfrm>
            <a:off x="449179" y="56074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&lt;Grid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18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&lt;Label Content="0“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="resultLabel"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	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="4"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HorizontalAlignment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="Right"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="Bottom"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	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="60"/&gt;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18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&lt;/Grid&gt;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5C605-A312-A264-1D3E-CA71F2CFBF7D}"/>
              </a:ext>
            </a:extLst>
          </p:cNvPr>
          <p:cNvSpPr txBox="1"/>
          <p:nvPr/>
        </p:nvSpPr>
        <p:spPr>
          <a:xfrm>
            <a:off x="449179" y="3568030"/>
            <a:ext cx="69415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</a:p>
          <a:p>
            <a:endParaRPr lang="en-US" sz="18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 Calculator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 &lt;summary&gt;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 Interaction logic for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MainWindow.xaml</a:t>
            </a:r>
            <a:endParaRPr lang="en-US" sz="1800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/// &lt;/summary&gt;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public partial class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Window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public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"10"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29F70-394F-EDEA-3486-667F77540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114" y="1091402"/>
            <a:ext cx="3219615" cy="49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1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B4403-1207-2269-DBEB-9045F551B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5E13F6-AE7E-6E46-F3C0-8B3DDD4F3526}"/>
              </a:ext>
            </a:extLst>
          </p:cNvPr>
          <p:cNvSpPr txBox="1"/>
          <p:nvPr/>
        </p:nvSpPr>
        <p:spPr>
          <a:xfrm>
            <a:off x="442451" y="56733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="zeroButton"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zeroButton_Click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="5"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Grid.ColumnSpan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="2"/&gt;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951F44-2E98-6061-59AD-E4A26B5E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21" t="40443" r="69134" b="38643"/>
          <a:stretch/>
        </p:blipFill>
        <p:spPr>
          <a:xfrm>
            <a:off x="3785418" y="1354393"/>
            <a:ext cx="3002306" cy="41541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427E677-56BA-EC39-26C9-5DC137DB99F1}"/>
              </a:ext>
            </a:extLst>
          </p:cNvPr>
          <p:cNvSpPr txBox="1"/>
          <p:nvPr/>
        </p:nvSpPr>
        <p:spPr>
          <a:xfrm>
            <a:off x="6705600" y="454967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zeroButton_Click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.ToDouble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!= 0)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08323-BDBC-5C78-83BF-1301AF9DED2C}"/>
              </a:ext>
            </a:extLst>
          </p:cNvPr>
          <p:cNvSpPr txBox="1"/>
          <p:nvPr/>
        </p:nvSpPr>
        <p:spPr>
          <a:xfrm>
            <a:off x="340944" y="2972928"/>
            <a:ext cx="61648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zeroButton_Click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resultLabel.Content.ToString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!=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4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1ADCF-F66C-46D9-B5A0-7ED48B543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531321-E885-8F58-3C82-2C967780BB92}"/>
              </a:ext>
            </a:extLst>
          </p:cNvPr>
          <p:cNvSpPr txBox="1"/>
          <p:nvPr/>
        </p:nvSpPr>
        <p:spPr>
          <a:xfrm>
            <a:off x="285135" y="285135"/>
            <a:ext cx="340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an event handler from C#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A6B7E-2705-56F4-FEA0-F36AD4E1A310}"/>
              </a:ext>
            </a:extLst>
          </p:cNvPr>
          <p:cNvSpPr txBox="1"/>
          <p:nvPr/>
        </p:nvSpPr>
        <p:spPr>
          <a:xfrm>
            <a:off x="845574" y="98113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MainWindow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acButton.Click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FB0CE5-FEE3-9B75-80CE-9A808ECD9CCC}"/>
              </a:ext>
            </a:extLst>
          </p:cNvPr>
          <p:cNvGrpSpPr/>
          <p:nvPr/>
        </p:nvGrpSpPr>
        <p:grpSpPr>
          <a:xfrm>
            <a:off x="5766619" y="1450879"/>
            <a:ext cx="1027519" cy="369332"/>
            <a:chOff x="5766619" y="1450879"/>
            <a:chExt cx="1027519" cy="36933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8D1FCBB-7492-01CD-FD78-EE4F54BCEAB8}"/>
                </a:ext>
              </a:extLst>
            </p:cNvPr>
            <p:cNvSpPr/>
            <p:nvPr/>
          </p:nvSpPr>
          <p:spPr>
            <a:xfrm>
              <a:off x="5766619" y="1450879"/>
              <a:ext cx="481780" cy="358256"/>
            </a:xfrm>
            <a:prstGeom prst="roundRect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ysClr val="windowText" lastClr="000000"/>
                  </a:solidFill>
                </a:rPr>
                <a:t>Ctrl</a:t>
              </a:r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10F9A3F-E4C3-7144-0FF4-2243C00349AE}"/>
                </a:ext>
              </a:extLst>
            </p:cNvPr>
            <p:cNvSpPr/>
            <p:nvPr/>
          </p:nvSpPr>
          <p:spPr>
            <a:xfrm>
              <a:off x="6434138" y="1450879"/>
              <a:ext cx="360000" cy="358256"/>
            </a:xfrm>
            <a:prstGeom prst="roundRect">
              <a:avLst/>
            </a:prstGeom>
            <a:solidFill>
              <a:srgbClr val="A6A6A6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solidFill>
                    <a:sysClr val="windowText" lastClr="000000"/>
                  </a:solidFill>
                </a:rPr>
                <a:t>.</a:t>
              </a:r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3075CA-383F-8636-5CE1-AD110FE63171}"/>
                </a:ext>
              </a:extLst>
            </p:cNvPr>
            <p:cNvSpPr txBox="1"/>
            <p:nvPr/>
          </p:nvSpPr>
          <p:spPr>
            <a:xfrm>
              <a:off x="6187119" y="1450879"/>
              <a:ext cx="2470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+</a:t>
              </a:r>
              <a:endParaRPr lang="en-US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E03F3BA-267F-0EEF-8BB3-2D72C020A30B}"/>
              </a:ext>
            </a:extLst>
          </p:cNvPr>
          <p:cNvSpPr/>
          <p:nvPr/>
        </p:nvSpPr>
        <p:spPr>
          <a:xfrm>
            <a:off x="3218814" y="4777740"/>
            <a:ext cx="2915285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BF90C-3513-ADB1-3827-21EC1EE8EC81}"/>
              </a:ext>
            </a:extLst>
          </p:cNvPr>
          <p:cNvSpPr/>
          <p:nvPr/>
        </p:nvSpPr>
        <p:spPr>
          <a:xfrm>
            <a:off x="3111500" y="3692525"/>
            <a:ext cx="428626" cy="847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D488A-51AB-D6B3-9E77-54C7CB4C1F46}"/>
              </a:ext>
            </a:extLst>
          </p:cNvPr>
          <p:cNvSpPr/>
          <p:nvPr/>
        </p:nvSpPr>
        <p:spPr>
          <a:xfrm>
            <a:off x="3473548" y="2660343"/>
            <a:ext cx="1149252" cy="130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B91962A-E574-9446-6DFB-4EEFA473B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090" y="2278880"/>
            <a:ext cx="6489598" cy="2121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404E2D-A5B4-09BD-C1F1-BC58845FE90B}"/>
              </a:ext>
            </a:extLst>
          </p:cNvPr>
          <p:cNvSpPr txBox="1"/>
          <p:nvPr/>
        </p:nvSpPr>
        <p:spPr>
          <a:xfrm>
            <a:off x="3919372" y="4586377"/>
            <a:ext cx="75942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US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strike="sngStrike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US" sz="1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2EE6C-FB86-8278-1BE1-0601B155844E}"/>
              </a:ext>
            </a:extLst>
          </p:cNvPr>
          <p:cNvSpPr txBox="1"/>
          <p:nvPr/>
        </p:nvSpPr>
        <p:spPr>
          <a:xfrm>
            <a:off x="5270090" y="6119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acButton_Click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resultLabel.Content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"0"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77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23337</TotalTime>
  <Words>699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Space mono</vt:lpstr>
      <vt:lpstr>Aptos</vt:lpstr>
      <vt:lpstr>Aptos Display</vt:lpstr>
      <vt:lpstr>Arial</vt:lpstr>
      <vt:lpstr>Calibri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2</cp:revision>
  <dcterms:created xsi:type="dcterms:W3CDTF">2025-05-06T21:43:51Z</dcterms:created>
  <dcterms:modified xsi:type="dcterms:W3CDTF">2025-05-29T21:50:41Z</dcterms:modified>
</cp:coreProperties>
</file>