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2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259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52AA-20C1-0BA0-A63F-6909A65D2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F01DF-6464-2469-AECE-212AA4D73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26045-68E4-CA0A-0675-1682DC80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5BA91-8E37-AF4F-510C-E23908C5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543D-2B31-A40F-7F20-653596C1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73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68AF-F5AD-F631-68EC-23DFB23E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76CC0-F518-EA41-6369-7E50D2705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4B12-55F3-3A39-8AEB-1F706610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BD6AE-1833-A688-1993-EF17B166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3110-B666-0309-F9AA-1CA903C4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47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4AF70-52B9-E3D6-6329-CCD39B1C6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3FE06-BF2A-402C-E704-756FA2A5D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E41F7-594C-7C75-103E-441045B1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5B347-4339-13A6-339D-AAD4BB61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3801-D25D-F91B-023B-EB85C05A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43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A7FC-4ED0-11D2-17EE-3FC307C5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4F58-A7B4-ECD8-FF3B-9732DBFC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EC59B-FA8E-3B6D-D13C-1E9D8A0E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6182C-88EB-AE2C-E646-9059B28C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A488E-0464-2216-82C8-D1F932FC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37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DAAD-64E6-B185-FBDA-7D8A33B9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8EC0D-C47D-1514-8AF8-EB255A3DA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961AA-6B58-5036-A7AF-E1CDD76A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3E7F-0019-1E33-500F-FFB07CFE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288F-B182-1688-6490-5A60E2FB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02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8551-9E3A-61DB-E2F8-861633C3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802F3-7386-3A87-F5F4-66BB56DFE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B6950-13E3-523A-DA2C-067F7CC3B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F56B3-3C67-25CF-47BF-9A7D1F42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19EA9-9BCD-EDEE-053C-70650A86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225F7-E706-0741-094B-47952E73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2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EB35-0919-6FE6-5D83-58E33237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26ED1-C6B3-7F76-51BB-74D7978AE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46B79-18A9-D8BA-60F3-508E495BD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9ADB7-A5FC-55F8-F43F-8CCEDCBB6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97326-7A47-A1DF-FA11-975252C53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12015-F221-201D-F131-931142A4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EA2A8-C23C-58AD-0773-3BB5E497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23632-4DCA-EE58-19B8-F9693EAA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75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9F55-8118-1912-4E31-05435076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52446-F916-5389-D278-35D7CAC9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E81FE-28C5-FDCE-41FF-954FBDDC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A87D8-94D2-49CF-8461-6D353ECD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92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1B008-6C26-D43B-2FF5-682F007D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009D2-4D6C-771C-4962-ACEC08B5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582A6-74F9-FDE0-3996-46B34819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74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8708-598D-6106-4124-B6D8B844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4A6F-E75E-B22E-4B87-A439E1314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8C384-A276-C2E4-EC24-4200168ED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528C1-F2BD-5205-CA83-23754CFD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F6558-E813-31E4-3239-F51480DA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EFBD8-9B43-955D-C05A-6877EDCA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9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4DC4-88FF-7B18-647F-A87E2176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BD64F-DADC-CB9D-DFC6-0D0C7778E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2D4E5-F98C-DBF9-5A1B-0350504D1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D939-0292-ABBA-96B4-680FA4A3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FDCBD-A77A-81A9-0122-CA8FAE0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84429-F3BE-226C-C924-574CDE40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3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AEC4E-F2A3-D57F-68CE-608C1B5D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1D9C0-EE37-02CA-F325-9496144AC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FE8EF-64A1-691A-E276-BD483FCF6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62F6E-47A2-4824-AFF2-C1348D57C79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F8BE1-9B4D-51D0-BE9B-09749EAF7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F6301-6AAC-4EEB-DD7F-E5B455B76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68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accuweather.com/apis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8F856B-93BA-66D7-B566-3DB7CDF2E765}"/>
              </a:ext>
            </a:extLst>
          </p:cNvPr>
          <p:cNvSpPr txBox="1"/>
          <p:nvPr/>
        </p:nvSpPr>
        <p:spPr>
          <a:xfrm>
            <a:off x="3902697" y="2342221"/>
            <a:ext cx="423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MVVM (Model-View-</a:t>
            </a:r>
            <a:r>
              <a:rPr lang="en-GB" dirty="0" err="1"/>
              <a:t>ViewModel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573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1417D-52BB-6371-1DCB-23917DC74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FE1D7-7933-FC77-BA87-792AFF8A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1" y="356759"/>
            <a:ext cx="11765017" cy="614448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DCC2BD-9AB5-E370-A6A1-FDA306885D91}"/>
              </a:ext>
            </a:extLst>
          </p:cNvPr>
          <p:cNvCxnSpPr/>
          <p:nvPr/>
        </p:nvCxnSpPr>
        <p:spPr>
          <a:xfrm flipH="1" flipV="1">
            <a:off x="5754029" y="2174488"/>
            <a:ext cx="490654" cy="356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22140C-7D10-9350-952E-8089132F21BC}"/>
              </a:ext>
            </a:extLst>
          </p:cNvPr>
          <p:cNvSpPr txBox="1"/>
          <p:nvPr/>
        </p:nvSpPr>
        <p:spPr>
          <a:xfrm>
            <a:off x="6356195" y="2442117"/>
            <a:ext cx="143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Location key</a:t>
            </a:r>
          </a:p>
        </p:txBody>
      </p:sp>
    </p:spTree>
    <p:extLst>
      <p:ext uri="{BB962C8B-B14F-4D97-AF65-F5344CB8AC3E}">
        <p14:creationId xmlns:p14="http://schemas.microsoft.com/office/powerpoint/2010/main" val="161951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94553-3AF9-0392-7D83-22CBDB16D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CC6FD-7E80-74B2-64D7-33AB7043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156706"/>
            <a:ext cx="8726118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7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3B27C-1F93-DE79-62E5-E2282BE3D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5000F-D08F-FD18-CB79-D5428D101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38" y="0"/>
            <a:ext cx="11460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1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09C2-049A-CA6E-0B33-084B107EF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A054A-9662-EA7A-BF79-5C58019CD53A}"/>
              </a:ext>
            </a:extLst>
          </p:cNvPr>
          <p:cNvSpPr txBox="1"/>
          <p:nvPr/>
        </p:nvSpPr>
        <p:spPr>
          <a:xfrm>
            <a:off x="254524" y="155202"/>
            <a:ext cx="66458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Model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Adding methods – if the functionality is working on class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to use the functionality which is outside of the class. Typically only properties would be in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604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5D925-422F-8953-1D2A-E0E3CE70C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502852-08DE-B219-FD02-5865CDF4E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76" y="1187777"/>
            <a:ext cx="5377225" cy="37808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CABF3C-BCF2-BB5E-83FF-971A8548CB99}"/>
              </a:ext>
            </a:extLst>
          </p:cNvPr>
          <p:cNvSpPr txBox="1"/>
          <p:nvPr/>
        </p:nvSpPr>
        <p:spPr>
          <a:xfrm>
            <a:off x="452487" y="603315"/>
            <a:ext cx="294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new project: (WPF)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7643C-C382-56EA-CAD6-96BA9CBFF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493" y="2266788"/>
            <a:ext cx="2448267" cy="2324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4A74DF-54F4-8A11-8D70-0FC896F8D610}"/>
              </a:ext>
            </a:extLst>
          </p:cNvPr>
          <p:cNvSpPr txBox="1"/>
          <p:nvPr/>
        </p:nvSpPr>
        <p:spPr>
          <a:xfrm>
            <a:off x="7288492" y="1538140"/>
            <a:ext cx="398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Model folder inside the project:</a:t>
            </a:r>
          </a:p>
        </p:txBody>
      </p:sp>
    </p:spTree>
    <p:extLst>
      <p:ext uri="{BB962C8B-B14F-4D97-AF65-F5344CB8AC3E}">
        <p14:creationId xmlns:p14="http://schemas.microsoft.com/office/powerpoint/2010/main" val="4069380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D29E9-3C46-D4E3-3FB2-69EC776A3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75A42B-3B3C-D0A0-679E-804A3C09F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978870"/>
            <a:ext cx="5449918" cy="3879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F4B10E-6798-E747-0CB6-4ACD655B7779}"/>
              </a:ext>
            </a:extLst>
          </p:cNvPr>
          <p:cNvSpPr txBox="1"/>
          <p:nvPr/>
        </p:nvSpPr>
        <p:spPr>
          <a:xfrm>
            <a:off x="1084082" y="2356701"/>
            <a:ext cx="892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Grab </a:t>
            </a:r>
            <a:r>
              <a:rPr lang="en-GB" dirty="0" err="1"/>
              <a:t>json</a:t>
            </a:r>
            <a:r>
              <a:rPr lang="en-GB" dirty="0"/>
              <a:t> 				-&gt;			jsonutils.com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0065AA-A4FB-A3A7-F2B6-062283873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735" y="2978870"/>
            <a:ext cx="6431855" cy="381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57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30BEF-AF2E-9352-7C01-582A024A4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B07B7C-D490-154E-AD33-FE79C06A1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807819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52DFC7-E1F8-2A9F-E603-9C169FEF2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04" y="3873311"/>
            <a:ext cx="5372850" cy="2467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A8ABB0-6D9D-B1C6-6627-CC9070763CFE}"/>
              </a:ext>
            </a:extLst>
          </p:cNvPr>
          <p:cNvSpPr txBox="1"/>
          <p:nvPr/>
        </p:nvSpPr>
        <p:spPr>
          <a:xfrm>
            <a:off x="2206705" y="4685121"/>
            <a:ext cx="39932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Rename:</a:t>
            </a:r>
          </a:p>
          <a:p>
            <a:r>
              <a:rPr lang="en-GB" dirty="0"/>
              <a:t>	Example -&gt; City</a:t>
            </a:r>
          </a:p>
          <a:p>
            <a:r>
              <a:rPr lang="en-GB" dirty="0"/>
              <a:t>	Country -&gt; Area</a:t>
            </a:r>
          </a:p>
          <a:p>
            <a:endParaRPr lang="en-GB" dirty="0"/>
          </a:p>
          <a:p>
            <a:r>
              <a:rPr lang="en-GB" dirty="0"/>
              <a:t>Make sure the references are updated.</a:t>
            </a:r>
          </a:p>
        </p:txBody>
      </p:sp>
    </p:spTree>
    <p:extLst>
      <p:ext uri="{BB962C8B-B14F-4D97-AF65-F5344CB8AC3E}">
        <p14:creationId xmlns:p14="http://schemas.microsoft.com/office/powerpoint/2010/main" val="342820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29AB5-29DF-E03E-2443-A1793D4EC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AE1117-1DA7-1488-3BBE-1A8A39A8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71" y="2292466"/>
            <a:ext cx="4715533" cy="3724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39794F-3BE7-818D-5183-2A9FA8F0C129}"/>
              </a:ext>
            </a:extLst>
          </p:cNvPr>
          <p:cNvSpPr txBox="1"/>
          <p:nvPr/>
        </p:nvSpPr>
        <p:spPr>
          <a:xfrm>
            <a:off x="1036948" y="801278"/>
            <a:ext cx="784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Right click and use “Rename” this will update all code where the class is used.</a:t>
            </a:r>
          </a:p>
        </p:txBody>
      </p:sp>
    </p:spTree>
    <p:extLst>
      <p:ext uri="{BB962C8B-B14F-4D97-AF65-F5344CB8AC3E}">
        <p14:creationId xmlns:p14="http://schemas.microsoft.com/office/powerpoint/2010/main" val="3836690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275FC-5895-631E-0FC4-8C6D4F7A8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4D8228-D197-8FA9-83C2-92900D93B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03" y="827173"/>
            <a:ext cx="3505689" cy="1810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46D436-4F29-B0D1-C5CF-C8158D4616ED}"/>
              </a:ext>
            </a:extLst>
          </p:cNvPr>
          <p:cNvSpPr txBox="1"/>
          <p:nvPr/>
        </p:nvSpPr>
        <p:spPr>
          <a:xfrm>
            <a:off x="509047" y="282804"/>
            <a:ext cx="487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other class called: </a:t>
            </a:r>
            <a:r>
              <a:rPr lang="en-GB" dirty="0" err="1"/>
              <a:t>CurrentCondtions.cs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F3938-0F58-7567-C1A4-154614377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907" y="3269398"/>
            <a:ext cx="4486901" cy="2581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F7E16F-FC76-D25A-9E56-6C74D424F89E}"/>
              </a:ext>
            </a:extLst>
          </p:cNvPr>
          <p:cNvSpPr txBox="1"/>
          <p:nvPr/>
        </p:nvSpPr>
        <p:spPr>
          <a:xfrm>
            <a:off x="5733067" y="1886932"/>
            <a:ext cx="5051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Same way as previously generate the Class code:</a:t>
            </a:r>
          </a:p>
          <a:p>
            <a:r>
              <a:rPr lang="en-GB" dirty="0"/>
              <a:t>Change Example to </a:t>
            </a:r>
            <a:r>
              <a:rPr lang="en-GB" dirty="0" err="1"/>
              <a:t>CurrentConditions</a:t>
            </a:r>
            <a:r>
              <a:rPr lang="en-GB" dirty="0"/>
              <a:t>,</a:t>
            </a:r>
          </a:p>
          <a:p>
            <a:r>
              <a:rPr lang="en-GB" dirty="0"/>
              <a:t>Remove metric as it is same as imperial</a:t>
            </a:r>
          </a:p>
          <a:p>
            <a:r>
              <a:rPr lang="en-GB" dirty="0"/>
              <a:t>Change Imperial to Units</a:t>
            </a:r>
          </a:p>
        </p:txBody>
      </p:sp>
    </p:spTree>
    <p:extLst>
      <p:ext uri="{BB962C8B-B14F-4D97-AF65-F5344CB8AC3E}">
        <p14:creationId xmlns:p14="http://schemas.microsoft.com/office/powerpoint/2010/main" val="805616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C09EB-5A37-1A14-CBA5-B7EA0AC7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20D297-DD32-9359-3EDB-EA143568839E}"/>
              </a:ext>
            </a:extLst>
          </p:cNvPr>
          <p:cNvSpPr txBox="1"/>
          <p:nvPr/>
        </p:nvSpPr>
        <p:spPr>
          <a:xfrm>
            <a:off x="5759777" y="3355941"/>
            <a:ext cx="132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ViewModel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10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AFFD4-37EC-EEFD-1060-8BD9C7595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B085C1-E2CF-88B7-60FD-58A91184E3D3}"/>
              </a:ext>
            </a:extLst>
          </p:cNvPr>
          <p:cNvSpPr txBox="1"/>
          <p:nvPr/>
        </p:nvSpPr>
        <p:spPr>
          <a:xfrm>
            <a:off x="584462" y="551128"/>
            <a:ext cx="6645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Separation of concerns: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Easier to maintain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Easier to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Easier to evolve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Better code reuse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Enables developer-designer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Natural to XAML platforms: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Data Binding is key</a:t>
            </a:r>
          </a:p>
        </p:txBody>
      </p:sp>
      <p:pic>
        <p:nvPicPr>
          <p:cNvPr id="1026" name="Picture 2" descr="ALT goes here">
            <a:extLst>
              <a:ext uri="{FF2B5EF4-FFF2-40B4-BE49-F238E27FC236}">
                <a16:creationId xmlns:a16="http://schemas.microsoft.com/office/drawing/2014/main" id="{AC002510-DDA9-B21F-A5C1-67B80968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23" y="3530746"/>
            <a:ext cx="8559538" cy="236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223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74202-EB63-D975-910B-DCD92B650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8B64E-7E0F-4D73-3E9F-D0AD0D3F5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63" y="734940"/>
            <a:ext cx="3429479" cy="502990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AF10A3-7ED3-FFDA-3BF8-748EC4923421}"/>
              </a:ext>
            </a:extLst>
          </p:cNvPr>
          <p:cNvCxnSpPr/>
          <p:nvPr/>
        </p:nvCxnSpPr>
        <p:spPr>
          <a:xfrm flipH="1">
            <a:off x="1545996" y="1941922"/>
            <a:ext cx="3619893" cy="650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A1F73C6-2845-1DA3-9DA2-F17ADADE742E}"/>
              </a:ext>
            </a:extLst>
          </p:cNvPr>
          <p:cNvSpPr txBox="1"/>
          <p:nvPr/>
        </p:nvSpPr>
        <p:spPr>
          <a:xfrm>
            <a:off x="5250730" y="1687398"/>
            <a:ext cx="737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Here shall be placed classes which interact with outside code or website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78D063-1C64-763E-20A9-F7B69E567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119" y="3704027"/>
            <a:ext cx="5306165" cy="2391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3DF639-63AC-3CA1-C6B5-A9A046886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730" y="2563341"/>
            <a:ext cx="2353003" cy="59063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BDBB73-80B3-636A-C668-5985DDD037CE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669135" y="5170602"/>
            <a:ext cx="1232857" cy="1105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903AA3-AD98-038C-8BBA-F4620E2D3DCF}"/>
              </a:ext>
            </a:extLst>
          </p:cNvPr>
          <p:cNvSpPr txBox="1"/>
          <p:nvPr/>
        </p:nvSpPr>
        <p:spPr>
          <a:xfrm>
            <a:off x="2264004" y="6275858"/>
            <a:ext cx="681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class shall be public as it may be used outside of the Assembly</a:t>
            </a:r>
          </a:p>
        </p:txBody>
      </p:sp>
    </p:spTree>
    <p:extLst>
      <p:ext uri="{BB962C8B-B14F-4D97-AF65-F5344CB8AC3E}">
        <p14:creationId xmlns:p14="http://schemas.microsoft.com/office/powerpoint/2010/main" val="274606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8C26A1-35C4-7492-29CE-D95C7BA3E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F1D532-6C01-5763-ADCF-35FD5FC47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4" y="320600"/>
            <a:ext cx="11279174" cy="2238687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B3F4A6C0-2362-2A6F-63A6-B91B4F4EC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1" y="27607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http://dataservice.accuweather.com/currentconditions/v1/60449?apikey=jBRKohc78gQa9c5eNPfEshGoGlM9jXKv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21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989D5-92A8-A386-7EF7-1BB56A0D7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15382-1DD5-59F6-9582-2C0EC82C5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28" y="2435787"/>
            <a:ext cx="7523619" cy="3966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EFC5DC-4205-F42E-C145-59B9E3FBB2A6}"/>
              </a:ext>
            </a:extLst>
          </p:cNvPr>
          <p:cNvSpPr txBox="1"/>
          <p:nvPr/>
        </p:nvSpPr>
        <p:spPr>
          <a:xfrm>
            <a:off x="1016000" y="1611086"/>
            <a:ext cx="24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</a:t>
            </a:r>
            <a:r>
              <a:rPr lang="en-GB" dirty="0" err="1"/>
              <a:t>deserialise</a:t>
            </a:r>
            <a:r>
              <a:rPr lang="en-GB" dirty="0"/>
              <a:t> the </a:t>
            </a:r>
            <a:r>
              <a:rPr lang="en-GB" dirty="0" err="1"/>
              <a:t>json</a:t>
            </a:r>
            <a:r>
              <a:rPr lang="en-GB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544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3C7C9-D53E-C5AB-B3BF-BFBE1CB43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B4B528-C909-AC7F-D18E-1A24ABBF7BBE}"/>
              </a:ext>
            </a:extLst>
          </p:cNvPr>
          <p:cNvSpPr txBox="1"/>
          <p:nvPr/>
        </p:nvSpPr>
        <p:spPr>
          <a:xfrm>
            <a:off x="406401" y="690500"/>
            <a:ext cx="1164045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api_key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"jBRKohc78gQa9c5eNPfEshGoGlM9jXKv"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base_url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"http://dataservice.accuweather.com/"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#region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Endpoints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autoComplete_endpoint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"locations/v1/cities/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autocomplete?apikey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={0}&amp;q={1}"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currentConditions_endpoint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/v1/{0}?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apikey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={1}"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#endregion</a:t>
            </a:r>
            <a:endParaRPr lang="en-GB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5F73A-1F4D-7270-AEC8-FE1BA13A5E3A}"/>
              </a:ext>
            </a:extLst>
          </p:cNvPr>
          <p:cNvSpPr txBox="1"/>
          <p:nvPr/>
        </p:nvSpPr>
        <p:spPr>
          <a:xfrm>
            <a:off x="145144" y="200974"/>
            <a:ext cx="3923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strings to be used for the queries: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05E7E-38AB-6FC4-CB5C-098F73E8299C}"/>
              </a:ext>
            </a:extLst>
          </p:cNvPr>
          <p:cNvSpPr txBox="1"/>
          <p:nvPr/>
        </p:nvSpPr>
        <p:spPr>
          <a:xfrm>
            <a:off x="928913" y="3610038"/>
            <a:ext cx="108131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&gt;?&gt;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GetCities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query)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&gt;? cities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url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base_url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.Format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autoComplete_endpoint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api_key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query);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HttpClient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client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HttpClient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 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response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client.GetAsync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url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response.Content.ReadAsStringAsync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cities =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JsonConvert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.DeserializeObject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cities;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E4343-44AE-8D54-0C7D-734D0AA40AF2}"/>
              </a:ext>
            </a:extLst>
          </p:cNvPr>
          <p:cNvSpPr txBox="1"/>
          <p:nvPr/>
        </p:nvSpPr>
        <p:spPr>
          <a:xfrm>
            <a:off x="145143" y="3063296"/>
            <a:ext cx="581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a method to get the information from </a:t>
            </a:r>
            <a:r>
              <a:rPr lang="en-GB" dirty="0" err="1"/>
              <a:t>autoComplete</a:t>
            </a:r>
            <a:r>
              <a:rPr lang="en-GB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62692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ABAE4-E7E3-BA17-C796-2DF9FB194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B80AEC-B4C1-0C7E-2FB5-1CB5D22A123D}"/>
              </a:ext>
            </a:extLst>
          </p:cNvPr>
          <p:cNvSpPr txBox="1"/>
          <p:nvPr/>
        </p:nvSpPr>
        <p:spPr>
          <a:xfrm>
            <a:off x="246743" y="2964105"/>
            <a:ext cx="1313542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cityKey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url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base_url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.Format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currentConditions_endpoint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cityKey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api_key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HttpClient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client =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HttpClient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response =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client.GetAsync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url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response.Content.ReadAsStringAsync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JsonConvert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.DeserializeObject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4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List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&gt;&gt;(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json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)).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FirstOrDefault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33656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5BBF3-F1E0-C668-6225-36E0F30CB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9988C-1475-97AD-69A8-1CE1CA1362D7}"/>
              </a:ext>
            </a:extLst>
          </p:cNvPr>
          <p:cNvSpPr txBox="1"/>
          <p:nvPr/>
        </p:nvSpPr>
        <p:spPr>
          <a:xfrm>
            <a:off x="5759777" y="3355941"/>
            <a:ext cx="66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4030170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BFDF0-7221-1E25-8B56-858006AFC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A6E916-8C19-292E-0657-427E1BE5651D}"/>
              </a:ext>
            </a:extLst>
          </p:cNvPr>
          <p:cNvSpPr txBox="1"/>
          <p:nvPr/>
        </p:nvSpPr>
        <p:spPr>
          <a:xfrm>
            <a:off x="508000" y="740229"/>
            <a:ext cx="7553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Instead of event handlers we will be using Command= property in our view.</a:t>
            </a:r>
          </a:p>
          <a:p>
            <a:endParaRPr lang="en-GB" dirty="0"/>
          </a:p>
          <a:p>
            <a:r>
              <a:rPr lang="en-GB" dirty="0"/>
              <a:t>Binding is going to be done differently too;</a:t>
            </a:r>
          </a:p>
        </p:txBody>
      </p:sp>
    </p:spTree>
    <p:extLst>
      <p:ext uri="{BB962C8B-B14F-4D97-AF65-F5344CB8AC3E}">
        <p14:creationId xmlns:p14="http://schemas.microsoft.com/office/powerpoint/2010/main" val="3236296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230F7-DA3B-01CD-0678-63080299D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A7ED77-749F-ACA6-5F68-BDFB607C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72" y="0"/>
            <a:ext cx="7454428" cy="4093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96982A-74D6-122E-269E-F4E498C493D2}"/>
              </a:ext>
            </a:extLst>
          </p:cNvPr>
          <p:cNvSpPr txBox="1"/>
          <p:nvPr/>
        </p:nvSpPr>
        <p:spPr>
          <a:xfrm>
            <a:off x="348343" y="420914"/>
            <a:ext cx="5261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Delete the </a:t>
            </a:r>
            <a:r>
              <a:rPr lang="en-GB" dirty="0" err="1"/>
              <a:t>MainWindow</a:t>
            </a:r>
            <a:endParaRPr lang="en-GB" dirty="0"/>
          </a:p>
          <a:p>
            <a:r>
              <a:rPr lang="en-GB" dirty="0"/>
              <a:t>Create a new folder called: View</a:t>
            </a:r>
          </a:p>
          <a:p>
            <a:r>
              <a:rPr lang="en-GB" dirty="0"/>
              <a:t>Create a new window called: </a:t>
            </a:r>
            <a:r>
              <a:rPr lang="en-GB" dirty="0" err="1"/>
              <a:t>WeatherWindow.xaml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B9A30-A3D1-FF31-35CE-BFFD4B02BD6C}"/>
              </a:ext>
            </a:extLst>
          </p:cNvPr>
          <p:cNvSpPr txBox="1"/>
          <p:nvPr/>
        </p:nvSpPr>
        <p:spPr>
          <a:xfrm>
            <a:off x="0" y="3950570"/>
            <a:ext cx="114953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pplication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="WeatherApp.App"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clr-namespace:WeatherApp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StartupUri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="View/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WeatherWindow.xaml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"&gt;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Application.Resources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Application.Resources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836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0BC1B-7ECD-F1DE-23C7-B55E0295F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D2E08-A87A-0534-E6F5-536186313931}"/>
              </a:ext>
            </a:extLst>
          </p:cNvPr>
          <p:cNvSpPr txBox="1"/>
          <p:nvPr/>
        </p:nvSpPr>
        <p:spPr>
          <a:xfrm>
            <a:off x="990600" y="1370704"/>
            <a:ext cx="19164300" cy="9910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="WeatherApp.View.WeatherWindow"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clr-namespace:WeatherApp.View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WeatherWindow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="450"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="800"&gt;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Grid.RowDefinitions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="Auto"/&gt;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Grid.RowDefinitions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="20"&gt;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="Search for a city:"/&gt;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 10"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="Search"/&gt;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ListView.ItemTemplate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DataTemplate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DataTemplate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ListView.ItemTemplate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Background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="#4392f1"&gt;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="Auto"/&gt;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 10"&gt;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="San Francisco"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 overcast"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="18"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Center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="11 C"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="30"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207EE-749A-7A0B-C651-D40EB3F5C1FD}"/>
              </a:ext>
            </a:extLst>
          </p:cNvPr>
          <p:cNvSpPr txBox="1"/>
          <p:nvPr/>
        </p:nvSpPr>
        <p:spPr>
          <a:xfrm>
            <a:off x="304800" y="333829"/>
            <a:ext cx="314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names, no event handlers!</a:t>
            </a:r>
          </a:p>
        </p:txBody>
      </p:sp>
    </p:spTree>
    <p:extLst>
      <p:ext uri="{BB962C8B-B14F-4D97-AF65-F5344CB8AC3E}">
        <p14:creationId xmlns:p14="http://schemas.microsoft.com/office/powerpoint/2010/main" val="146220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EB714-BF3F-406B-1BE7-1918E7A11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202C00-AE09-E907-4786-FEA74F016A87}"/>
              </a:ext>
            </a:extLst>
          </p:cNvPr>
          <p:cNvSpPr txBox="1"/>
          <p:nvPr/>
        </p:nvSpPr>
        <p:spPr>
          <a:xfrm>
            <a:off x="246743" y="420914"/>
            <a:ext cx="5902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INotifyPropertyChanged</a:t>
            </a:r>
            <a:endParaRPr lang="en-GB" b="1" dirty="0"/>
          </a:p>
          <a:p>
            <a:r>
              <a:rPr lang="en-GB" dirty="0"/>
              <a:t>	- Knowing when the property Value has changed.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CF9B-7DE5-9C3E-9115-C8B65DDCCE4D}"/>
              </a:ext>
            </a:extLst>
          </p:cNvPr>
          <p:cNvSpPr txBox="1"/>
          <p:nvPr/>
        </p:nvSpPr>
        <p:spPr>
          <a:xfrm>
            <a:off x="246743" y="1661886"/>
            <a:ext cx="6897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When bound together, two properties receive notification: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view stays updated with the values from the model (</a:t>
            </a:r>
            <a:r>
              <a:rPr lang="en-GB" dirty="0" err="1"/>
              <a:t>OneWay</a:t>
            </a:r>
            <a:r>
              <a:rPr lang="en-GB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model stays updated with the values from the view (</a:t>
            </a:r>
            <a:r>
              <a:rPr lang="en-GB" dirty="0" err="1"/>
              <a:t>TwoWay</a:t>
            </a:r>
            <a:r>
              <a:rPr lang="en-GB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6DE91-FEB1-C4CB-A920-5ED575542BF4}"/>
              </a:ext>
            </a:extLst>
          </p:cNvPr>
          <p:cNvSpPr txBox="1"/>
          <p:nvPr/>
        </p:nvSpPr>
        <p:spPr>
          <a:xfrm>
            <a:off x="108857" y="3429000"/>
            <a:ext cx="5186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it works: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data model class implements the interface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Changes to a property trigger an event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Bound properties respond to the event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CEDA2-7948-F46D-1D50-DFBEC3E5269D}"/>
              </a:ext>
            </a:extLst>
          </p:cNvPr>
          <p:cNvSpPr/>
          <p:nvPr/>
        </p:nvSpPr>
        <p:spPr>
          <a:xfrm>
            <a:off x="5515428" y="2946398"/>
            <a:ext cx="2380343" cy="3599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B64119-5FBC-5DA9-2C39-FA9925BF6905}"/>
              </a:ext>
            </a:extLst>
          </p:cNvPr>
          <p:cNvSpPr/>
          <p:nvPr/>
        </p:nvSpPr>
        <p:spPr>
          <a:xfrm>
            <a:off x="9368970" y="2946398"/>
            <a:ext cx="2380343" cy="3599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24F1B-DBC9-59D3-97E8-0BFE982266F0}"/>
              </a:ext>
            </a:extLst>
          </p:cNvPr>
          <p:cNvSpPr txBox="1"/>
          <p:nvPr/>
        </p:nvSpPr>
        <p:spPr>
          <a:xfrm>
            <a:off x="6379356" y="3659832"/>
            <a:ext cx="6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7805F-BFE5-E185-56F9-79F2FEDD9102}"/>
              </a:ext>
            </a:extLst>
          </p:cNvPr>
          <p:cNvSpPr txBox="1"/>
          <p:nvPr/>
        </p:nvSpPr>
        <p:spPr>
          <a:xfrm>
            <a:off x="5705697" y="4444663"/>
            <a:ext cx="1564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Name = “”</a:t>
            </a:r>
          </a:p>
          <a:p>
            <a:r>
              <a:rPr lang="en-GB" dirty="0"/>
              <a:t>Email = “”</a:t>
            </a:r>
          </a:p>
          <a:p>
            <a:r>
              <a:rPr lang="en-GB" dirty="0"/>
              <a:t>Password = “”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2F1DDC-E32C-DF0A-5BAB-41719665F240}"/>
              </a:ext>
            </a:extLst>
          </p:cNvPr>
          <p:cNvCxnSpPr/>
          <p:nvPr/>
        </p:nvCxnSpPr>
        <p:spPr>
          <a:xfrm>
            <a:off x="8069943" y="4441371"/>
            <a:ext cx="117565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CF983C-9027-AEBF-EC6D-DB3D19F48097}"/>
              </a:ext>
            </a:extLst>
          </p:cNvPr>
          <p:cNvSpPr txBox="1"/>
          <p:nvPr/>
        </p:nvSpPr>
        <p:spPr>
          <a:xfrm>
            <a:off x="8067921" y="4029164"/>
            <a:ext cx="112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Two ways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D5FABA-1950-6714-9331-AB00882314BC}"/>
              </a:ext>
            </a:extLst>
          </p:cNvPr>
          <p:cNvSpPr/>
          <p:nvPr/>
        </p:nvSpPr>
        <p:spPr>
          <a:xfrm>
            <a:off x="9782629" y="4339771"/>
            <a:ext cx="1553028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5DD02F-B297-A57B-0104-3598D86BB8A8}"/>
              </a:ext>
            </a:extLst>
          </p:cNvPr>
          <p:cNvSpPr/>
          <p:nvPr/>
        </p:nvSpPr>
        <p:spPr>
          <a:xfrm>
            <a:off x="9782627" y="4766487"/>
            <a:ext cx="1553028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3038DC-8FCC-5BE4-8931-0EF55A80854F}"/>
              </a:ext>
            </a:extLst>
          </p:cNvPr>
          <p:cNvSpPr/>
          <p:nvPr/>
        </p:nvSpPr>
        <p:spPr>
          <a:xfrm>
            <a:off x="9782627" y="5229498"/>
            <a:ext cx="1553028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52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D420B-BBA5-3E6D-264E-8EA829A5D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3E2E90-A8E3-257B-0E93-25E8CB8FDE53}"/>
              </a:ext>
            </a:extLst>
          </p:cNvPr>
          <p:cNvSpPr/>
          <p:nvPr/>
        </p:nvSpPr>
        <p:spPr>
          <a:xfrm>
            <a:off x="2884602" y="1329179"/>
            <a:ext cx="2366128" cy="16685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2415C8-80E0-0613-CFA7-E2EF17B0D61A}"/>
              </a:ext>
            </a:extLst>
          </p:cNvPr>
          <p:cNvSpPr/>
          <p:nvPr/>
        </p:nvSpPr>
        <p:spPr>
          <a:xfrm>
            <a:off x="518474" y="3833567"/>
            <a:ext cx="2366128" cy="16685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View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BEF54-83C2-FE24-B6BB-1AECB0C0F933}"/>
              </a:ext>
            </a:extLst>
          </p:cNvPr>
          <p:cNvSpPr/>
          <p:nvPr/>
        </p:nvSpPr>
        <p:spPr>
          <a:xfrm>
            <a:off x="5337142" y="3833566"/>
            <a:ext cx="2366128" cy="16685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2BE00A-5385-EAAB-E6F4-BA07038918D9}"/>
              </a:ext>
            </a:extLst>
          </p:cNvPr>
          <p:cNvCxnSpPr/>
          <p:nvPr/>
        </p:nvCxnSpPr>
        <p:spPr>
          <a:xfrm>
            <a:off x="2884602" y="4458878"/>
            <a:ext cx="2366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667FBF-20FB-2468-0130-2160C3FF7503}"/>
              </a:ext>
            </a:extLst>
          </p:cNvPr>
          <p:cNvSpPr txBox="1"/>
          <p:nvPr/>
        </p:nvSpPr>
        <p:spPr>
          <a:xfrm>
            <a:off x="3751868" y="411951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Updates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69F3E7-8819-BEBA-7808-8BB4BE165C80}"/>
              </a:ext>
            </a:extLst>
          </p:cNvPr>
          <p:cNvCxnSpPr>
            <a:cxnSpLocks/>
          </p:cNvCxnSpPr>
          <p:nvPr/>
        </p:nvCxnSpPr>
        <p:spPr>
          <a:xfrm flipH="1">
            <a:off x="2545237" y="3018148"/>
            <a:ext cx="539092" cy="815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B28961-01F0-C5AB-6C5C-7D9526D3DA86}"/>
              </a:ext>
            </a:extLst>
          </p:cNvPr>
          <p:cNvSpPr txBox="1"/>
          <p:nvPr/>
        </p:nvSpPr>
        <p:spPr>
          <a:xfrm>
            <a:off x="3021291" y="3252859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Binding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EAC8B0-CBD5-9BD2-C78B-305F35AB550C}"/>
              </a:ext>
            </a:extLst>
          </p:cNvPr>
          <p:cNvCxnSpPr>
            <a:cxnSpLocks/>
          </p:cNvCxnSpPr>
          <p:nvPr/>
        </p:nvCxnSpPr>
        <p:spPr>
          <a:xfrm flipV="1">
            <a:off x="1583703" y="2290713"/>
            <a:ext cx="1231080" cy="15428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873E0D-8A3A-DACC-3672-E6B17E7D1958}"/>
              </a:ext>
            </a:extLst>
          </p:cNvPr>
          <p:cNvSpPr txBox="1"/>
          <p:nvPr/>
        </p:nvSpPr>
        <p:spPr>
          <a:xfrm>
            <a:off x="787563" y="2692807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Send notifications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57022-A30B-7858-0EEB-93465E5C41BD}"/>
              </a:ext>
            </a:extLst>
          </p:cNvPr>
          <p:cNvCxnSpPr>
            <a:cxnSpLocks/>
          </p:cNvCxnSpPr>
          <p:nvPr/>
        </p:nvCxnSpPr>
        <p:spPr>
          <a:xfrm flipH="1">
            <a:off x="2984466" y="5084190"/>
            <a:ext cx="2266264" cy="644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828D6F-A178-A7D1-8DC1-1E33D2FA1196}"/>
              </a:ext>
            </a:extLst>
          </p:cNvPr>
          <p:cNvSpPr txBox="1"/>
          <p:nvPr/>
        </p:nvSpPr>
        <p:spPr>
          <a:xfrm>
            <a:off x="3126076" y="5241302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Send notifications</a:t>
            </a:r>
          </a:p>
        </p:txBody>
      </p:sp>
    </p:spTree>
    <p:extLst>
      <p:ext uri="{BB962C8B-B14F-4D97-AF65-F5344CB8AC3E}">
        <p14:creationId xmlns:p14="http://schemas.microsoft.com/office/powerpoint/2010/main" val="2175960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6587B-AC91-7F01-A57D-0C9605C4D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869EB5-F943-BA38-CC1A-4C4BC52D01D0}"/>
              </a:ext>
            </a:extLst>
          </p:cNvPr>
          <p:cNvSpPr/>
          <p:nvPr/>
        </p:nvSpPr>
        <p:spPr>
          <a:xfrm>
            <a:off x="1915885" y="1204684"/>
            <a:ext cx="2380343" cy="3599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1451D1-E944-6354-A76A-1CC1F582E282}"/>
              </a:ext>
            </a:extLst>
          </p:cNvPr>
          <p:cNvSpPr/>
          <p:nvPr/>
        </p:nvSpPr>
        <p:spPr>
          <a:xfrm>
            <a:off x="5769427" y="1204684"/>
            <a:ext cx="2380343" cy="3599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1F0FF-E0CE-4B54-8726-446318B336FB}"/>
              </a:ext>
            </a:extLst>
          </p:cNvPr>
          <p:cNvSpPr txBox="1"/>
          <p:nvPr/>
        </p:nvSpPr>
        <p:spPr>
          <a:xfrm>
            <a:off x="2779813" y="1918118"/>
            <a:ext cx="6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25122-213A-A40F-0A44-642F1B089E6E}"/>
              </a:ext>
            </a:extLst>
          </p:cNvPr>
          <p:cNvSpPr txBox="1"/>
          <p:nvPr/>
        </p:nvSpPr>
        <p:spPr>
          <a:xfrm>
            <a:off x="2106154" y="2702949"/>
            <a:ext cx="2951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Name = “John”</a:t>
            </a:r>
          </a:p>
          <a:p>
            <a:r>
              <a:rPr lang="en-GB" dirty="0"/>
              <a:t>Email = “john@example.co”</a:t>
            </a:r>
          </a:p>
          <a:p>
            <a:r>
              <a:rPr lang="en-GB" dirty="0"/>
              <a:t>Password = “secret”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90D517-CFC3-85A2-0E14-7AFEF1525CB9}"/>
              </a:ext>
            </a:extLst>
          </p:cNvPr>
          <p:cNvCxnSpPr/>
          <p:nvPr/>
        </p:nvCxnSpPr>
        <p:spPr>
          <a:xfrm>
            <a:off x="4470400" y="2699657"/>
            <a:ext cx="117565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7B5AC6-47CE-2E3D-B8B1-DE474CF518B6}"/>
              </a:ext>
            </a:extLst>
          </p:cNvPr>
          <p:cNvSpPr txBox="1"/>
          <p:nvPr/>
        </p:nvSpPr>
        <p:spPr>
          <a:xfrm>
            <a:off x="4468378" y="2287450"/>
            <a:ext cx="112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Two ways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4869DD-8F0B-102B-18A5-DD0169D17E11}"/>
              </a:ext>
            </a:extLst>
          </p:cNvPr>
          <p:cNvSpPr/>
          <p:nvPr/>
        </p:nvSpPr>
        <p:spPr>
          <a:xfrm>
            <a:off x="6183086" y="2598057"/>
            <a:ext cx="1553028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John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6C3260-335A-306A-2651-DB579E425CB4}"/>
              </a:ext>
            </a:extLst>
          </p:cNvPr>
          <p:cNvSpPr/>
          <p:nvPr/>
        </p:nvSpPr>
        <p:spPr>
          <a:xfrm>
            <a:off x="6183084" y="3024773"/>
            <a:ext cx="1553028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john@example.co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A89DFA-2C3F-C52B-1FA6-6596CF8B03EB}"/>
              </a:ext>
            </a:extLst>
          </p:cNvPr>
          <p:cNvSpPr/>
          <p:nvPr/>
        </p:nvSpPr>
        <p:spPr>
          <a:xfrm>
            <a:off x="6183084" y="3487784"/>
            <a:ext cx="1553028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051885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DE632-65F5-5A25-4154-FE7AEAB9B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4802E7-1084-0BD5-FBE2-5D86E47546B0}"/>
              </a:ext>
            </a:extLst>
          </p:cNvPr>
          <p:cNvSpPr/>
          <p:nvPr/>
        </p:nvSpPr>
        <p:spPr>
          <a:xfrm>
            <a:off x="1915885" y="1204684"/>
            <a:ext cx="2380343" cy="3599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87BFF7-C08D-E5B2-3584-E5619944BEBD}"/>
              </a:ext>
            </a:extLst>
          </p:cNvPr>
          <p:cNvSpPr/>
          <p:nvPr/>
        </p:nvSpPr>
        <p:spPr>
          <a:xfrm>
            <a:off x="5769427" y="1204684"/>
            <a:ext cx="2985953" cy="3599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FEA79-D124-D89E-DD38-DAEDF8BAD212}"/>
              </a:ext>
            </a:extLst>
          </p:cNvPr>
          <p:cNvSpPr txBox="1"/>
          <p:nvPr/>
        </p:nvSpPr>
        <p:spPr>
          <a:xfrm>
            <a:off x="2779813" y="1918118"/>
            <a:ext cx="6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E0FAE-6AED-FC06-A1FA-46C85B5C8969}"/>
              </a:ext>
            </a:extLst>
          </p:cNvPr>
          <p:cNvSpPr txBox="1"/>
          <p:nvPr/>
        </p:nvSpPr>
        <p:spPr>
          <a:xfrm>
            <a:off x="2106154" y="2702949"/>
            <a:ext cx="210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Name = “John Doe”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E458AE-CCC5-9FC0-3089-A3FE4F3E74EE}"/>
              </a:ext>
            </a:extLst>
          </p:cNvPr>
          <p:cNvCxnSpPr/>
          <p:nvPr/>
        </p:nvCxnSpPr>
        <p:spPr>
          <a:xfrm>
            <a:off x="4470400" y="2699657"/>
            <a:ext cx="117565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86E526-0057-681D-083B-B8B4C3F56D67}"/>
              </a:ext>
            </a:extLst>
          </p:cNvPr>
          <p:cNvSpPr txBox="1"/>
          <p:nvPr/>
        </p:nvSpPr>
        <p:spPr>
          <a:xfrm>
            <a:off x="4468378" y="2287450"/>
            <a:ext cx="112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Two ways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38B2B9-27B3-5BA3-690C-4F8625094CF4}"/>
              </a:ext>
            </a:extLst>
          </p:cNvPr>
          <p:cNvSpPr/>
          <p:nvPr/>
        </p:nvSpPr>
        <p:spPr>
          <a:xfrm>
            <a:off x="6183086" y="2598057"/>
            <a:ext cx="1553028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John Doe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9155D0-0948-7D0E-11C4-6A946FF84A78}"/>
              </a:ext>
            </a:extLst>
          </p:cNvPr>
          <p:cNvSpPr/>
          <p:nvPr/>
        </p:nvSpPr>
        <p:spPr>
          <a:xfrm>
            <a:off x="6183084" y="3024773"/>
            <a:ext cx="2297976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john@example.co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49DDAB-FB38-3BBE-775A-78EE42C3229D}"/>
              </a:ext>
            </a:extLst>
          </p:cNvPr>
          <p:cNvSpPr/>
          <p:nvPr/>
        </p:nvSpPr>
        <p:spPr>
          <a:xfrm>
            <a:off x="6183084" y="3487784"/>
            <a:ext cx="1553028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138768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35E5A-25A6-55F3-60D6-B80745165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08FA1-E9A5-D5BF-6A14-92499E1647BF}"/>
              </a:ext>
            </a:extLst>
          </p:cNvPr>
          <p:cNvSpPr txBox="1"/>
          <p:nvPr/>
        </p:nvSpPr>
        <p:spPr>
          <a:xfrm>
            <a:off x="3468914" y="3004457"/>
            <a:ext cx="872308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System.Collections.Generic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System.ComponentModel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System.Linq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System.Text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System.Threading.Tasks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WeatherApp.ViewModel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WeatherVM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INotifyPropertyChanged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event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PropertyChangedEventHandler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? </a:t>
            </a:r>
            <a:r>
              <a:rPr lang="en-GB" sz="1200" dirty="0" err="1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PropertyChanged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5BDC3F-3DAC-1CAC-E3E1-F297EDE562DC}"/>
              </a:ext>
            </a:extLst>
          </p:cNvPr>
          <p:cNvCxnSpPr/>
          <p:nvPr/>
        </p:nvCxnSpPr>
        <p:spPr>
          <a:xfrm flipH="1">
            <a:off x="7830457" y="3918742"/>
            <a:ext cx="500743" cy="653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7491E-E066-199C-30E9-9F13CAFCA9BA}"/>
              </a:ext>
            </a:extLst>
          </p:cNvPr>
          <p:cNvSpPr txBox="1"/>
          <p:nvPr/>
        </p:nvSpPr>
        <p:spPr>
          <a:xfrm>
            <a:off x="7532914" y="3549410"/>
            <a:ext cx="432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the </a:t>
            </a:r>
            <a:r>
              <a:rPr lang="en-GB" dirty="0" err="1"/>
              <a:t>INotifyPropertyChanged</a:t>
            </a:r>
            <a:r>
              <a:rPr lang="en-GB" dirty="0"/>
              <a:t> interface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055976-F5B5-5F8D-CCBD-5425CCC5A113}"/>
              </a:ext>
            </a:extLst>
          </p:cNvPr>
          <p:cNvCxnSpPr>
            <a:cxnSpLocks/>
          </p:cNvCxnSpPr>
          <p:nvPr/>
        </p:nvCxnSpPr>
        <p:spPr>
          <a:xfrm flipH="1" flipV="1">
            <a:off x="8229600" y="5355656"/>
            <a:ext cx="101600" cy="397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F024BC-1AD1-CC3D-AEFA-F3FD2BC3E76E}"/>
              </a:ext>
            </a:extLst>
          </p:cNvPr>
          <p:cNvSpPr txBox="1"/>
          <p:nvPr/>
        </p:nvSpPr>
        <p:spPr>
          <a:xfrm>
            <a:off x="7656286" y="5753066"/>
            <a:ext cx="257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Implement the interface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CD2A41-0DED-E54C-E3AB-FD9820F9C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47" y="680033"/>
            <a:ext cx="3362794" cy="23244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D37611-43BB-2C90-B8B6-A672E14245E8}"/>
              </a:ext>
            </a:extLst>
          </p:cNvPr>
          <p:cNvSpPr txBox="1"/>
          <p:nvPr/>
        </p:nvSpPr>
        <p:spPr>
          <a:xfrm>
            <a:off x="420914" y="1525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Add a new class called </a:t>
            </a:r>
            <a:r>
              <a:rPr lang="en-GB" b="1" dirty="0" err="1"/>
              <a:t>WeatherVM.cs</a:t>
            </a:r>
            <a:r>
              <a:rPr lang="en-GB" b="1" dirty="0"/>
              <a:t> (</a:t>
            </a:r>
            <a:r>
              <a:rPr lang="en-GB" b="1" dirty="0" err="1"/>
              <a:t>viewModel</a:t>
            </a:r>
            <a:r>
              <a:rPr lang="en-GB" b="1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341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CC338-E910-0C6B-ADCD-9A41EAB90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1107A-7A8D-8025-3E7B-1A72CC5BE22B}"/>
              </a:ext>
            </a:extLst>
          </p:cNvPr>
          <p:cNvSpPr txBox="1"/>
          <p:nvPr/>
        </p:nvSpPr>
        <p:spPr>
          <a:xfrm>
            <a:off x="412954" y="1259175"/>
            <a:ext cx="1088431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WeatherVM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INotifyPropertyChanged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query;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Query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query;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query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OnPropertyChanged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"Query"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PropertyChangedEventHandler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PropertyChanged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private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OnPropertyChanged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propertyName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PropertyChanged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?.Invoke(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this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PropertyChangedEventArgs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propertyName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B95C1D-7CC4-E80B-C651-C0489B23B7A1}"/>
              </a:ext>
            </a:extLst>
          </p:cNvPr>
          <p:cNvCxnSpPr/>
          <p:nvPr/>
        </p:nvCxnSpPr>
        <p:spPr>
          <a:xfrm flipH="1">
            <a:off x="7162800" y="4038600"/>
            <a:ext cx="87630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DE0DB2-92D0-0E7B-3BC7-4C474E95233A}"/>
              </a:ext>
            </a:extLst>
          </p:cNvPr>
          <p:cNvSpPr txBox="1"/>
          <p:nvPr/>
        </p:nvSpPr>
        <p:spPr>
          <a:xfrm>
            <a:off x="7600950" y="3669268"/>
            <a:ext cx="780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method </a:t>
            </a:r>
            <a:r>
              <a:rPr lang="en-GB" dirty="0" err="1"/>
              <a:t>OnPropertyChanged</a:t>
            </a:r>
            <a:r>
              <a:rPr lang="en-GB" dirty="0"/>
              <a:t> which will </a:t>
            </a:r>
            <a:r>
              <a:rPr lang="en-GB" dirty="0" err="1"/>
              <a:t>Inovke</a:t>
            </a:r>
            <a:r>
              <a:rPr lang="en-GB" dirty="0"/>
              <a:t> the </a:t>
            </a:r>
            <a:r>
              <a:rPr lang="en-GB" dirty="0" err="1"/>
              <a:t>PropertyChanged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B49123-D749-B801-1805-89B50BB69068}"/>
              </a:ext>
            </a:extLst>
          </p:cNvPr>
          <p:cNvCxnSpPr/>
          <p:nvPr/>
        </p:nvCxnSpPr>
        <p:spPr>
          <a:xfrm flipH="1">
            <a:off x="4368800" y="2478375"/>
            <a:ext cx="87630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0DA7CE-C969-9797-F5B9-58CC87C71985}"/>
              </a:ext>
            </a:extLst>
          </p:cNvPr>
          <p:cNvSpPr txBox="1"/>
          <p:nvPr/>
        </p:nvSpPr>
        <p:spPr>
          <a:xfrm>
            <a:off x="4806950" y="2109043"/>
            <a:ext cx="582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new query to check if the property had changed.</a:t>
            </a:r>
          </a:p>
        </p:txBody>
      </p:sp>
    </p:spTree>
    <p:extLst>
      <p:ext uri="{BB962C8B-B14F-4D97-AF65-F5344CB8AC3E}">
        <p14:creationId xmlns:p14="http://schemas.microsoft.com/office/powerpoint/2010/main" val="810096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A1222-EDA4-0891-9817-7E8792A69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AE58FD-C639-DCF7-F90B-3BBD685A0B99}"/>
              </a:ext>
            </a:extLst>
          </p:cNvPr>
          <p:cNvSpPr txBox="1"/>
          <p:nvPr/>
        </p:nvSpPr>
        <p:spPr>
          <a:xfrm>
            <a:off x="159657" y="173173"/>
            <a:ext cx="110453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="WeatherApp.View.WeatherWindow"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clr-namespace:WeatherApp.View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vm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clr-namespace:WeatherApp.ViewModel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WeatherWindow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="450"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="800"&gt;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F9E778-0515-EB46-9AD8-926D96B4477C}"/>
              </a:ext>
            </a:extLst>
          </p:cNvPr>
          <p:cNvCxnSpPr>
            <a:cxnSpLocks/>
          </p:cNvCxnSpPr>
          <p:nvPr/>
        </p:nvCxnSpPr>
        <p:spPr>
          <a:xfrm flipH="1" flipV="1">
            <a:off x="6174014" y="2322286"/>
            <a:ext cx="459015" cy="1106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5FC56E-1427-0BE0-DD34-6110BD52CF5F}"/>
              </a:ext>
            </a:extLst>
          </p:cNvPr>
          <p:cNvSpPr txBox="1"/>
          <p:nvPr/>
        </p:nvSpPr>
        <p:spPr>
          <a:xfrm>
            <a:off x="5735864" y="3429000"/>
            <a:ext cx="512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new namespace linked to the </a:t>
            </a:r>
            <a:r>
              <a:rPr lang="en-GB" dirty="0" err="1"/>
              <a:t>ViewModel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436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FEBF5-1BE8-D368-069A-8374C8AA6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9CDA78-08F2-0CF0-7A4D-30C5BB667925}"/>
              </a:ext>
            </a:extLst>
          </p:cNvPr>
          <p:cNvSpPr txBox="1"/>
          <p:nvPr/>
        </p:nvSpPr>
        <p:spPr>
          <a:xfrm>
            <a:off x="232229" y="606147"/>
            <a:ext cx="11422742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="WeatherApp.View.WeatherWindow"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clr-namespace:WeatherApp.View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vm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clr-namespace:WeatherApp.ViewModel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WeatherWindow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="450"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="800"&gt;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Window.Resources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vm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WeatherVM</a:t>
            </a:r>
            <a:r>
              <a:rPr lang="en-GB" sz="11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x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Key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="vm"/&gt;</a:t>
            </a:r>
            <a:endParaRPr lang="en-GB" sz="11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Window.Resources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4723CC-8322-523A-511F-3B99295AFAAF}"/>
              </a:ext>
            </a:extLst>
          </p:cNvPr>
          <p:cNvCxnSpPr>
            <a:cxnSpLocks/>
          </p:cNvCxnSpPr>
          <p:nvPr/>
        </p:nvCxnSpPr>
        <p:spPr>
          <a:xfrm flipH="1" flipV="1">
            <a:off x="2980871" y="2544559"/>
            <a:ext cx="459015" cy="1106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0BD4B8-6044-FCB2-2148-0F3B38D41144}"/>
              </a:ext>
            </a:extLst>
          </p:cNvPr>
          <p:cNvSpPr txBox="1"/>
          <p:nvPr/>
        </p:nvSpPr>
        <p:spPr>
          <a:xfrm>
            <a:off x="769257" y="3615917"/>
            <a:ext cx="361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new resource with key </a:t>
            </a:r>
            <a:r>
              <a:rPr lang="en-GB" dirty="0" err="1"/>
              <a:t>vm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7F5EC-D3E5-78F6-72A4-A0DE3D987F7B}"/>
              </a:ext>
            </a:extLst>
          </p:cNvPr>
          <p:cNvSpPr txBox="1"/>
          <p:nvPr/>
        </p:nvSpPr>
        <p:spPr>
          <a:xfrm>
            <a:off x="5326743" y="295336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Window.Resources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vm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WeatherVM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="vm"/&gt;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Window.Resources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DataContext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vm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FC46E-9769-8923-4314-677E55B879CC}"/>
              </a:ext>
            </a:extLst>
          </p:cNvPr>
          <p:cNvSpPr txBox="1"/>
          <p:nvPr/>
        </p:nvSpPr>
        <p:spPr>
          <a:xfrm>
            <a:off x="4688115" y="51638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{</a:t>
            </a:r>
            <a:r>
              <a:rPr lang="en-GB" sz="18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Binding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Query, Mode</a:t>
            </a:r>
            <a:r>
              <a:rPr lang="en-GB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</a:t>
            </a:r>
            <a:r>
              <a:rPr lang="en-GB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TwoWay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"/&gt;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40F67A-8940-456C-F880-8ECB7D73F4D7}"/>
              </a:ext>
            </a:extLst>
          </p:cNvPr>
          <p:cNvCxnSpPr>
            <a:cxnSpLocks/>
          </p:cNvCxnSpPr>
          <p:nvPr/>
        </p:nvCxnSpPr>
        <p:spPr>
          <a:xfrm flipH="1">
            <a:off x="7866743" y="4169274"/>
            <a:ext cx="480099" cy="994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57E8DB-A7FE-1D6C-B9E8-FB8F7767EDBE}"/>
              </a:ext>
            </a:extLst>
          </p:cNvPr>
          <p:cNvSpPr txBox="1"/>
          <p:nvPr/>
        </p:nvSpPr>
        <p:spPr>
          <a:xfrm>
            <a:off x="11959771" y="245123"/>
            <a:ext cx="609600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WeatherVM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INotifyPropertyChanged</a:t>
            </a:r>
            <a:endParaRPr lang="en-GB" sz="18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query;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Query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query;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query =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OnPropertyChanged</a:t>
            </a:r>
            <a:r>
              <a:rPr lang="en-GB" sz="18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"Query"</a:t>
            </a:r>
            <a:r>
              <a:rPr lang="en-GB" sz="18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PropertyChangedEventHandler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PropertyChanged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OnPropertyChanged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propertyName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PropertyChanged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?.Invoke(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PropertyChangedEventArgs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propertyName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9FB94A-DD8C-4500-D8FE-8FBE4484AA77}"/>
              </a:ext>
            </a:extLst>
          </p:cNvPr>
          <p:cNvCxnSpPr>
            <a:cxnSpLocks/>
          </p:cNvCxnSpPr>
          <p:nvPr/>
        </p:nvCxnSpPr>
        <p:spPr>
          <a:xfrm flipH="1">
            <a:off x="8651642" y="3429000"/>
            <a:ext cx="5412701" cy="1719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128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50465-7D9D-C8DF-4D8B-468F3FE66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41732F-8DA4-0BFC-AD03-0BE35AA9EBB2}"/>
              </a:ext>
            </a:extLst>
          </p:cNvPr>
          <p:cNvSpPr txBox="1"/>
          <p:nvPr/>
        </p:nvSpPr>
        <p:spPr>
          <a:xfrm>
            <a:off x="420914" y="1525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To test: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08CAF-2BA7-B8D9-E6BF-6C5EE639AC1C}"/>
              </a:ext>
            </a:extLst>
          </p:cNvPr>
          <p:cNvSpPr txBox="1"/>
          <p:nvPr/>
        </p:nvSpPr>
        <p:spPr>
          <a:xfrm>
            <a:off x="420914" y="1077969"/>
            <a:ext cx="75329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 10"&gt;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Text</a:t>
            </a:r>
            <a:r>
              <a:rPr lang="en-GB" sz="18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>
                <a:solidFill>
                  <a:srgbClr val="A31515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Binding</a:t>
            </a:r>
            <a:r>
              <a:rPr lang="en-GB" sz="1800" dirty="0">
                <a:solidFill>
                  <a:srgbClr val="FF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Query</a:t>
            </a:r>
            <a:r>
              <a:rPr lang="en-GB" sz="18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}"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 overcast"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="18"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6CFA2-9B16-82B2-FE64-92E070169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80" y="2386331"/>
            <a:ext cx="7487695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88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1324D-0FA7-F5A2-7754-B9BBDB652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5277B1-0AA6-9265-D249-07A7277FD057}"/>
              </a:ext>
            </a:extLst>
          </p:cNvPr>
          <p:cNvSpPr txBox="1"/>
          <p:nvPr/>
        </p:nvSpPr>
        <p:spPr>
          <a:xfrm>
            <a:off x="3048000" y="1047713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OnPropertyChanged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DE817-82CF-F620-38FF-0FFEF93C0074}"/>
              </a:ext>
            </a:extLst>
          </p:cNvPr>
          <p:cNvSpPr txBox="1"/>
          <p:nvPr/>
        </p:nvSpPr>
        <p:spPr>
          <a:xfrm>
            <a:off x="420914" y="15251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In the view model implement new property of type </a:t>
            </a:r>
            <a:r>
              <a:rPr lang="en-GB" b="1" dirty="0" err="1"/>
              <a:t>CurrentConditions</a:t>
            </a:r>
            <a:r>
              <a:rPr lang="en-GB" b="1" dirty="0"/>
              <a:t>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374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9735D-04A5-DDE8-06ED-0F2A691A6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8F57D6-3F2C-5361-DD23-68DF604E859E}"/>
              </a:ext>
            </a:extLst>
          </p:cNvPr>
          <p:cNvSpPr txBox="1"/>
          <p:nvPr/>
        </p:nvSpPr>
        <p:spPr>
          <a:xfrm>
            <a:off x="319314" y="1074509"/>
            <a:ext cx="1553028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DataContext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="{</a:t>
            </a:r>
            <a:r>
              <a:rPr lang="en-GB" sz="1200" dirty="0">
                <a:solidFill>
                  <a:srgbClr val="A31515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Binding</a:t>
            </a:r>
            <a:r>
              <a:rPr lang="en-GB" sz="1200" dirty="0">
                <a:solidFill>
                  <a:srgbClr val="FF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}"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Background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="#4392f1"&gt;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="Auto"/&gt;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endParaRPr lang="en-GB" sz="12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 10"&gt;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="City"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2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Binding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WeatherText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="18"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Center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200" dirty="0">
                <a:solidFill>
                  <a:srgbClr val="0000FF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="{</a:t>
            </a:r>
            <a:r>
              <a:rPr lang="en-GB" sz="1200" dirty="0">
                <a:solidFill>
                  <a:srgbClr val="A31515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Binding</a:t>
            </a:r>
            <a:r>
              <a:rPr lang="en-GB" sz="1200" dirty="0">
                <a:solidFill>
                  <a:srgbClr val="FF0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Temperature</a:t>
            </a:r>
            <a:r>
              <a:rPr lang="en-GB" sz="1200" dirty="0" err="1">
                <a:solidFill>
                  <a:srgbClr val="0000FF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.Metric.Value</a:t>
            </a:r>
            <a:r>
              <a:rPr lang="en-GB" sz="1200" dirty="0">
                <a:solidFill>
                  <a:srgbClr val="0000FF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,</a:t>
            </a:r>
            <a:r>
              <a:rPr lang="en-GB" sz="1200" dirty="0">
                <a:solidFill>
                  <a:srgbClr val="FF0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StringFormat</a:t>
            </a:r>
            <a:r>
              <a:rPr lang="en-GB" sz="1200" dirty="0">
                <a:solidFill>
                  <a:srgbClr val="0000FF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={}{</a:t>
            </a:r>
            <a:r>
              <a:rPr lang="en-GB" sz="1200" dirty="0">
                <a:solidFill>
                  <a:srgbClr val="000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0</a:t>
            </a:r>
            <a:r>
              <a:rPr lang="en-GB" sz="1200" dirty="0">
                <a:solidFill>
                  <a:srgbClr val="0000FF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}{</a:t>
            </a:r>
            <a:r>
              <a:rPr lang="en-GB" sz="1200" dirty="0">
                <a:solidFill>
                  <a:srgbClr val="A31515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C</a:t>
            </a:r>
            <a:r>
              <a:rPr lang="en-GB" sz="1200" dirty="0">
                <a:solidFill>
                  <a:srgbClr val="0000FF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}}"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="30"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5809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3FA44-8640-78A7-838C-50674F18E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EB9182-79DC-C9D5-E110-D7EDA271EBC4}"/>
              </a:ext>
            </a:extLst>
          </p:cNvPr>
          <p:cNvSpPr txBox="1"/>
          <p:nvPr/>
        </p:nvSpPr>
        <p:spPr>
          <a:xfrm>
            <a:off x="5529943" y="2371980"/>
            <a:ext cx="110598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DataContext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Background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="#4392f1"&gt;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="Auto"/&gt;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endParaRPr lang="en-GB" sz="10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 10"&gt;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DataContext</a:t>
            </a:r>
            <a:r>
              <a:rPr lang="en-GB" sz="1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0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vm</a:t>
            </a:r>
            <a:r>
              <a:rPr lang="en-GB" sz="1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</a:t>
            </a:r>
            <a:r>
              <a:rPr lang="en-GB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Text</a:t>
            </a:r>
            <a:r>
              <a:rPr lang="en-GB" sz="1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0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Binding</a:t>
            </a:r>
            <a:r>
              <a:rPr lang="en-GB" sz="10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SelectedCity</a:t>
            </a:r>
            <a:r>
              <a:rPr lang="en-GB" sz="10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.LocalizedName</a:t>
            </a:r>
            <a:r>
              <a:rPr lang="en-GB" sz="1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WeatherText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="18"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Center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Temperature</a:t>
            </a:r>
            <a:r>
              <a:rPr lang="en-GB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.Metric.Value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StringFormat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={}{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}{</a:t>
            </a:r>
            <a:r>
              <a:rPr lang="en-GB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}}"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="30"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GB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67B78-3A5E-E976-0116-4EEAD010AA71}"/>
              </a:ext>
            </a:extLst>
          </p:cNvPr>
          <p:cNvSpPr txBox="1"/>
          <p:nvPr/>
        </p:nvSpPr>
        <p:spPr>
          <a:xfrm>
            <a:off x="169545" y="1474619"/>
            <a:ext cx="4471035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{ 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OnPropertyChanged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}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46460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A0FDB-4AF3-7A80-DE4E-3DA080685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7D877-7F34-BD83-F315-37C981428F83}"/>
              </a:ext>
            </a:extLst>
          </p:cNvPr>
          <p:cNvSpPr txBox="1"/>
          <p:nvPr/>
        </p:nvSpPr>
        <p:spPr>
          <a:xfrm>
            <a:off x="254524" y="155202"/>
            <a:ext cx="6645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Model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Business and validation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Typically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5A8E9-6941-91D1-7221-94972EFC9CE4}"/>
              </a:ext>
            </a:extLst>
          </p:cNvPr>
          <p:cNvSpPr txBox="1"/>
          <p:nvPr/>
        </p:nvSpPr>
        <p:spPr>
          <a:xfrm>
            <a:off x="254523" y="2051560"/>
            <a:ext cx="6645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View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Layout of what is on the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Limited code behind, no business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Gets data from View Model through bindings or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B418F-5B98-380E-B5D1-A73E0B8370DF}"/>
              </a:ext>
            </a:extLst>
          </p:cNvPr>
          <p:cNvSpPr txBox="1"/>
          <p:nvPr/>
        </p:nvSpPr>
        <p:spPr>
          <a:xfrm>
            <a:off x="254523" y="4106604"/>
            <a:ext cx="6645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dirty="0" err="1"/>
              <a:t>ViewModel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Intermediary between View and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View’s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Provides data from the Model to the View</a:t>
            </a:r>
          </a:p>
        </p:txBody>
      </p:sp>
    </p:spTree>
    <p:extLst>
      <p:ext uri="{BB962C8B-B14F-4D97-AF65-F5344CB8AC3E}">
        <p14:creationId xmlns:p14="http://schemas.microsoft.com/office/powerpoint/2010/main" val="1163091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5AF71-F620-9576-BC2B-1774415AE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B8F6F2-1FED-0703-0A1D-FD5428A61A2B}"/>
              </a:ext>
            </a:extLst>
          </p:cNvPr>
          <p:cNvSpPr txBox="1"/>
          <p:nvPr/>
        </p:nvSpPr>
        <p:spPr>
          <a:xfrm>
            <a:off x="0" y="177949"/>
            <a:ext cx="113665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WeatherVM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 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This code is only for </a:t>
            </a:r>
            <a:r>
              <a:rPr lang="en-GB" sz="12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DesignMode</a:t>
            </a:r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 view the values.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DesignerProperties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.GetIsInDesignMode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System.Windows.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DependencyObject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()))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SelectedCity.LocalizedName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"New York"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WeatherText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"Partly cloudy"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Temperature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Temperature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Metric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Units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Value = 21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72585-1C51-3F05-D563-8F344E16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95739"/>
            <a:ext cx="9812119" cy="4344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2A3CC6-D6C5-58FB-82D4-0D60D45A6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99" y="5009692"/>
            <a:ext cx="7431871" cy="418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2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D7957-BE8D-6174-A04B-44FD37D7B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52D391-0EBC-4DFA-A70E-1F135A5A5E5F}"/>
              </a:ext>
            </a:extLst>
          </p:cNvPr>
          <p:cNvSpPr txBox="1"/>
          <p:nvPr/>
        </p:nvSpPr>
        <p:spPr>
          <a:xfrm>
            <a:off x="325024" y="312023"/>
            <a:ext cx="2547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ICommand</a:t>
            </a:r>
            <a:r>
              <a:rPr lang="en-GB" dirty="0"/>
              <a:t> </a:t>
            </a:r>
          </a:p>
          <a:p>
            <a:r>
              <a:rPr lang="en-GB" dirty="0"/>
              <a:t>Replacing Event Handlers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2808B-06E0-4751-8C26-2338B2B0AA9A}"/>
              </a:ext>
            </a:extLst>
          </p:cNvPr>
          <p:cNvSpPr txBox="1"/>
          <p:nvPr/>
        </p:nvSpPr>
        <p:spPr>
          <a:xfrm>
            <a:off x="369083" y="1123137"/>
            <a:ext cx="71632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Why to use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Commands can move some of the code behind logic to the View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Cleans up the 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Can be reused between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Exist as property of the Buttons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Perfect replacement for Event Handlers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9FA23-7E89-43BF-ADDB-42AD4143AC24}"/>
              </a:ext>
            </a:extLst>
          </p:cNvPr>
          <p:cNvSpPr txBox="1"/>
          <p:nvPr/>
        </p:nvSpPr>
        <p:spPr>
          <a:xfrm>
            <a:off x="404474" y="3429000"/>
            <a:ext cx="54141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it works?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</a:t>
            </a:r>
            <a:r>
              <a:rPr lang="en-GB" dirty="0" err="1"/>
              <a:t>ViewModel</a:t>
            </a:r>
            <a:r>
              <a:rPr lang="en-GB" dirty="0"/>
              <a:t> implement the </a:t>
            </a:r>
            <a:r>
              <a:rPr lang="en-GB" dirty="0" err="1"/>
              <a:t>ICommand</a:t>
            </a:r>
            <a:r>
              <a:rPr lang="en-GB" dirty="0"/>
              <a:t> interface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functionality is added to the Execute member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Optional </a:t>
            </a:r>
            <a:r>
              <a:rPr lang="en-GB" dirty="0" err="1"/>
              <a:t>CanExecute</a:t>
            </a:r>
            <a:r>
              <a:rPr lang="en-GB" dirty="0"/>
              <a:t> evaluations can be performed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command is assigned</a:t>
            </a:r>
          </a:p>
        </p:txBody>
      </p:sp>
    </p:spTree>
    <p:extLst>
      <p:ext uri="{BB962C8B-B14F-4D97-AF65-F5344CB8AC3E}">
        <p14:creationId xmlns:p14="http://schemas.microsoft.com/office/powerpoint/2010/main" val="694051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480D1-30DC-68EA-769E-11E154C6E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4A4662-EB3E-4D8E-9110-40C5C7ADC255}"/>
              </a:ext>
            </a:extLst>
          </p:cNvPr>
          <p:cNvSpPr/>
          <p:nvPr/>
        </p:nvSpPr>
        <p:spPr>
          <a:xfrm>
            <a:off x="1304428" y="923067"/>
            <a:ext cx="2890545" cy="403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C1CD81-A1A4-4439-B977-73BD6EECF3F3}"/>
              </a:ext>
            </a:extLst>
          </p:cNvPr>
          <p:cNvSpPr/>
          <p:nvPr/>
        </p:nvSpPr>
        <p:spPr>
          <a:xfrm>
            <a:off x="1828800" y="2262165"/>
            <a:ext cx="1776796" cy="45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CA2801-0039-4CFC-BD69-28321C75385D}"/>
              </a:ext>
            </a:extLst>
          </p:cNvPr>
          <p:cNvSpPr/>
          <p:nvPr/>
        </p:nvSpPr>
        <p:spPr>
          <a:xfrm>
            <a:off x="1828800" y="2973967"/>
            <a:ext cx="1776796" cy="45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D13254-C28E-4965-BC97-9D58AD6F550B}"/>
              </a:ext>
            </a:extLst>
          </p:cNvPr>
          <p:cNvSpPr/>
          <p:nvPr/>
        </p:nvSpPr>
        <p:spPr>
          <a:xfrm>
            <a:off x="1828800" y="3866337"/>
            <a:ext cx="1776796" cy="45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A1460-B608-4D02-B617-CF60B1F15B4F}"/>
              </a:ext>
            </a:extLst>
          </p:cNvPr>
          <p:cNvSpPr/>
          <p:nvPr/>
        </p:nvSpPr>
        <p:spPr>
          <a:xfrm>
            <a:off x="7198914" y="958820"/>
            <a:ext cx="2890545" cy="403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20049-3648-4096-99BC-053975FD1207}"/>
              </a:ext>
            </a:extLst>
          </p:cNvPr>
          <p:cNvSpPr txBox="1"/>
          <p:nvPr/>
        </p:nvSpPr>
        <p:spPr>
          <a:xfrm>
            <a:off x="8086590" y="201948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ICommand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91B75-DC39-4D3D-A6A8-8D2AFDFC7EBD}"/>
              </a:ext>
            </a:extLst>
          </p:cNvPr>
          <p:cNvSpPr txBox="1"/>
          <p:nvPr/>
        </p:nvSpPr>
        <p:spPr>
          <a:xfrm>
            <a:off x="7389594" y="3244334"/>
            <a:ext cx="2034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CanExecute</a:t>
            </a:r>
            <a:r>
              <a:rPr lang="en-GB" dirty="0"/>
              <a:t>? = false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Execute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2C8E86-B5BC-4D0B-890C-830F8AFE56F4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4194973" y="2938214"/>
            <a:ext cx="3003941" cy="357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528FB-8AE2-4BAB-8BD5-5F9E533FDE66}"/>
              </a:ext>
            </a:extLst>
          </p:cNvPr>
          <p:cNvSpPr/>
          <p:nvPr/>
        </p:nvSpPr>
        <p:spPr>
          <a:xfrm>
            <a:off x="1304428" y="5259481"/>
            <a:ext cx="2890545" cy="403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885C4BB-9E26-4869-BCD6-5B887388A9C8}"/>
              </a:ext>
            </a:extLst>
          </p:cNvPr>
          <p:cNvSpPr/>
          <p:nvPr/>
        </p:nvSpPr>
        <p:spPr>
          <a:xfrm>
            <a:off x="1828800" y="6598579"/>
            <a:ext cx="1776796" cy="45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email@ej.co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D235F2-DFF6-430E-9BAD-F62495A1A1EC}"/>
              </a:ext>
            </a:extLst>
          </p:cNvPr>
          <p:cNvSpPr/>
          <p:nvPr/>
        </p:nvSpPr>
        <p:spPr>
          <a:xfrm>
            <a:off x="1828800" y="7310381"/>
            <a:ext cx="1776796" cy="45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secret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287902-73ED-4113-9483-53870C648669}"/>
              </a:ext>
            </a:extLst>
          </p:cNvPr>
          <p:cNvSpPr/>
          <p:nvPr/>
        </p:nvSpPr>
        <p:spPr>
          <a:xfrm>
            <a:off x="1828800" y="8202751"/>
            <a:ext cx="1776796" cy="45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98561-DABC-44DD-A958-85CA71598020}"/>
              </a:ext>
            </a:extLst>
          </p:cNvPr>
          <p:cNvSpPr/>
          <p:nvPr/>
        </p:nvSpPr>
        <p:spPr>
          <a:xfrm>
            <a:off x="7198914" y="5295234"/>
            <a:ext cx="2890545" cy="403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74CA77-A815-4B61-8781-77723515D3CB}"/>
              </a:ext>
            </a:extLst>
          </p:cNvPr>
          <p:cNvSpPr txBox="1"/>
          <p:nvPr/>
        </p:nvSpPr>
        <p:spPr>
          <a:xfrm>
            <a:off x="8086590" y="635589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ICommand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8AA88C-556C-404F-AE1D-A0536FA857A9}"/>
              </a:ext>
            </a:extLst>
          </p:cNvPr>
          <p:cNvSpPr txBox="1"/>
          <p:nvPr/>
        </p:nvSpPr>
        <p:spPr>
          <a:xfrm>
            <a:off x="7389594" y="7580748"/>
            <a:ext cx="1993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CanExecute</a:t>
            </a:r>
            <a:r>
              <a:rPr lang="en-GB" dirty="0"/>
              <a:t>? = true</a:t>
            </a:r>
          </a:p>
          <a:p>
            <a:r>
              <a:rPr lang="en-GB" dirty="0"/>
              <a:t>Execute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8968B1-D306-4133-9E6C-35376A03A856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4194973" y="7274628"/>
            <a:ext cx="3003941" cy="357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588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E0013-F466-70FE-12B7-130EBB8D8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E5B3A9-0C55-41F0-B1A6-61BE7D5A727E}"/>
              </a:ext>
            </a:extLst>
          </p:cNvPr>
          <p:cNvSpPr txBox="1"/>
          <p:nvPr/>
        </p:nvSpPr>
        <p:spPr>
          <a:xfrm>
            <a:off x="709862" y="966075"/>
            <a:ext cx="74716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MakeQuery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cities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AccuWeatherHelper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.GetCities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(Query);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0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4B18F-5D57-DF34-3FE3-9B0D8FD9A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981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E44CF-9C4C-C703-1D80-445ACA235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107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55169-2130-EBBD-DD73-73F88E266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986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4B4D0-8F8E-D2A2-77E8-838FE1C8D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407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FE5D8-2A72-FD58-4D05-7DFA772E0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1404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1CC59-708C-6BB8-C5CD-0793D88A0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F3D91-2030-2CDD-1945-075CCEDFA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B67D4A-A745-C551-3D35-00F31C37AD10}"/>
              </a:ext>
            </a:extLst>
          </p:cNvPr>
          <p:cNvSpPr txBox="1"/>
          <p:nvPr/>
        </p:nvSpPr>
        <p:spPr>
          <a:xfrm>
            <a:off x="143759" y="380942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https://developer.accuweather.com/apis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08A78-84EF-F350-B9F0-207BDB044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23" y="1093509"/>
            <a:ext cx="6683010" cy="510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801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AD8E1-AFD9-3944-B0C3-4964AC30D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839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CB382-744E-1683-AFB0-8513FA3B4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122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F7D59-8ADE-4ADE-1E6D-4F589CA21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53200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2DF2A-7BB8-7A53-7763-19AF85D5E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5462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0EB1A-0F48-47BF-A66E-6C7263067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7740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E2A5F-FF99-56D2-0BD1-CA5D0E38C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0775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F4F80-0788-283B-721B-BCA51E30C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1742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D3E01-2B27-2950-4736-72167F54B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9877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C941A-4605-E4B4-A81A-AA6D9F96C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6950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79AFD-FF6E-3E3F-5DB6-002EA6381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71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73D46-DEA8-F758-4A62-7DBEACC53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9701AE-DFA3-75C8-D646-67712E1C9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7" y="199092"/>
            <a:ext cx="7579305" cy="355018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48D7CC-33A0-32AB-6448-99611808B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98355"/>
              </p:ext>
            </p:extLst>
          </p:nvPr>
        </p:nvGraphicFramePr>
        <p:xfrm>
          <a:off x="2584450" y="3813334"/>
          <a:ext cx="7023100" cy="375920"/>
        </p:xfrm>
        <a:graphic>
          <a:graphicData uri="http://schemas.openxmlformats.org/drawingml/2006/table">
            <a:tbl>
              <a:tblPr/>
              <a:tblGrid>
                <a:gridCol w="1053408">
                  <a:extLst>
                    <a:ext uri="{9D8B030D-6E8A-4147-A177-3AD203B41FA5}">
                      <a16:colId xmlns:a16="http://schemas.microsoft.com/office/drawing/2014/main" val="682772891"/>
                    </a:ext>
                  </a:extLst>
                </a:gridCol>
                <a:gridCol w="5969692">
                  <a:extLst>
                    <a:ext uri="{9D8B030D-6E8A-4147-A177-3AD203B41FA5}">
                      <a16:colId xmlns:a16="http://schemas.microsoft.com/office/drawing/2014/main" val="1660681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API Key:</a:t>
                      </a:r>
                      <a:endParaRPr lang="en-GB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jBRKohc78gQa9c5eNPfEshGoGlM9jXKv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34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4236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189CB-01D5-8E1F-379B-166C083F3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9847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24EB7-8F22-145A-53CA-A4ADE3D16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8766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B0DBB-96A8-1469-FCD1-4AF7FD6B8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1500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01309-8B99-58F2-C0F3-2E56D937A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48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2DA8E-DE49-88A8-619E-E7D4BB423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3981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32111-F9C5-7FFE-8885-109C28AE8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1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712D6-8A33-0FCD-17BE-C468E017F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435D86-2B66-0B17-D9F5-B2CAE2E3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962"/>
            <a:ext cx="11926964" cy="1619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777AA6-7740-F4C9-2D06-365E9B920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97" y="257712"/>
            <a:ext cx="1933845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6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66D36-1AC5-757B-C53D-413897D15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54EBE9-7988-17BC-0595-908A86972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61"/>
            <a:ext cx="9469171" cy="3458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D6E9A0-FFE3-1493-9E12-F607A2DB2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748" y="2564091"/>
            <a:ext cx="3117971" cy="38414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8FE235-BE71-5B16-F70B-418E909529A1}"/>
              </a:ext>
            </a:extLst>
          </p:cNvPr>
          <p:cNvCxnSpPr/>
          <p:nvPr/>
        </p:nvCxnSpPr>
        <p:spPr>
          <a:xfrm flipV="1">
            <a:off x="6096000" y="2960016"/>
            <a:ext cx="1520858" cy="1611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9C029F-1664-1C30-9362-4C641966D8D5}"/>
              </a:ext>
            </a:extLst>
          </p:cNvPr>
          <p:cNvSpPr txBox="1"/>
          <p:nvPr/>
        </p:nvSpPr>
        <p:spPr>
          <a:xfrm>
            <a:off x="4270342" y="4798243"/>
            <a:ext cx="223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Key is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367160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870CB-F77E-4DCA-D1A8-56C6C4C2F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289B1-BDD5-076F-295B-0E2CB059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46" y="397322"/>
            <a:ext cx="8192643" cy="1086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2D9B17-8EBF-28DC-9D4A-814F52BB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00" y="2333927"/>
            <a:ext cx="13043039" cy="186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5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2485</Words>
  <Application>Microsoft Office PowerPoint</Application>
  <PresentationFormat>Widescreen</PresentationFormat>
  <Paragraphs>437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Aptos</vt:lpstr>
      <vt:lpstr>Aptos Display</vt:lpstr>
      <vt:lpstr>Monaco</vt:lpstr>
      <vt:lpstr>Arial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Zdebski</dc:creator>
  <cp:lastModifiedBy>Daniel Zdebski</cp:lastModifiedBy>
  <cp:revision>8</cp:revision>
  <dcterms:created xsi:type="dcterms:W3CDTF">2025-06-10T12:09:05Z</dcterms:created>
  <dcterms:modified xsi:type="dcterms:W3CDTF">2025-06-11T06:32:12Z</dcterms:modified>
</cp:coreProperties>
</file>