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92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71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2" r:id="rId45"/>
    <p:sldId id="303" r:id="rId46"/>
    <p:sldId id="305" r:id="rId47"/>
    <p:sldId id="306" r:id="rId48"/>
    <p:sldId id="304" r:id="rId49"/>
    <p:sldId id="307" r:id="rId50"/>
    <p:sldId id="301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265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imple Calculator" id="{8D6690B2-248F-48AD-97C2-F1028803256F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  <p14:sldId id="264"/>
            <p14:sldId id="266"/>
            <p14:sldId id="267"/>
            <p14:sldId id="268"/>
            <p14:sldId id="269"/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92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71"/>
            <p14:sldId id="294"/>
            <p14:sldId id="295"/>
            <p14:sldId id="296"/>
            <p14:sldId id="297"/>
            <p14:sldId id="298"/>
            <p14:sldId id="299"/>
            <p14:sldId id="300"/>
            <p14:sldId id="302"/>
            <p14:sldId id="303"/>
            <p14:sldId id="305"/>
            <p14:sldId id="306"/>
            <p14:sldId id="304"/>
            <p14:sldId id="307"/>
            <p14:sldId id="301"/>
            <p14:sldId id="308"/>
            <p14:sldId id="309"/>
          </p14:sldIdLst>
        </p14:section>
        <p14:section name="Testing &amp; Debuging" id="{CFA8B0F7-7667-4091-942C-DBE7E9C326EC}">
          <p14:sldIdLst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9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EFB6-0119-F552-E3B8-8D0ACCB12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2D2D9-C7FA-2D90-E8CB-8E76180F4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EEC47-1A1C-371B-43FF-0C5F8599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F03-F7C0-40E5-A4C8-78AB2B9CA636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28D99-20DD-1619-AC48-7C578707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E80BD-0289-6CAB-1CD5-373E9C73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5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25BB-38B1-B306-2624-1C4DF7636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C53A8-56F0-2659-7DC0-15950BAD3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248DE-2A49-95BC-C9D7-60B3ED9F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F03-F7C0-40E5-A4C8-78AB2B9CA636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1F9B-E064-E480-5FC6-287F1255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A7CAD-7E07-FD39-35E2-3A3C4383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07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5094E-7AF8-A4D0-F673-F325E172D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7C128-EA60-210A-8B23-FDF6D79E5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42E85-2B78-5DDB-4BD7-3BD15891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F03-F7C0-40E5-A4C8-78AB2B9CA636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CBCD3-DD51-89C1-6B89-313A6359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1F266-61FE-4FAD-77E4-223FC288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60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3099-00DE-ACCF-E5AC-C95F5D27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EED75-A0FC-6C4B-CF01-567527DD0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E0F12-FF36-9B74-A575-A70D258D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F03-F7C0-40E5-A4C8-78AB2B9CA636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A6ECB-2BD8-722C-ED18-F014E8A6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C1FB5-80FA-B742-5747-C3B478CF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94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AC39-DAD4-9C7B-5623-0989B372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6710D-66EC-35C3-9E72-517B61C3C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8609D-A72D-B9C8-DB29-BF1F7950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F03-F7C0-40E5-A4C8-78AB2B9CA636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0B536-5C18-12DC-141B-CE90E316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0411F-13EC-F8FE-C8AB-2B6E230C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02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9527-95AC-E4AB-4E2B-DDE1A652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0E0FB-ED5F-59A0-C1F3-9836BBD2F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D96A4-E2F2-38DA-3CA5-A34D03C8A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6CDF2-34AA-5482-5D86-57FA960E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F03-F7C0-40E5-A4C8-78AB2B9CA636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EA2AC-6A7A-40E8-EB6A-3C4CE99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CBF0D-9FE3-49D9-7F19-686DFDF1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84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2223-7B66-3328-8036-A4AE5B14F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B7ACC-69E2-BE80-FCEC-84D924877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2C564-113E-1E87-0B75-3DDAB6031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4E1214-1943-CE68-8DA4-2011CA354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BC68F-8195-1D82-36F5-ACE6154D4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301ADC-8EC9-20EE-C434-8AC0B943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F03-F7C0-40E5-A4C8-78AB2B9CA636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8A081-5799-0F8D-7803-A17568DE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B3D50-65F8-5A24-18E6-5C45F3CB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57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CD507-1CD1-45F9-7F93-C4C4543C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CC955-C7DB-C58D-ABA6-C2BEE154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F03-F7C0-40E5-A4C8-78AB2B9CA636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99EA0-CE06-3843-B559-CC7E9283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8D616-893F-A38A-C80E-69FBCBE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73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D096C-6EDE-CD1B-B459-7F533B8A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F03-F7C0-40E5-A4C8-78AB2B9CA636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1BC92-C090-7CBF-D6A5-2ED42B07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9D29F-83FF-B5F1-735B-FAABEAEC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64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8E7E-D011-C963-20D8-73A9F321E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CB0A-FE80-6895-96A0-A22D20395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83026-3A16-2789-47FB-CA71AD32E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9A6A9-11F4-3005-C91C-615A7879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F03-F7C0-40E5-A4C8-78AB2B9CA636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A6C79-8BDE-B776-5B13-3780B82C1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ABC64-003A-F9CD-21F9-4F1210D5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41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F731-F7BE-C9B0-074C-6F7A9A04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80217-0E3F-06F4-F904-188F7DB13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B74DE-23F7-C433-4540-6702D3CB2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FBB6C-A2E7-A0F2-3DE2-3CB1AB31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4F03-F7C0-40E5-A4C8-78AB2B9CA636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D9746-D0CF-A5E8-9C74-44F35388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E8B02-992E-1753-DD99-21A56D8F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6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A3A77-B18E-0EB0-C1B6-3B502391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8C670-7453-FA09-994D-A0BD65C97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2BBD3-3F2C-13C6-C0D4-0369B4DFB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394F03-F7C0-40E5-A4C8-78AB2B9CA636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23542-F5EE-4EE4-7BFF-B00ADFDBA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6C375-A84B-A190-7F4B-67CAB239C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9EBB8B-66BC-460B-B9F1-9A6F796B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77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82FE87-5D93-1BF8-855A-87530BC68869}"/>
              </a:ext>
            </a:extLst>
          </p:cNvPr>
          <p:cNvSpPr txBox="1"/>
          <p:nvPr/>
        </p:nvSpPr>
        <p:spPr>
          <a:xfrm>
            <a:off x="1790334" y="2376791"/>
            <a:ext cx="86113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b="1"/>
              <a:t>Simple Calculator</a:t>
            </a:r>
            <a:endParaRPr lang="en-GB" sz="8000" b="1" dirty="0"/>
          </a:p>
        </p:txBody>
      </p:sp>
    </p:spTree>
    <p:extLst>
      <p:ext uri="{BB962C8B-B14F-4D97-AF65-F5344CB8AC3E}">
        <p14:creationId xmlns:p14="http://schemas.microsoft.com/office/powerpoint/2010/main" val="3752724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117E8-8A89-C106-7E9D-FE3B3F910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E2CC76-C28E-5E8D-89ED-A1A13B920F78}"/>
              </a:ext>
            </a:extLst>
          </p:cNvPr>
          <p:cNvSpPr txBox="1"/>
          <p:nvPr/>
        </p:nvSpPr>
        <p:spPr>
          <a:xfrm>
            <a:off x="493441" y="278110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="10, 0, 20, 10</a:t>
            </a: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F1B30C-400E-786D-862B-1CD285EF6A52}"/>
              </a:ext>
            </a:extLst>
          </p:cNvPr>
          <p:cNvCxnSpPr/>
          <p:nvPr/>
        </p:nvCxnSpPr>
        <p:spPr>
          <a:xfrm flipV="1">
            <a:off x="1572322" y="568712"/>
            <a:ext cx="167268" cy="557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2230685-AB42-D280-9389-59792591BB55}"/>
              </a:ext>
            </a:extLst>
          </p:cNvPr>
          <p:cNvSpPr txBox="1"/>
          <p:nvPr/>
        </p:nvSpPr>
        <p:spPr>
          <a:xfrm>
            <a:off x="1282390" y="1405054"/>
            <a:ext cx="56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Left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C3AF51-28E4-1EB4-4EF1-23E78F14CE5E}"/>
              </a:ext>
            </a:extLst>
          </p:cNvPr>
          <p:cNvCxnSpPr>
            <a:cxnSpLocks/>
          </p:cNvCxnSpPr>
          <p:nvPr/>
        </p:nvCxnSpPr>
        <p:spPr>
          <a:xfrm flipH="1" flipV="1">
            <a:off x="2204225" y="647442"/>
            <a:ext cx="226741" cy="612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F1133F-0BDE-6506-B0DC-89105FF64243}"/>
              </a:ext>
            </a:extLst>
          </p:cNvPr>
          <p:cNvSpPr txBox="1"/>
          <p:nvPr/>
        </p:nvSpPr>
        <p:spPr>
          <a:xfrm>
            <a:off x="2204225" y="1277486"/>
            <a:ext cx="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A994C2-FAC4-4AA8-8868-B374F081EBD2}"/>
              </a:ext>
            </a:extLst>
          </p:cNvPr>
          <p:cNvCxnSpPr>
            <a:cxnSpLocks/>
          </p:cNvCxnSpPr>
          <p:nvPr/>
        </p:nvCxnSpPr>
        <p:spPr>
          <a:xfrm flipH="1" flipV="1">
            <a:off x="2782230" y="708774"/>
            <a:ext cx="226741" cy="612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276C9EF-FC01-C806-B8D6-F07F13B4B871}"/>
              </a:ext>
            </a:extLst>
          </p:cNvPr>
          <p:cNvSpPr txBox="1"/>
          <p:nvPr/>
        </p:nvSpPr>
        <p:spPr>
          <a:xfrm>
            <a:off x="2895600" y="1372943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Right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02FABF-9E86-FA1B-0878-4B5731BF2050}"/>
              </a:ext>
            </a:extLst>
          </p:cNvPr>
          <p:cNvCxnSpPr>
            <a:cxnSpLocks/>
          </p:cNvCxnSpPr>
          <p:nvPr/>
        </p:nvCxnSpPr>
        <p:spPr>
          <a:xfrm flipH="1" flipV="1">
            <a:off x="3540511" y="625139"/>
            <a:ext cx="509704" cy="634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1117E97-0F42-00D3-327A-D0A18B9E9681}"/>
              </a:ext>
            </a:extLst>
          </p:cNvPr>
          <p:cNvSpPr txBox="1"/>
          <p:nvPr/>
        </p:nvSpPr>
        <p:spPr>
          <a:xfrm>
            <a:off x="4050215" y="1321420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Bottom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75BA623-5DEC-2DFB-470C-D3AFD1F5E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04" y="2046921"/>
            <a:ext cx="2753109" cy="30960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7B7FF7D-9C2F-4778-6F2F-2AF45D7EB05E}"/>
              </a:ext>
            </a:extLst>
          </p:cNvPr>
          <p:cNvSpPr txBox="1"/>
          <p:nvPr/>
        </p:nvSpPr>
        <p:spPr>
          <a:xfrm>
            <a:off x="5341432" y="379916"/>
            <a:ext cx="609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strike="sngStrike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VerticalAlignment</a:t>
            </a:r>
            <a:r>
              <a:rPr lang="en-GB" sz="18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Center</a:t>
            </a:r>
            <a:r>
              <a:rPr lang="en-GB" sz="18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="10, 0, 20, 10"&gt;</a:t>
            </a:r>
            <a:endParaRPr lang="en-GB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8D8A1EB-B81C-1EAD-36C0-AF8406CB5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161" y="1646818"/>
            <a:ext cx="2838846" cy="32770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E7934BF-EC13-A13A-0CCF-452FAFBA0A20}"/>
              </a:ext>
            </a:extLst>
          </p:cNvPr>
          <p:cNvSpPr txBox="1"/>
          <p:nvPr/>
        </p:nvSpPr>
        <p:spPr>
          <a:xfrm>
            <a:off x="906037" y="6048195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="10, 10"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849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74C13-BE94-4765-EA0D-B998EADDD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F15366-12C5-9866-BC45-CD370CD91332}"/>
              </a:ext>
            </a:extLst>
          </p:cNvPr>
          <p:cNvSpPr txBox="1"/>
          <p:nvPr/>
        </p:nvSpPr>
        <p:spPr>
          <a:xfrm>
            <a:off x="337325" y="372224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="10, 10"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ECFDA-4215-F91D-D12E-BF15ED191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75" y="1119932"/>
            <a:ext cx="3134162" cy="43059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7371DE-2EF6-A7DE-89B7-964AAFBFE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000" y="1124694"/>
            <a:ext cx="3562847" cy="4296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247AF4-9F65-6FF9-C867-9509B2B62732}"/>
              </a:ext>
            </a:extLst>
          </p:cNvPr>
          <p:cNvSpPr txBox="1"/>
          <p:nvPr/>
        </p:nvSpPr>
        <p:spPr>
          <a:xfrm>
            <a:off x="5967777" y="372224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="10"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8571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44B07-723B-3E3E-3F81-28BB5C6A4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272E01-AD07-E993-29F0-9DC319146248}"/>
              </a:ext>
            </a:extLst>
          </p:cNvPr>
          <p:cNvSpPr txBox="1"/>
          <p:nvPr/>
        </p:nvSpPr>
        <p:spPr>
          <a:xfrm>
            <a:off x="170056" y="326937"/>
            <a:ext cx="60941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="10"&gt;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="Result"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="0,0,0,10"/&gt;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="0,0,0,10"/&gt;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="0,0,0, 10"/&gt;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="Calculate"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Background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DodgerBlue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Foreground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="white"/&gt;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65D7B4-D5D5-B5A4-16C0-51EA18CB4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551" y="326937"/>
            <a:ext cx="3573903" cy="457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75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67755-2FF1-9AF7-A2FD-1EF0E6478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0E46A9-6C27-3893-B13D-91FC4B194EA0}"/>
              </a:ext>
            </a:extLst>
          </p:cNvPr>
          <p:cNvSpPr txBox="1"/>
          <p:nvPr/>
        </p:nvSpPr>
        <p:spPr>
          <a:xfrm>
            <a:off x="96625" y="122176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Grid element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DA950-27BE-1B54-E30E-ACD380DAEF9A}"/>
              </a:ext>
            </a:extLst>
          </p:cNvPr>
          <p:cNvSpPr txBox="1"/>
          <p:nvPr/>
        </p:nvSpPr>
        <p:spPr>
          <a:xfrm>
            <a:off x="294588" y="817478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="10"&gt;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1BA6AF-DDC0-0E0F-630C-BB364D177FFC}"/>
              </a:ext>
            </a:extLst>
          </p:cNvPr>
          <p:cNvSpPr txBox="1"/>
          <p:nvPr/>
        </p:nvSpPr>
        <p:spPr>
          <a:xfrm>
            <a:off x="4223209" y="1094477"/>
            <a:ext cx="3332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These are equivalent definitions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6CA26-867E-B61B-E4D2-F4F689860BC6}"/>
              </a:ext>
            </a:extLst>
          </p:cNvPr>
          <p:cNvSpPr txBox="1"/>
          <p:nvPr/>
        </p:nvSpPr>
        <p:spPr>
          <a:xfrm>
            <a:off x="228601" y="3101667"/>
            <a:ext cx="6094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="123"/&gt;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endParaRPr lang="en-GB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="auto"/&gt;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BEC526-7272-B89E-E1D8-5CF7207529D9}"/>
              </a:ext>
            </a:extLst>
          </p:cNvPr>
          <p:cNvCxnSpPr/>
          <p:nvPr/>
        </p:nvCxnSpPr>
        <p:spPr>
          <a:xfrm flipH="1">
            <a:off x="5731497" y="2714920"/>
            <a:ext cx="829559" cy="714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50EA31-8281-AA99-2118-EF70D4422A49}"/>
              </a:ext>
            </a:extLst>
          </p:cNvPr>
          <p:cNvSpPr txBox="1"/>
          <p:nvPr/>
        </p:nvSpPr>
        <p:spPr>
          <a:xfrm>
            <a:off x="6561056" y="2345588"/>
            <a:ext cx="74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5377FD-3A52-973B-31E8-FE2A5893E778}"/>
              </a:ext>
            </a:extLst>
          </p:cNvPr>
          <p:cNvCxnSpPr/>
          <p:nvPr/>
        </p:nvCxnSpPr>
        <p:spPr>
          <a:xfrm flipH="1">
            <a:off x="5681220" y="3760289"/>
            <a:ext cx="829559" cy="714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DF78A4-24E7-38D7-BCFE-1EBEFE9DE40C}"/>
              </a:ext>
            </a:extLst>
          </p:cNvPr>
          <p:cNvSpPr txBox="1"/>
          <p:nvPr/>
        </p:nvSpPr>
        <p:spPr>
          <a:xfrm>
            <a:off x="6647469" y="3390957"/>
            <a:ext cx="2529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 only space it needs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9A3E4-0419-83D1-40FF-03FA7AC46C52}"/>
              </a:ext>
            </a:extLst>
          </p:cNvPr>
          <p:cNvSpPr txBox="1"/>
          <p:nvPr/>
        </p:nvSpPr>
        <p:spPr>
          <a:xfrm>
            <a:off x="228601" y="5577494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B19F9F-D4DB-06B5-8D14-292734AFB93D}"/>
              </a:ext>
            </a:extLst>
          </p:cNvPr>
          <p:cNvCxnSpPr/>
          <p:nvPr/>
        </p:nvCxnSpPr>
        <p:spPr>
          <a:xfrm flipH="1">
            <a:off x="5324417" y="5159191"/>
            <a:ext cx="829559" cy="714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9F5343D-10A4-0860-DD09-8DA502DE61EC}"/>
              </a:ext>
            </a:extLst>
          </p:cNvPr>
          <p:cNvSpPr txBox="1"/>
          <p:nvPr/>
        </p:nvSpPr>
        <p:spPr>
          <a:xfrm>
            <a:off x="6290666" y="4789859"/>
            <a:ext cx="257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Uses all available space</a:t>
            </a:r>
          </a:p>
        </p:txBody>
      </p:sp>
    </p:spTree>
    <p:extLst>
      <p:ext uri="{BB962C8B-B14F-4D97-AF65-F5344CB8AC3E}">
        <p14:creationId xmlns:p14="http://schemas.microsoft.com/office/powerpoint/2010/main" val="3620523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C0BE3-C6E8-023A-FDAC-07DD38D02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BA3DFD-5A6D-AA41-1839-8DC5A4C3EDC3}"/>
              </a:ext>
            </a:extLst>
          </p:cNvPr>
          <p:cNvSpPr txBox="1"/>
          <p:nvPr/>
        </p:nvSpPr>
        <p:spPr>
          <a:xfrm>
            <a:off x="115479" y="527430"/>
            <a:ext cx="6094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40602-2E71-FB18-3F14-E11D3CA9B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320" y="187655"/>
            <a:ext cx="1766097" cy="24983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CC739F-A3B8-EE44-AF22-C63E3523CDBA}"/>
              </a:ext>
            </a:extLst>
          </p:cNvPr>
          <p:cNvSpPr txBox="1"/>
          <p:nvPr/>
        </p:nvSpPr>
        <p:spPr>
          <a:xfrm>
            <a:off x="662233" y="4022246"/>
            <a:ext cx="60944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Grid.RowDefinitions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="2*"/&gt;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Grid.RowDefinitions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A0273D-D1B2-4EAF-8517-ADDB55A6E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287" y="3591611"/>
            <a:ext cx="1987551" cy="286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64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25571-D1CB-3618-195D-522956E7E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322C0E-55F5-5762-45A2-0CC5DA7EC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317"/>
            <a:ext cx="12192000" cy="639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09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55A1F-30A8-93D0-1745-34D3F356A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6ABD40-5500-6533-FA40-DBD11CF31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85" y="630349"/>
            <a:ext cx="3610479" cy="52013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EE61A9-B2C2-915C-E95B-C59D6735D154}"/>
              </a:ext>
            </a:extLst>
          </p:cNvPr>
          <p:cNvSpPr txBox="1"/>
          <p:nvPr/>
        </p:nvSpPr>
        <p:spPr>
          <a:xfrm>
            <a:off x="4546077" y="630349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Grid.ColumnSpan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="4"/&gt;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3789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8F52C-6F9B-97B3-9A09-3CEE7AF95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41D681-0C94-624A-27BE-78D6CFB0B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29" y="852128"/>
            <a:ext cx="3477110" cy="51537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BE71FC-D4C4-2A85-CBCA-91F3045416BF}"/>
              </a:ext>
            </a:extLst>
          </p:cNvPr>
          <p:cNvSpPr txBox="1"/>
          <p:nvPr/>
        </p:nvSpPr>
        <p:spPr>
          <a:xfrm>
            <a:off x="4470662" y="852128"/>
            <a:ext cx="60944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Grid.ColumnSpan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="4"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HorizontalAlignment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="Right"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VerticalAlignment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="Bottom"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="60"/&gt;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5677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DF3F9-3022-A52F-88BE-5AE85EB8B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43685C-6B89-4BF9-1ECE-00845FEC2CEF}"/>
              </a:ext>
            </a:extLst>
          </p:cNvPr>
          <p:cNvSpPr txBox="1"/>
          <p:nvPr/>
        </p:nvSpPr>
        <p:spPr>
          <a:xfrm>
            <a:off x="96625" y="122176"/>
            <a:ext cx="134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Add button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71604E-A587-66F9-8954-2EFAE3C32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13" y="644738"/>
            <a:ext cx="1845591" cy="27058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ECDCC6-5C52-7FD5-BD33-DB204FAAACB7}"/>
              </a:ext>
            </a:extLst>
          </p:cNvPr>
          <p:cNvSpPr txBox="1"/>
          <p:nvPr/>
        </p:nvSpPr>
        <p:spPr>
          <a:xfrm>
            <a:off x="2585301" y="88056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="AC"/&gt;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8E3ACC-04FF-E9E6-A92B-DE3DDDF5B2BB}"/>
              </a:ext>
            </a:extLst>
          </p:cNvPr>
          <p:cNvSpPr txBox="1"/>
          <p:nvPr/>
        </p:nvSpPr>
        <p:spPr>
          <a:xfrm>
            <a:off x="2045616" y="3984884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="AC"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="1"/&gt;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288617-2A90-D6AE-5DEF-BEB12248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13" y="3635770"/>
            <a:ext cx="1779603" cy="262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21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8649C-FB63-3541-F0EF-1336B19C8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017FA3-0886-458E-925E-F2B66D02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03" y="1064181"/>
            <a:ext cx="3591426" cy="51632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E5C998-61A3-9783-9BFD-04E4B2128A48}"/>
              </a:ext>
            </a:extLst>
          </p:cNvPr>
          <p:cNvSpPr txBox="1"/>
          <p:nvPr/>
        </p:nvSpPr>
        <p:spPr>
          <a:xfrm>
            <a:off x="3923030" y="622169"/>
            <a:ext cx="7596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Now define all the remaining buttons as shown in the picture</a:t>
            </a:r>
          </a:p>
          <a:p>
            <a:endParaRPr lang="en-GB" dirty="0"/>
          </a:p>
          <a:p>
            <a:r>
              <a:rPr lang="en-GB" dirty="0"/>
              <a:t>In case of “0” button this shall be spanned over two grid columns, do you know how to do this?</a:t>
            </a:r>
          </a:p>
        </p:txBody>
      </p:sp>
    </p:spTree>
    <p:extLst>
      <p:ext uri="{BB962C8B-B14F-4D97-AF65-F5344CB8AC3E}">
        <p14:creationId xmlns:p14="http://schemas.microsoft.com/office/powerpoint/2010/main" val="300139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987DE-DBAD-C8A0-8B67-13E859C6A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3D369D-8C8E-55E5-DA82-BD560648A4B9}"/>
              </a:ext>
            </a:extLst>
          </p:cNvPr>
          <p:cNvSpPr txBox="1"/>
          <p:nvPr/>
        </p:nvSpPr>
        <p:spPr>
          <a:xfrm>
            <a:off x="216817" y="160256"/>
            <a:ext cx="4253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XAML</a:t>
            </a:r>
          </a:p>
          <a:p>
            <a:r>
              <a:rPr lang="en-GB" dirty="0" err="1"/>
              <a:t>E</a:t>
            </a:r>
            <a:r>
              <a:rPr lang="en-GB" b="1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X</a:t>
            </a:r>
            <a:r>
              <a:rPr lang="en-GB" dirty="0" err="1"/>
              <a:t>tensible</a:t>
            </a:r>
            <a:r>
              <a:rPr lang="en-GB" dirty="0"/>
              <a:t> </a:t>
            </a:r>
            <a:r>
              <a:rPr lang="en-GB" b="1" u="sng" dirty="0"/>
              <a:t>A</a:t>
            </a:r>
            <a:r>
              <a:rPr lang="en-GB" dirty="0"/>
              <a:t>pplication </a:t>
            </a:r>
            <a:r>
              <a:rPr lang="en-GB" b="1" u="sng" dirty="0"/>
              <a:t>M</a:t>
            </a:r>
            <a:r>
              <a:rPr lang="en-GB" dirty="0"/>
              <a:t>arkup </a:t>
            </a:r>
            <a:r>
              <a:rPr lang="en-GB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</a:t>
            </a:r>
            <a:r>
              <a:rPr lang="en-GB" dirty="0"/>
              <a:t>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7CCCD-BB47-7788-7375-39D3C9EC6BFE}"/>
              </a:ext>
            </a:extLst>
          </p:cNvPr>
          <p:cNvSpPr txBox="1"/>
          <p:nvPr/>
        </p:nvSpPr>
        <p:spPr>
          <a:xfrm>
            <a:off x="851535" y="3212098"/>
            <a:ext cx="60921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="Write your name"/&gt;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="Save"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="saveButton"/&gt;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endParaRPr lang="en-GB" sz="18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563A96-587C-276C-9DEA-6EC8DF0CE991}"/>
              </a:ext>
            </a:extLst>
          </p:cNvPr>
          <p:cNvCxnSpPr/>
          <p:nvPr/>
        </p:nvCxnSpPr>
        <p:spPr>
          <a:xfrm flipH="1">
            <a:off x="3200400" y="2274849"/>
            <a:ext cx="2408663" cy="1326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FBC90F0-0260-A549-ACB1-D0CDEE431433}"/>
              </a:ext>
            </a:extLst>
          </p:cNvPr>
          <p:cNvSpPr txBox="1"/>
          <p:nvPr/>
        </p:nvSpPr>
        <p:spPr>
          <a:xfrm>
            <a:off x="5954751" y="1628078"/>
            <a:ext cx="772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StackPanel</a:t>
            </a:r>
            <a:r>
              <a:rPr lang="en-GB" dirty="0"/>
              <a:t>: is a layout panel that arranges child elements into a single block.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F075D2-395E-14BF-C197-69CBC266B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001" y="2559395"/>
            <a:ext cx="2924583" cy="392484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3DCCCB-A27A-3ECB-D81E-768C92FCA1F6}"/>
              </a:ext>
            </a:extLst>
          </p:cNvPr>
          <p:cNvCxnSpPr>
            <a:cxnSpLocks/>
          </p:cNvCxnSpPr>
          <p:nvPr/>
        </p:nvCxnSpPr>
        <p:spPr>
          <a:xfrm flipH="1" flipV="1">
            <a:off x="3998062" y="4265341"/>
            <a:ext cx="1074001" cy="1410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E3511D4-C81F-0709-F2A5-8DF313204899}"/>
              </a:ext>
            </a:extLst>
          </p:cNvPr>
          <p:cNvSpPr txBox="1"/>
          <p:nvPr/>
        </p:nvSpPr>
        <p:spPr>
          <a:xfrm>
            <a:off x="4646920" y="5675971"/>
            <a:ext cx="12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Properties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58E89A-29BC-D772-76FC-54C5CF8D0316}"/>
              </a:ext>
            </a:extLst>
          </p:cNvPr>
          <p:cNvCxnSpPr>
            <a:cxnSpLocks/>
          </p:cNvCxnSpPr>
          <p:nvPr/>
        </p:nvCxnSpPr>
        <p:spPr>
          <a:xfrm>
            <a:off x="390293" y="4081346"/>
            <a:ext cx="1754735" cy="106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5A97A8-2524-9C30-36FF-336C769C949D}"/>
              </a:ext>
            </a:extLst>
          </p:cNvPr>
          <p:cNvSpPr txBox="1"/>
          <p:nvPr/>
        </p:nvSpPr>
        <p:spPr>
          <a:xfrm>
            <a:off x="-232753" y="3765124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3974258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C5987-671F-95F9-1FA5-264B5A466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9C2455-91F7-DAAD-52AB-8FB4E7E7AC77}"/>
              </a:ext>
            </a:extLst>
          </p:cNvPr>
          <p:cNvSpPr txBox="1"/>
          <p:nvPr/>
        </p:nvSpPr>
        <p:spPr>
          <a:xfrm>
            <a:off x="171162" y="141402"/>
            <a:ext cx="7596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Communication with code behind</a:t>
            </a:r>
          </a:p>
          <a:p>
            <a:endParaRPr lang="en-GB" dirty="0"/>
          </a:p>
          <a:p>
            <a:r>
              <a:rPr lang="en-GB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D08AD6-E85B-966B-54DD-47C0E04BBE92}"/>
              </a:ext>
            </a:extLst>
          </p:cNvPr>
          <p:cNvSpPr txBox="1"/>
          <p:nvPr/>
        </p:nvSpPr>
        <p:spPr>
          <a:xfrm>
            <a:off x="316970" y="663834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To access the XAML component we need to give it a name: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9AB1D4-60F1-652E-9F4C-0F6C63A5B61C}"/>
              </a:ext>
            </a:extLst>
          </p:cNvPr>
          <p:cNvSpPr txBox="1"/>
          <p:nvPr/>
        </p:nvSpPr>
        <p:spPr>
          <a:xfrm>
            <a:off x="2389149" y="2092405"/>
            <a:ext cx="60941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="resultLabel"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Grid.ColumnSpan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="4"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HorizontalAlignment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="Right"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VerticalAlignment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="Bottom"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="60"/&gt;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B3294A-FB10-8A43-8062-F0986236C878}"/>
              </a:ext>
            </a:extLst>
          </p:cNvPr>
          <p:cNvCxnSpPr/>
          <p:nvPr/>
        </p:nvCxnSpPr>
        <p:spPr>
          <a:xfrm flipH="1">
            <a:off x="5943600" y="1332131"/>
            <a:ext cx="847492" cy="680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F1AAAE-966A-5939-2C4D-1E5F22F38B8C}"/>
              </a:ext>
            </a:extLst>
          </p:cNvPr>
          <p:cNvSpPr txBox="1"/>
          <p:nvPr/>
        </p:nvSpPr>
        <p:spPr>
          <a:xfrm>
            <a:off x="6556917" y="1020798"/>
            <a:ext cx="673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property is in x namespace and defines name for the element.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0B5A41-596E-B7B8-B050-41FDF656C8D4}"/>
              </a:ext>
            </a:extLst>
          </p:cNvPr>
          <p:cNvSpPr txBox="1"/>
          <p:nvPr/>
        </p:nvSpPr>
        <p:spPr>
          <a:xfrm>
            <a:off x="0" y="4444662"/>
            <a:ext cx="80121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Window1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InitializeComponent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“12683"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A16594C-E63E-6EE1-0472-CCB2594F6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688" y="2118280"/>
            <a:ext cx="3002169" cy="46527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16BAF6-301C-8828-2382-1A24E44B677A}"/>
              </a:ext>
            </a:extLst>
          </p:cNvPr>
          <p:cNvSpPr txBox="1"/>
          <p:nvPr/>
        </p:nvSpPr>
        <p:spPr>
          <a:xfrm>
            <a:off x="316970" y="6335255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Add names to all the Buttons.</a:t>
            </a:r>
          </a:p>
        </p:txBody>
      </p:sp>
    </p:spTree>
    <p:extLst>
      <p:ext uri="{BB962C8B-B14F-4D97-AF65-F5344CB8AC3E}">
        <p14:creationId xmlns:p14="http://schemas.microsoft.com/office/powerpoint/2010/main" val="223662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260CE-2957-269A-1353-1DA45EBD6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A7A172-937B-8347-1D55-A346C1C17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18" y="832771"/>
            <a:ext cx="9329112" cy="18658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53E23F-981E-D267-6609-EBF299142B04}"/>
              </a:ext>
            </a:extLst>
          </p:cNvPr>
          <p:cNvSpPr txBox="1"/>
          <p:nvPr/>
        </p:nvSpPr>
        <p:spPr>
          <a:xfrm>
            <a:off x="920718" y="3266175"/>
            <a:ext cx="1089195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partial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GB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InitializeComponent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2080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5BC4D-96C5-3135-3131-D6CB52294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F18DED-E63C-A4D9-D314-47EA8B0B557A}"/>
              </a:ext>
            </a:extLst>
          </p:cNvPr>
          <p:cNvSpPr txBox="1"/>
          <p:nvPr/>
        </p:nvSpPr>
        <p:spPr>
          <a:xfrm>
            <a:off x="3047071" y="1997839"/>
            <a:ext cx="60941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resultLabel.Content.ToString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==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"0"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"7"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7"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A53E1-4D2C-DFC5-792F-742071C9E787}"/>
              </a:ext>
            </a:extLst>
          </p:cNvPr>
          <p:cNvSpPr txBox="1"/>
          <p:nvPr/>
        </p:nvSpPr>
        <p:spPr>
          <a:xfrm>
            <a:off x="171162" y="141402"/>
            <a:ext cx="7596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logic to add number 7 to the </a:t>
            </a:r>
            <a:r>
              <a:rPr lang="en-GB" dirty="0" err="1"/>
              <a:t>resultLabel</a:t>
            </a:r>
            <a:r>
              <a:rPr lang="en-GB" dirty="0"/>
              <a:t> textbox output.</a:t>
            </a:r>
          </a:p>
          <a:p>
            <a:r>
              <a:rPr lang="en-GB" dirty="0"/>
              <a:t>See $ syntax for string. This allows to use the variable in {} within the quotes.</a:t>
            </a:r>
          </a:p>
          <a:p>
            <a:endParaRPr lang="en-GB" dirty="0"/>
          </a:p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7472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18588-1C88-ADE5-3629-FB7DFE819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5C98F1-5944-191B-CC65-35947D861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87" y="0"/>
            <a:ext cx="11370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16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39391-838D-1F81-1EC2-61138B7D3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86DF73-9B90-E42A-B61D-44647E9A96B6}"/>
              </a:ext>
            </a:extLst>
          </p:cNvPr>
          <p:cNvSpPr txBox="1"/>
          <p:nvPr/>
        </p:nvSpPr>
        <p:spPr>
          <a:xfrm>
            <a:off x="171162" y="141402"/>
            <a:ext cx="7596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a new Event handler directly from C#</a:t>
            </a:r>
          </a:p>
          <a:p>
            <a:endParaRPr lang="en-GB" dirty="0"/>
          </a:p>
          <a:p>
            <a:r>
              <a:rPr lang="en-GB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3C2F22-9654-4F07-A002-4F34AA9CE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30" y="703232"/>
            <a:ext cx="5106113" cy="2076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B9DDF8-3343-8221-6114-4435849F5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252" y="3265759"/>
            <a:ext cx="2991267" cy="5715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25CC65-FE44-220E-88C9-FB5A12AAF222}"/>
              </a:ext>
            </a:extLst>
          </p:cNvPr>
          <p:cNvSpPr txBox="1"/>
          <p:nvPr/>
        </p:nvSpPr>
        <p:spPr>
          <a:xfrm>
            <a:off x="4904296" y="2860937"/>
            <a:ext cx="609442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InitializeComponent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acButton.Click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NotImplementedException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CCA646-1225-409E-C624-581C48C2DF56}"/>
              </a:ext>
            </a:extLst>
          </p:cNvPr>
          <p:cNvCxnSpPr/>
          <p:nvPr/>
        </p:nvCxnSpPr>
        <p:spPr>
          <a:xfrm flipV="1">
            <a:off x="4128940" y="5552388"/>
            <a:ext cx="1404594" cy="141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1AB6F65-C2D1-6696-395E-43FB25BEAEAC}"/>
              </a:ext>
            </a:extLst>
          </p:cNvPr>
          <p:cNvSpPr txBox="1"/>
          <p:nvPr/>
        </p:nvSpPr>
        <p:spPr>
          <a:xfrm>
            <a:off x="2253007" y="5693790"/>
            <a:ext cx="2651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Remove the exception which would cause the app to crash</a:t>
            </a:r>
          </a:p>
        </p:txBody>
      </p:sp>
    </p:spTree>
    <p:extLst>
      <p:ext uri="{BB962C8B-B14F-4D97-AF65-F5344CB8AC3E}">
        <p14:creationId xmlns:p14="http://schemas.microsoft.com/office/powerpoint/2010/main" val="3714730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A30FB-DD73-1905-8A89-BCC32CB3B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C42922-571F-3926-2756-F9CDC4945BD6}"/>
              </a:ext>
            </a:extLst>
          </p:cNvPr>
          <p:cNvSpPr txBox="1"/>
          <p:nvPr/>
        </p:nvSpPr>
        <p:spPr>
          <a:xfrm>
            <a:off x="454844" y="354845"/>
            <a:ext cx="60944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"0"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780A25-AD09-8132-95D7-5363AA2013B8}"/>
              </a:ext>
            </a:extLst>
          </p:cNvPr>
          <p:cNvSpPr txBox="1"/>
          <p:nvPr/>
        </p:nvSpPr>
        <p:spPr>
          <a:xfrm>
            <a:off x="254524" y="2630078"/>
            <a:ext cx="6683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Now create a new event handler for </a:t>
            </a:r>
            <a:r>
              <a:rPr lang="en-GB" dirty="0" err="1"/>
              <a:t>negativButton</a:t>
            </a:r>
            <a:r>
              <a:rPr lang="en-GB" dirty="0"/>
              <a:t> click. Use the same method as for </a:t>
            </a:r>
            <a:r>
              <a:rPr lang="en-GB" dirty="0" err="1"/>
              <a:t>acButton</a:t>
            </a:r>
            <a:r>
              <a:rPr lang="en-GB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4CA41E-E05A-4C75-7DFE-56D07B4A8CEB}"/>
              </a:ext>
            </a:extLst>
          </p:cNvPr>
          <p:cNvSpPr txBox="1"/>
          <p:nvPr/>
        </p:nvSpPr>
        <p:spPr>
          <a:xfrm>
            <a:off x="4772320" y="3276409"/>
            <a:ext cx="609442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InitializeComponent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acButton.Click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negativeButton.Click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NegativeButton_Click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}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NegativeButton_Click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008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84F8D-E526-19A3-BA4F-6577B1E07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201B732-B46B-2F75-C956-D644E218BA32}"/>
              </a:ext>
            </a:extLst>
          </p:cNvPr>
          <p:cNvSpPr txBox="1"/>
          <p:nvPr/>
        </p:nvSpPr>
        <p:spPr>
          <a:xfrm>
            <a:off x="426563" y="423735"/>
            <a:ext cx="6094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partial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GB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lastNumber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result;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51A52-2E3A-5F8B-2444-B0D574F58C91}"/>
              </a:ext>
            </a:extLst>
          </p:cNvPr>
          <p:cNvSpPr txBox="1"/>
          <p:nvPr/>
        </p:nvSpPr>
        <p:spPr>
          <a:xfrm>
            <a:off x="426563" y="3752861"/>
            <a:ext cx="759564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NegativeButton_Click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.TryParse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resultLabel.Content.ToString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out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lastNumber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lastNumber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lastNumber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-1;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lastNumber.ToString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44481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32CFD-A2DE-F82C-96AF-AF01AE7C5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607B03-B2F0-665A-16A9-A06A1E7D5FA9}"/>
              </a:ext>
            </a:extLst>
          </p:cNvPr>
          <p:cNvSpPr txBox="1"/>
          <p:nvPr/>
        </p:nvSpPr>
        <p:spPr>
          <a:xfrm>
            <a:off x="3047215" y="-77297"/>
            <a:ext cx="6094428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InitializeComponent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acButton.Click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negativeButton.Click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NegativeButton_Click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percentageButton.Click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PercentageButton_Click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PercentageButton_Click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.TryParse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resultLabel.Content.ToString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out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lastNumber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lastNumber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lastNumber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 100;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lastNumber.ToString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104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F6F30-6338-20F1-3A02-69E72D164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69559E-17E4-2D89-1619-B443CBBE81E0}"/>
              </a:ext>
            </a:extLst>
          </p:cNvPr>
          <p:cNvSpPr txBox="1"/>
          <p:nvPr/>
        </p:nvSpPr>
        <p:spPr>
          <a:xfrm>
            <a:off x="671660" y="1472294"/>
            <a:ext cx="60944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resultLabel.Content.ToString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==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"0"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"7"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7"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0AD30A-1F7E-C71A-9845-FFCC98046D4A}"/>
              </a:ext>
            </a:extLst>
          </p:cNvPr>
          <p:cNvCxnSpPr/>
          <p:nvPr/>
        </p:nvCxnSpPr>
        <p:spPr>
          <a:xfrm>
            <a:off x="2630078" y="848412"/>
            <a:ext cx="433633" cy="623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BD60E73-4BC3-7672-E739-56EE30CE198B}"/>
              </a:ext>
            </a:extLst>
          </p:cNvPr>
          <p:cNvSpPr txBox="1"/>
          <p:nvPr/>
        </p:nvSpPr>
        <p:spPr>
          <a:xfrm>
            <a:off x="2017336" y="612742"/>
            <a:ext cx="5264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Change </a:t>
            </a:r>
            <a:r>
              <a:rPr lang="en-GB" dirty="0" err="1"/>
              <a:t>sevenButton_Click</a:t>
            </a:r>
            <a:r>
              <a:rPr lang="en-GB" dirty="0"/>
              <a:t> to </a:t>
            </a:r>
            <a:r>
              <a:rPr lang="en-GB" dirty="0" err="1"/>
              <a:t>NumberButton_Click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8AC5F-3359-072B-1410-147A3B1FC492}"/>
              </a:ext>
            </a:extLst>
          </p:cNvPr>
          <p:cNvSpPr txBox="1"/>
          <p:nvPr/>
        </p:nvSpPr>
        <p:spPr>
          <a:xfrm>
            <a:off x="2017335" y="5751921"/>
            <a:ext cx="512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Then add the event handler to all number buttons.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FE1078-6F15-E2D4-21DC-0C1131241893}"/>
              </a:ext>
            </a:extLst>
          </p:cNvPr>
          <p:cNvSpPr txBox="1"/>
          <p:nvPr/>
        </p:nvSpPr>
        <p:spPr>
          <a:xfrm>
            <a:off x="6280609" y="612125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Click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NumberButton_Click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8484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A60C1-2BCE-3A00-B7AD-E98E1A96F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A57FE4-0B57-DCE2-81F6-2A87DE5DBBA4}"/>
              </a:ext>
            </a:extLst>
          </p:cNvPr>
          <p:cNvSpPr txBox="1"/>
          <p:nvPr/>
        </p:nvSpPr>
        <p:spPr>
          <a:xfrm>
            <a:off x="643380" y="325899"/>
            <a:ext cx="609442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NumberButton_Click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zeroButton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oneButton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1;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twoButton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2;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threeButton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3;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fourButton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4;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fiveButton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5;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sixButton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6;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sevenButton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7;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eightButton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8;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nineButton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9;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resultLabel.Content.ToString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== 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"7"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}{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sz="1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31DFF8A-D4AB-FA95-A6D2-361B95D45237}"/>
              </a:ext>
            </a:extLst>
          </p:cNvPr>
          <p:cNvCxnSpPr/>
          <p:nvPr/>
        </p:nvCxnSpPr>
        <p:spPr>
          <a:xfrm flipH="1" flipV="1">
            <a:off x="4204355" y="1197204"/>
            <a:ext cx="2281286" cy="150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BE0028-3207-32E4-3713-0EA1430DA76B}"/>
              </a:ext>
            </a:extLst>
          </p:cNvPr>
          <p:cNvSpPr txBox="1"/>
          <p:nvPr/>
        </p:nvSpPr>
        <p:spPr>
          <a:xfrm>
            <a:off x="6485641" y="1187777"/>
            <a:ext cx="2571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Evaluate the sender info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8AFE7C-B41E-B367-803B-B12D4B26E442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5458120" y="5020500"/>
            <a:ext cx="1736015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BCE771-99E2-DDEF-CA82-AD989A825DAF}"/>
              </a:ext>
            </a:extLst>
          </p:cNvPr>
          <p:cNvSpPr txBox="1"/>
          <p:nvPr/>
        </p:nvSpPr>
        <p:spPr>
          <a:xfrm>
            <a:off x="7194135" y="5020500"/>
            <a:ext cx="372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Change the evaluation to check the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E73BEF-995F-2090-FACD-81813DAA3F90}"/>
              </a:ext>
            </a:extLst>
          </p:cNvPr>
          <p:cNvCxnSpPr>
            <a:cxnSpLocks/>
          </p:cNvCxnSpPr>
          <p:nvPr/>
        </p:nvCxnSpPr>
        <p:spPr>
          <a:xfrm flipH="1" flipV="1">
            <a:off x="5617633" y="5297499"/>
            <a:ext cx="1736015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3EC317-2A6A-50A3-0056-F0C07584D1E7}"/>
              </a:ext>
            </a:extLst>
          </p:cNvPr>
          <p:cNvSpPr txBox="1"/>
          <p:nvPr/>
        </p:nvSpPr>
        <p:spPr>
          <a:xfrm>
            <a:off x="7353648" y="5366743"/>
            <a:ext cx="267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Assign the </a:t>
            </a:r>
            <a:r>
              <a:rPr lang="en-GB" dirty="0" err="1"/>
              <a:t>selectedValue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146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A43BF-702C-EB57-54DA-9C2859666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21D436-9B3A-79F2-4466-BE2ECC7DC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1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31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94BFD-F1C8-BCAB-71DD-50C9FBE8F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A395CF-6A88-AE8A-3275-C17C66196B91}"/>
              </a:ext>
            </a:extLst>
          </p:cNvPr>
          <p:cNvSpPr txBox="1"/>
          <p:nvPr/>
        </p:nvSpPr>
        <p:spPr>
          <a:xfrm>
            <a:off x="171162" y="141402"/>
            <a:ext cx="7596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a new event handler in C#</a:t>
            </a:r>
          </a:p>
          <a:p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A7EA6-FDFE-40FA-DF23-327D67A90E52}"/>
              </a:ext>
            </a:extLst>
          </p:cNvPr>
          <p:cNvSpPr txBox="1"/>
          <p:nvPr/>
        </p:nvSpPr>
        <p:spPr>
          <a:xfrm>
            <a:off x="922211" y="1064732"/>
            <a:ext cx="60944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OperationButton_Click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A28F80-B972-2A55-3D15-DA156B2ABBF8}"/>
              </a:ext>
            </a:extLst>
          </p:cNvPr>
          <p:cNvSpPr txBox="1"/>
          <p:nvPr/>
        </p:nvSpPr>
        <p:spPr>
          <a:xfrm>
            <a:off x="97318" y="2819059"/>
            <a:ext cx="7596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in XAML </a:t>
            </a:r>
          </a:p>
          <a:p>
            <a:r>
              <a:rPr lang="en-GB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21C221-0743-EE9E-596D-7F773113C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918" y="3142224"/>
            <a:ext cx="2457793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59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43991-EEA1-CD1E-F489-F704ABA4F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8687B0-778C-EEE7-166E-AD63E3E44B2B}"/>
              </a:ext>
            </a:extLst>
          </p:cNvPr>
          <p:cNvSpPr txBox="1"/>
          <p:nvPr/>
        </p:nvSpPr>
        <p:spPr>
          <a:xfrm>
            <a:off x="5969524" y="190301"/>
            <a:ext cx="6094428" cy="1006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.Parse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 ((</a:t>
            </a:r>
            <a:r>
              <a:rPr lang="en-GB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)sender).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Content.ToString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);       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alternative to (Button)sender is (sender as Button)</a:t>
            </a:r>
          </a:p>
          <a:p>
            <a:endParaRPr lang="en-GB" sz="18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/*         ((Button)sender).Content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if (sender ==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zeroButton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0;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else if (sender ==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oneButton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1;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else if (sender ==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twoButton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2;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else if (sender ==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threeButton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3;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else if (sender ==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fourButton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4;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else if (sender ==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fiveButton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5;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else if (sender ==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sixButton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6;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else if (sender ==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sevenButton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7;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else if (sender ==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eightButton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8;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else if (sender ==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nineButton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9;</a:t>
            </a:r>
          </a:p>
          <a:p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*/</a:t>
            </a:r>
          </a:p>
          <a:p>
            <a:endParaRPr lang="en-GB" sz="18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resultLabel.Content.ToString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==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"0"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}{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    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}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982404-72D4-3329-A82E-3D3AFB0901A9}"/>
              </a:ext>
            </a:extLst>
          </p:cNvPr>
          <p:cNvSpPr txBox="1"/>
          <p:nvPr/>
        </p:nvSpPr>
        <p:spPr>
          <a:xfrm>
            <a:off x="179109" y="556181"/>
            <a:ext cx="69014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Refactored the </a:t>
            </a:r>
            <a:r>
              <a:rPr lang="en-GB" dirty="0" err="1"/>
              <a:t>numberButton_Click</a:t>
            </a:r>
            <a:r>
              <a:rPr lang="en-GB" dirty="0"/>
              <a:t> and used the sender as Button)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Remember that (Button)sender – parsing is equivalent to </a:t>
            </a:r>
          </a:p>
          <a:p>
            <a:r>
              <a:rPr lang="en-GB" dirty="0"/>
              <a:t>(sender as Button). </a:t>
            </a:r>
          </a:p>
        </p:txBody>
      </p:sp>
    </p:spTree>
    <p:extLst>
      <p:ext uri="{BB962C8B-B14F-4D97-AF65-F5344CB8AC3E}">
        <p14:creationId xmlns:p14="http://schemas.microsoft.com/office/powerpoint/2010/main" val="2463525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A517A-35B7-BF06-4C8F-7CB87C8D9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B55418-F02E-4651-615E-5F4700303CCB}"/>
              </a:ext>
            </a:extLst>
          </p:cNvPr>
          <p:cNvSpPr txBox="1"/>
          <p:nvPr/>
        </p:nvSpPr>
        <p:spPr>
          <a:xfrm>
            <a:off x="150828" y="216816"/>
            <a:ext cx="1571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Custom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C3757-30CB-F1F6-01F6-48412757D9B9}"/>
              </a:ext>
            </a:extLst>
          </p:cNvPr>
          <p:cNvSpPr txBox="1"/>
          <p:nvPr/>
        </p:nvSpPr>
        <p:spPr>
          <a:xfrm>
            <a:off x="366548" y="1625062"/>
            <a:ext cx="60933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enum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Addition,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Substruction,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Multiplication,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Division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12A3A9-974F-552D-9B04-12F4AA88049B}"/>
              </a:ext>
            </a:extLst>
          </p:cNvPr>
          <p:cNvCxnSpPr/>
          <p:nvPr/>
        </p:nvCxnSpPr>
        <p:spPr>
          <a:xfrm flipH="1">
            <a:off x="2017986" y="961697"/>
            <a:ext cx="1395248" cy="663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14CD1F-3AC9-A755-2CF1-2969DB9A9AFC}"/>
              </a:ext>
            </a:extLst>
          </p:cNvPr>
          <p:cNvSpPr txBox="1"/>
          <p:nvPr/>
        </p:nvSpPr>
        <p:spPr>
          <a:xfrm>
            <a:off x="3502572" y="592365"/>
            <a:ext cx="332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 type of </a:t>
            </a:r>
            <a:r>
              <a:rPr lang="en-GB" dirty="0" err="1"/>
              <a:t>enum</a:t>
            </a:r>
            <a:r>
              <a:rPr lang="en-GB" dirty="0"/>
              <a:t> (enumerator)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0E829D-7071-D35D-F76B-1085B22B8C87}"/>
              </a:ext>
            </a:extLst>
          </p:cNvPr>
          <p:cNvSpPr txBox="1"/>
          <p:nvPr/>
        </p:nvSpPr>
        <p:spPr>
          <a:xfrm>
            <a:off x="5732080" y="2939195"/>
            <a:ext cx="60933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partial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GB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lastNumber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result;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41516D-6525-5EAB-B6FA-C9EE103638A2}"/>
              </a:ext>
            </a:extLst>
          </p:cNvPr>
          <p:cNvSpPr txBox="1"/>
          <p:nvPr/>
        </p:nvSpPr>
        <p:spPr>
          <a:xfrm>
            <a:off x="2715610" y="4695301"/>
            <a:ext cx="60933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multiplyButton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.Multiplication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divideButton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.Division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minusButton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.Substruction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(sender ==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plusButton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.Addition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4059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CD542-7108-ED29-DD07-075AE3CE1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D6BD36-B372-AB8D-29A1-2B0B4E3EA4F1}"/>
              </a:ext>
            </a:extLst>
          </p:cNvPr>
          <p:cNvSpPr txBox="1"/>
          <p:nvPr/>
        </p:nvSpPr>
        <p:spPr>
          <a:xfrm>
            <a:off x="150828" y="216816"/>
            <a:ext cx="4363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a new project of type: Class Library</a:t>
            </a:r>
          </a:p>
          <a:p>
            <a:r>
              <a:rPr lang="en-GB" dirty="0"/>
              <a:t>Call it </a:t>
            </a:r>
            <a:r>
              <a:rPr lang="en-GB" dirty="0" err="1"/>
              <a:t>SupportClasses</a:t>
            </a:r>
            <a:endParaRPr lang="en-GB" dirty="0"/>
          </a:p>
          <a:p>
            <a:r>
              <a:rPr lang="en-GB" dirty="0"/>
              <a:t>Create a class </a:t>
            </a:r>
            <a:r>
              <a:rPr lang="en-GB" dirty="0" err="1"/>
              <a:t>SimpleMath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3A3B6C-B050-C165-7F7C-C716F6E96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60" y="1465842"/>
            <a:ext cx="3458058" cy="50299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DCB912-8B85-A40B-6E1E-BA5049027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515" y="1465842"/>
            <a:ext cx="3458058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51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0DFE8-C772-A0A9-C06D-934EE6347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03F024-F139-D7AA-88A0-8192A566583D}"/>
              </a:ext>
            </a:extLst>
          </p:cNvPr>
          <p:cNvSpPr txBox="1"/>
          <p:nvPr/>
        </p:nvSpPr>
        <p:spPr>
          <a:xfrm>
            <a:off x="716440" y="366623"/>
            <a:ext cx="9169239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SupportClasses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SimpleMath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Add(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n1,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n2)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n1 + n2;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Subtract(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n1,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n2)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n1 - n2;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Multiply(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n1,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n2)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(n1 * n2);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Divide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n1,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n2)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(n1 / n2);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7899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9CE88-C1C8-968D-14CE-F84F29553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032289-BFAB-517A-58F2-68CDBBC3D05C}"/>
              </a:ext>
            </a:extLst>
          </p:cNvPr>
          <p:cNvSpPr txBox="1"/>
          <p:nvPr/>
        </p:nvSpPr>
        <p:spPr>
          <a:xfrm>
            <a:off x="150828" y="216816"/>
            <a:ext cx="3827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Implementing the </a:t>
            </a:r>
            <a:r>
              <a:rPr lang="en-GB" dirty="0" err="1"/>
              <a:t>SimpleMath</a:t>
            </a:r>
            <a:r>
              <a:rPr lang="en-GB" dirty="0"/>
              <a:t> class: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113C4C-D59A-AB9C-1D71-C6136208DC91}"/>
              </a:ext>
            </a:extLst>
          </p:cNvPr>
          <p:cNvSpPr txBox="1"/>
          <p:nvPr/>
        </p:nvSpPr>
        <p:spPr>
          <a:xfrm>
            <a:off x="396240" y="969000"/>
            <a:ext cx="9865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InitializeComponent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acButton.Click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negativeButton.Click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NegativeButton_Click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percentageButton.Click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PercentageButton_Click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equalButton.Click</a:t>
            </a:r>
            <a:r>
              <a:rPr lang="en-GB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+=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EqualButton_Click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}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4E15B-9890-722F-7F8B-E2479FF2C87B}"/>
              </a:ext>
            </a:extLst>
          </p:cNvPr>
          <p:cNvSpPr txBox="1"/>
          <p:nvPr/>
        </p:nvSpPr>
        <p:spPr>
          <a:xfrm>
            <a:off x="1024645" y="3937175"/>
            <a:ext cx="1452015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EqualButton_Click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newNumber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.TryParse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resultLabel.Content.ToString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out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newNumber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switch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.Addition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result =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SupportClasses.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SimpleMath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.Add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lastNumber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newNumber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break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.Substruction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break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.Multiplication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break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.Division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break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default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break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5989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31C34-2F8B-C85F-4088-D05F391C9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F7EFC-3C21-9063-D115-C8D3E7930539}"/>
              </a:ext>
            </a:extLst>
          </p:cNvPr>
          <p:cNvSpPr txBox="1"/>
          <p:nvPr/>
        </p:nvSpPr>
        <p:spPr>
          <a:xfrm>
            <a:off x="447472" y="642026"/>
            <a:ext cx="2286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dot click handler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A0309-368D-8896-7792-37018BAF4581}"/>
              </a:ext>
            </a:extLst>
          </p:cNvPr>
          <p:cNvSpPr txBox="1"/>
          <p:nvPr/>
        </p:nvSpPr>
        <p:spPr>
          <a:xfrm>
            <a:off x="5345349" y="2501605"/>
            <a:ext cx="609924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dotButton_Click(</a:t>
            </a:r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8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{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(resultLabel.Content.ToString().Contains(</a:t>
            </a:r>
            <a:r>
              <a:rPr lang="en-GB" sz="180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"."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{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Do nothing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}</a:t>
            </a:r>
          </a:p>
          <a:p>
            <a:endParaRPr lang="en-GB" sz="18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resultLabel.Content = </a:t>
            </a:r>
            <a:r>
              <a:rPr lang="en-GB" sz="180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{resultLabel.Content}</a:t>
            </a:r>
            <a:r>
              <a:rPr lang="en-GB" sz="180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."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}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75954A-045C-4E67-EEC4-877B2C170682}"/>
              </a:ext>
            </a:extLst>
          </p:cNvPr>
          <p:cNvSpPr txBox="1"/>
          <p:nvPr/>
        </p:nvSpPr>
        <p:spPr>
          <a:xfrm>
            <a:off x="-2864796" y="2593938"/>
            <a:ext cx="60992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="dotButton"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="."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="5"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="5"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Click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dotButton_Click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83169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8F9B1-03E6-83B9-8B9C-DD56F6945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99FA52-D74E-32DA-1112-84A838551FAD}"/>
              </a:ext>
            </a:extLst>
          </p:cNvPr>
          <p:cNvSpPr txBox="1"/>
          <p:nvPr/>
        </p:nvSpPr>
        <p:spPr>
          <a:xfrm>
            <a:off x="0" y="844579"/>
            <a:ext cx="136016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SelectedOperator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.Division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pPr lvl="1"/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SupportClasses.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SimpleMath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.Divide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lastNumber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newNumber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out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result) == 999)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{</a:t>
            </a:r>
          </a:p>
          <a:p>
            <a:r>
              <a:rPr lang="en-GB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MessageBox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.Show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"Division by 0 is not supported"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"Wrong operation"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MessageBoxButton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.OK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MessageBoxImage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.Error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}</a:t>
            </a:r>
          </a:p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break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28F12-3740-48DD-2A61-AD6B45F4DA5D}"/>
              </a:ext>
            </a:extLst>
          </p:cNvPr>
          <p:cNvSpPr txBox="1"/>
          <p:nvPr/>
        </p:nvSpPr>
        <p:spPr>
          <a:xfrm>
            <a:off x="772223" y="3255024"/>
            <a:ext cx="110703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Divide(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n1,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n2,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out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result)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(n2 == 0)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result = 0;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999;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result = (n1 / n2);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169DE-1989-9B28-8E06-877E2B157F88}"/>
              </a:ext>
            </a:extLst>
          </p:cNvPr>
          <p:cNvSpPr txBox="1"/>
          <p:nvPr/>
        </p:nvSpPr>
        <p:spPr>
          <a:xfrm>
            <a:off x="246750" y="186656"/>
            <a:ext cx="1546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MessageBox</a:t>
            </a:r>
            <a:r>
              <a:rPr lang="en-GB" dirty="0"/>
              <a:t> :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1951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46487-6881-B4C0-4E25-A27F2D2D9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79FB44-8193-320A-94CA-FD62CDAD187D}"/>
              </a:ext>
            </a:extLst>
          </p:cNvPr>
          <p:cNvSpPr txBox="1"/>
          <p:nvPr/>
        </p:nvSpPr>
        <p:spPr>
          <a:xfrm>
            <a:off x="4653970" y="2604249"/>
            <a:ext cx="288405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STYLES</a:t>
            </a:r>
          </a:p>
          <a:p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328016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0D970-272B-B66C-4729-92F787C44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FAC737-FFD2-AC2B-9483-63DA6B097BDA}"/>
              </a:ext>
            </a:extLst>
          </p:cNvPr>
          <p:cNvSpPr txBox="1"/>
          <p:nvPr/>
        </p:nvSpPr>
        <p:spPr>
          <a:xfrm>
            <a:off x="5377676" y="235946"/>
            <a:ext cx="60941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="plusButton"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="+"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="5"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="4"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="3"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Click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OperationButton_Click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Background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="Orange"</a:t>
            </a:r>
            <a:endParaRPr lang="en-GB" sz="18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Foreground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="White"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5EDF1-46C9-A0FF-4031-0CA591B88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0906" y="329757"/>
            <a:ext cx="3734321" cy="5029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D853CC-F4C4-0401-06FA-608B94964E20}"/>
              </a:ext>
            </a:extLst>
          </p:cNvPr>
          <p:cNvSpPr txBox="1"/>
          <p:nvPr/>
        </p:nvSpPr>
        <p:spPr>
          <a:xfrm>
            <a:off x="5255013" y="3898232"/>
            <a:ext cx="60941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="nineButton"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="9"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="5"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Click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NumberButton_Click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Background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="#444444"</a:t>
            </a:r>
            <a:endParaRPr lang="en-GB" sz="18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Foreground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="white"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F08C14-62BD-988C-C84C-D050DA75E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2" y="539336"/>
            <a:ext cx="3629532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12606-98D2-E92F-4D37-9EF9A5253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394CAF-F5B4-A0A1-2DB0-A1C91E184DBB}"/>
              </a:ext>
            </a:extLst>
          </p:cNvPr>
          <p:cNvSpPr txBox="1"/>
          <p:nvPr/>
        </p:nvSpPr>
        <p:spPr>
          <a:xfrm>
            <a:off x="216817" y="160256"/>
            <a:ext cx="6916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Code behind the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Linked through the class definition with the same name </a:t>
            </a:r>
            <a:r>
              <a:rPr lang="en-GB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c#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XAML and C# both define same partial class.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4AA09-33EE-98E6-FCBA-76399F000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37" y="1693088"/>
            <a:ext cx="5462469" cy="34476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60834F-E509-A32F-13F7-62809089A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388" y="1171933"/>
            <a:ext cx="4857648" cy="20245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2E70AA-A710-7242-E628-BB8485445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521" y="3372419"/>
            <a:ext cx="4527407" cy="3325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CC2459-0E51-F1C6-14C5-26F702EC24A2}"/>
              </a:ext>
            </a:extLst>
          </p:cNvPr>
          <p:cNvSpPr txBox="1"/>
          <p:nvPr/>
        </p:nvSpPr>
        <p:spPr>
          <a:xfrm>
            <a:off x="14661896" y="2262052"/>
            <a:ext cx="609414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System.Text;</a:t>
            </a:r>
          </a:p>
          <a:p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System.Windows;</a:t>
            </a:r>
          </a:p>
          <a:p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System.Windows.Controls;</a:t>
            </a:r>
          </a:p>
          <a:p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System.Windows.Data;</a:t>
            </a:r>
          </a:p>
          <a:p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System.Windows.Documents;</a:t>
            </a:r>
          </a:p>
          <a:p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System.Windows.Input;</a:t>
            </a:r>
          </a:p>
          <a:p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System.Windows.Media;</a:t>
            </a:r>
          </a:p>
          <a:p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System.Windows.Media.Imaging;</a:t>
            </a:r>
          </a:p>
          <a:p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System.Windows.Navigation;</a:t>
            </a:r>
          </a:p>
          <a:p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System.Windows.Shapes;</a:t>
            </a:r>
          </a:p>
          <a:p>
            <a:endParaRPr lang="en-GB" sz="18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Simple_Calculator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en-GB" sz="18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&lt;summary&gt;</a:t>
            </a:r>
            <a:endParaRPr lang="en-GB" sz="18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en-GB" sz="18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Interaction logic for MainWindow.xaml</a:t>
            </a:r>
            <a:endParaRPr lang="en-GB" sz="18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en-GB" sz="18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&lt;/summary&gt;</a:t>
            </a:r>
            <a:endParaRPr lang="en-GB" sz="18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partial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GB" sz="18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endParaRPr lang="en-GB" sz="18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InitializeComponent();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BB857A-54AE-DB46-87BC-EB4808EF2633}"/>
              </a:ext>
            </a:extLst>
          </p:cNvPr>
          <p:cNvSpPr txBox="1"/>
          <p:nvPr/>
        </p:nvSpPr>
        <p:spPr>
          <a:xfrm>
            <a:off x="13251386" y="-3108226"/>
            <a:ext cx="1044750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="Simple_Calculator.MainWindow"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/presentation"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="http://schemas.microsoft.com/expression/blend/2008"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="http://schemas.openxmlformats.org/markup-compatibility/2006"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clr-namespace:Simple_Calculator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Ignorable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="d"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="200"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="150"&gt;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="Write your name"/&gt;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="Save"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="saveButton"/&gt;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1466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ED957-5D18-FB02-5485-3F0CB1C08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EFEB33-F4D6-B4D3-6F68-6BA4E07D24D4}"/>
              </a:ext>
            </a:extLst>
          </p:cNvPr>
          <p:cNvSpPr txBox="1"/>
          <p:nvPr/>
        </p:nvSpPr>
        <p:spPr>
          <a:xfrm>
            <a:off x="246750" y="186656"/>
            <a:ext cx="1978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Static Resources: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4C1715-18D8-387A-6141-87878084CBC3}"/>
              </a:ext>
            </a:extLst>
          </p:cNvPr>
          <p:cNvSpPr txBox="1"/>
          <p:nvPr/>
        </p:nvSpPr>
        <p:spPr>
          <a:xfrm>
            <a:off x="366548" y="832987"/>
            <a:ext cx="73427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="Simple_Calculator.MainWindow"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/presentation"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="http://schemas.microsoft.com/expression/blend/2008"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="http://schemas.openxmlformats.org/markup-compatibility/2006"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clr-namespace:Simple_Calculator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Ignorable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="d"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="525"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="350"&gt;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Window.Resources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SolidColorBrush</a:t>
            </a:r>
            <a:r>
              <a:rPr lang="en-GB" sz="12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x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Key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="numbersColor"</a:t>
            </a:r>
            <a:r>
              <a:rPr lang="en-GB" sz="12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Color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="#444444"/&gt;</a:t>
            </a:r>
            <a:endParaRPr lang="en-GB" sz="12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SolidColorBrush</a:t>
            </a:r>
            <a:r>
              <a:rPr lang="en-GB" sz="12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x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Key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="operatorColor"</a:t>
            </a:r>
            <a:r>
              <a:rPr lang="en-GB" sz="12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Color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="orange"/&gt;</a:t>
            </a:r>
            <a:endParaRPr lang="en-GB" sz="12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Window.Resources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="10"&gt;</a:t>
            </a:r>
            <a:endParaRPr lang="en-GB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1C89C-7324-9564-20FB-3690A0C94707}"/>
              </a:ext>
            </a:extLst>
          </p:cNvPr>
          <p:cNvSpPr txBox="1"/>
          <p:nvPr/>
        </p:nvSpPr>
        <p:spPr>
          <a:xfrm>
            <a:off x="6380436" y="-1599039"/>
            <a:ext cx="10154964" cy="11449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&lt;!-- Operation buttons --&gt;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="plusButton"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="+"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="5"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="4"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="3"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Click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OperationButton_Click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Background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="{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StaticResource</a:t>
            </a:r>
            <a:r>
              <a:rPr lang="en-GB" sz="18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operatorColor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}"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="minusButton"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="-"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="5"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="3"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="3"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Click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OperationButton_Click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Background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StaticResource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operatorColor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="multiplyButton"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="5"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="3"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Click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OperationButton_Click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Background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StaticResource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operatorColor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="divideButton"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="/"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="5"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="3"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Click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OperationButton_Click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Background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StaticResource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operatorColor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="equalButton"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="="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="5"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="5"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="4"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Background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StaticResource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operatorColor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}"/&gt;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AD403B-4AEB-D718-3B84-D6CA245EE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37" y="3923957"/>
            <a:ext cx="3591426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06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36FC2-953A-8B84-5F9C-3C5543B92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2B32D5-C162-A490-FC1C-ABF185BB9844}"/>
              </a:ext>
            </a:extLst>
          </p:cNvPr>
          <p:cNvSpPr txBox="1"/>
          <p:nvPr/>
        </p:nvSpPr>
        <p:spPr>
          <a:xfrm>
            <a:off x="246750" y="186656"/>
            <a:ext cx="2877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Application wide resources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125299-9B88-2CED-9308-15C06F5C0189}"/>
              </a:ext>
            </a:extLst>
          </p:cNvPr>
          <p:cNvSpPr txBox="1"/>
          <p:nvPr/>
        </p:nvSpPr>
        <p:spPr>
          <a:xfrm>
            <a:off x="246750" y="1028343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Application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="Simple_Calculator.App"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/presentation"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clr-namespace:Simple_Calculator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StartupUri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MainWindow.xaml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Application.Resources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SolidColorBrush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="numbersColor"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Color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="#666666"/&gt;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SolidColorBrush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="operatorColor"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Color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="Green"/&gt;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Application.Resources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210742-BBE9-EDBF-8EF6-5A064DE95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431" y="1790506"/>
            <a:ext cx="3486637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860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3F65C-487B-27D3-1305-75385D6F7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A743A7-772C-714B-4084-F77F4BE04EAE}"/>
              </a:ext>
            </a:extLst>
          </p:cNvPr>
          <p:cNvSpPr txBox="1"/>
          <p:nvPr/>
        </p:nvSpPr>
        <p:spPr>
          <a:xfrm>
            <a:off x="246750" y="186656"/>
            <a:ext cx="3571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Implicit styles</a:t>
            </a:r>
          </a:p>
          <a:p>
            <a:r>
              <a:rPr lang="en-GB" dirty="0"/>
              <a:t>- </a:t>
            </a:r>
            <a:r>
              <a:rPr lang="en-GB" dirty="0" err="1"/>
              <a:t>Defing</a:t>
            </a:r>
            <a:r>
              <a:rPr lang="en-GB" dirty="0"/>
              <a:t> foreground for all buttons.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00B74-3C00-F6E4-BC0E-F8A611A48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376" y="366285"/>
            <a:ext cx="4477375" cy="61254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548069-7172-E32A-07F4-5ADF6F7006A0}"/>
              </a:ext>
            </a:extLst>
          </p:cNvPr>
          <p:cNvSpPr txBox="1"/>
          <p:nvPr/>
        </p:nvSpPr>
        <p:spPr>
          <a:xfrm>
            <a:off x="101600" y="832987"/>
            <a:ext cx="69596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="Simple_Calculator.App"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/presentation"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clr-namespace:Simple_Calculator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StartupUri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MainWindow.xaml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Application.Resources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SolidColorBrush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="numbersColor"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Color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="#666666"/&gt;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SolidColorBrush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="operatorColor"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Color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="Green"/&gt;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SolidColorBrush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="foregroundColor"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Color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="white"/&gt;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Style</a:t>
            </a:r>
            <a:r>
              <a:rPr lang="en-GB" sz="12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TargetType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="Button"&gt;</a:t>
            </a:r>
            <a:endParaRPr lang="en-GB" sz="12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Setter</a:t>
            </a:r>
            <a:r>
              <a:rPr lang="en-GB" sz="12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Property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="Foreground"</a:t>
            </a:r>
            <a:r>
              <a:rPr lang="en-GB" sz="12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Value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="White"/&gt;</a:t>
            </a:r>
            <a:endParaRPr lang="en-GB" sz="12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Style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Application.Resources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A582B-FEDD-F7E5-46A0-989616CE0179}"/>
              </a:ext>
            </a:extLst>
          </p:cNvPr>
          <p:cNvSpPr txBox="1"/>
          <p:nvPr/>
        </p:nvSpPr>
        <p:spPr>
          <a:xfrm>
            <a:off x="441960" y="498169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Use the implicit style size to increase the </a:t>
            </a:r>
            <a:r>
              <a:rPr lang="en-GB" dirty="0" err="1"/>
              <a:t>fontsize</a:t>
            </a:r>
            <a:r>
              <a:rPr lang="en-GB" dirty="0"/>
              <a:t> of all buttons to 24.</a:t>
            </a:r>
          </a:p>
          <a:p>
            <a:pPr marL="285750" indent="-285750">
              <a:buFontTx/>
              <a:buChar char="-"/>
            </a:pPr>
            <a:r>
              <a:rPr lang="en-GB" dirty="0"/>
              <a:t>Override the </a:t>
            </a:r>
            <a:r>
              <a:rPr lang="en-GB" dirty="0" err="1"/>
              <a:t>color</a:t>
            </a:r>
            <a:r>
              <a:rPr lang="en-GB" dirty="0"/>
              <a:t> of the text for three buttons which look to light.</a:t>
            </a:r>
          </a:p>
        </p:txBody>
      </p:sp>
    </p:spTree>
    <p:extLst>
      <p:ext uri="{BB962C8B-B14F-4D97-AF65-F5344CB8AC3E}">
        <p14:creationId xmlns:p14="http://schemas.microsoft.com/office/powerpoint/2010/main" val="33974788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F3811-FB1E-D8B5-9E96-7C446E81E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27389F-D8B3-F19A-8276-0D98FE0A52D0}"/>
              </a:ext>
            </a:extLst>
          </p:cNvPr>
          <p:cNvSpPr txBox="1"/>
          <p:nvPr/>
        </p:nvSpPr>
        <p:spPr>
          <a:xfrm>
            <a:off x="254000" y="53373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="percentageButton"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="%"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="5"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="2"</a:t>
            </a:r>
          </a:p>
          <a:p>
            <a:endParaRPr lang="en-GB" sz="18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Foreground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="Black"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65B0B5-01FA-E991-1620-92260E4D723A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MainWindow.xaml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DDCDE-C728-D593-3EDD-5A239E83B287}"/>
              </a:ext>
            </a:extLst>
          </p:cNvPr>
          <p:cNvSpPr txBox="1"/>
          <p:nvPr/>
        </p:nvSpPr>
        <p:spPr>
          <a:xfrm>
            <a:off x="6350000" y="810737"/>
            <a:ext cx="6121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Style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TargetType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="Button"&gt;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Setter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Property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="Foreground"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Value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="White"/&gt;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Setter</a:t>
            </a:r>
            <a:r>
              <a:rPr lang="en-GB" sz="18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Property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FontSize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Value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="24"/&gt;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Style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5190E-96D2-5DEF-672A-BC09ED3742F5}"/>
              </a:ext>
            </a:extLst>
          </p:cNvPr>
          <p:cNvSpPr txBox="1"/>
          <p:nvPr/>
        </p:nvSpPr>
        <p:spPr>
          <a:xfrm>
            <a:off x="6024880" y="259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App.xaml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B4A74B-C083-90E9-B88A-0822C5E9C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331" y="2980561"/>
            <a:ext cx="2736058" cy="368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78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41B2A-702F-48D2-BAAA-3ADB6DDC4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5D5944-2A9D-D6CB-6347-76176FDC00D6}"/>
              </a:ext>
            </a:extLst>
          </p:cNvPr>
          <p:cNvSpPr txBox="1"/>
          <p:nvPr/>
        </p:nvSpPr>
        <p:spPr>
          <a:xfrm>
            <a:off x="111760" y="16959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Create an additional style for label to set </a:t>
            </a:r>
            <a:r>
              <a:rPr lang="en-GB" dirty="0" err="1"/>
              <a:t>fontsize</a:t>
            </a:r>
            <a:r>
              <a:rPr lang="en-GB" dirty="0"/>
              <a:t> to 70</a:t>
            </a:r>
          </a:p>
          <a:p>
            <a:pPr marL="285750" indent="-285750">
              <a:buFontTx/>
              <a:buChar char="-"/>
            </a:pPr>
            <a:r>
              <a:rPr lang="en-GB" dirty="0"/>
              <a:t>Do not forget to remove the override in the Label definition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C2DFE-8CF8-2FB8-738F-2B964E88FD93}"/>
              </a:ext>
            </a:extLst>
          </p:cNvPr>
          <p:cNvSpPr txBox="1"/>
          <p:nvPr/>
        </p:nvSpPr>
        <p:spPr>
          <a:xfrm>
            <a:off x="1676400" y="1443841"/>
            <a:ext cx="93370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Application.Resources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SolidColorBrush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="numbersColor"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Color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="#666666"/&gt;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SolidColorBrush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="operatorColor"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Color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="Green"/&gt;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SolidColorBrush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="foregroundColor"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Color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="white"/&gt;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Style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TargetType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="Button"&gt;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Setter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Property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="Foreground"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Value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="White"/&gt;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Setter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Property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Value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="24"/&gt;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Style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Style</a:t>
            </a:r>
            <a:r>
              <a:rPr lang="en-GB" sz="18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TargetType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="Label"&gt;</a:t>
            </a:r>
            <a:endParaRPr lang="en-GB" sz="18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Setter</a:t>
            </a:r>
            <a:r>
              <a:rPr lang="en-GB" sz="18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Property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FontSize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Value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="70"/&gt;</a:t>
            </a:r>
            <a:endParaRPr lang="en-GB" sz="18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Style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Application.Resources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2344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7E050-773B-55D3-8D55-5C2448CED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5C680A-7AAD-A578-19E4-3AD19E59931C}"/>
              </a:ext>
            </a:extLst>
          </p:cNvPr>
          <p:cNvSpPr txBox="1"/>
          <p:nvPr/>
        </p:nvSpPr>
        <p:spPr>
          <a:xfrm>
            <a:off x="111760" y="1695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What else can be improved by implicit styles?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76C06-A835-3BDB-4520-45CB9E657FD5}"/>
              </a:ext>
            </a:extLst>
          </p:cNvPr>
          <p:cNvSpPr txBox="1"/>
          <p:nvPr/>
        </p:nvSpPr>
        <p:spPr>
          <a:xfrm>
            <a:off x="568960" y="951359"/>
            <a:ext cx="711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="zeroButton"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Margin</a:t>
            </a:r>
            <a:r>
              <a:rPr lang="en-GB" sz="14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="5"</a:t>
            </a:r>
            <a:endParaRPr lang="en-GB" sz="14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="5"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Grid.ColumnSpan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="2"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Click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NumberButton_Click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Background</a:t>
            </a:r>
            <a:r>
              <a:rPr lang="en-GB" sz="14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="{</a:t>
            </a:r>
            <a:r>
              <a:rPr lang="en-GB" sz="14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StaticResource</a:t>
            </a:r>
            <a:r>
              <a:rPr lang="en-GB" sz="14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numbersColor</a:t>
            </a:r>
            <a:r>
              <a:rPr lang="en-GB" sz="14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}"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GB" sz="1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4F2CE3-C572-049B-A490-CF70BB0852A6}"/>
              </a:ext>
            </a:extLst>
          </p:cNvPr>
          <p:cNvCxnSpPr/>
          <p:nvPr/>
        </p:nvCxnSpPr>
        <p:spPr>
          <a:xfrm flipH="1">
            <a:off x="3516198" y="1018095"/>
            <a:ext cx="1753386" cy="490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15FCF3-B817-989B-20F7-481610A541A2}"/>
              </a:ext>
            </a:extLst>
          </p:cNvPr>
          <p:cNvSpPr txBox="1"/>
          <p:nvPr/>
        </p:nvSpPr>
        <p:spPr>
          <a:xfrm>
            <a:off x="5674936" y="951359"/>
            <a:ext cx="5948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buttons have the same Margin. </a:t>
            </a:r>
          </a:p>
          <a:p>
            <a:r>
              <a:rPr lang="en-GB" dirty="0"/>
              <a:t>You can remove the definition from the button and define this is the implicit style for Buttons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66C316-93B5-E421-007A-A33AB2C82B9C}"/>
              </a:ext>
            </a:extLst>
          </p:cNvPr>
          <p:cNvCxnSpPr>
            <a:cxnSpLocks/>
          </p:cNvCxnSpPr>
          <p:nvPr/>
        </p:nvCxnSpPr>
        <p:spPr>
          <a:xfrm flipH="1" flipV="1">
            <a:off x="6487998" y="2982684"/>
            <a:ext cx="998652" cy="560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3E63AB-1CFB-A6B3-85CA-B4E0BAC15571}"/>
              </a:ext>
            </a:extLst>
          </p:cNvPr>
          <p:cNvSpPr txBox="1"/>
          <p:nvPr/>
        </p:nvSpPr>
        <p:spPr>
          <a:xfrm>
            <a:off x="7486650" y="3262992"/>
            <a:ext cx="4276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Additionally, remove all the background and foreground </a:t>
            </a:r>
            <a:r>
              <a:rPr lang="en-GB" dirty="0" err="1"/>
              <a:t>colors</a:t>
            </a:r>
            <a:r>
              <a:rPr lang="en-GB" dirty="0"/>
              <a:t> if they are defined. We will learn how to define this with styles in next steps.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AFF7F1-6E54-B190-0FE8-7A815C9BD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3186260"/>
            <a:ext cx="3189243" cy="471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354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F6465-CA68-E187-DD0D-6DC2B124F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EDA5B6-8DD5-1ED4-324F-7AD64ABE5C62}"/>
              </a:ext>
            </a:extLst>
          </p:cNvPr>
          <p:cNvSpPr txBox="1"/>
          <p:nvPr/>
        </p:nvSpPr>
        <p:spPr>
          <a:xfrm>
            <a:off x="322869" y="476674"/>
            <a:ext cx="60944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Style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TargetType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="Button"&gt;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Setter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Property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="Foreground"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Value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="White"/&gt;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Setter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Property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Value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="24"/&gt;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Setter</a:t>
            </a:r>
            <a:r>
              <a:rPr lang="en-GB" sz="18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Property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="Margin"</a:t>
            </a:r>
            <a:r>
              <a:rPr lang="en-GB" sz="18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Value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="5"/&gt;</a:t>
            </a:r>
            <a:endParaRPr lang="en-GB" sz="18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Style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1189F4-E6F5-28F9-EC04-C7C6CA4DEB30}"/>
              </a:ext>
            </a:extLst>
          </p:cNvPr>
          <p:cNvSpPr txBox="1"/>
          <p:nvPr/>
        </p:nvSpPr>
        <p:spPr>
          <a:xfrm>
            <a:off x="0" y="336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App.xaml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D50EE0-DE67-385A-E77A-95B364E4F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804" y="683526"/>
            <a:ext cx="3934374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325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62064-2CD9-E448-215B-BEF19B967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441890-2030-4F73-66B5-F199B816E9B4}"/>
              </a:ext>
            </a:extLst>
          </p:cNvPr>
          <p:cNvSpPr txBox="1"/>
          <p:nvPr/>
        </p:nvSpPr>
        <p:spPr>
          <a:xfrm>
            <a:off x="111760" y="1695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Explicit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F47B8-9A86-97A1-C797-64500B677BBD}"/>
              </a:ext>
            </a:extLst>
          </p:cNvPr>
          <p:cNvSpPr txBox="1"/>
          <p:nvPr/>
        </p:nvSpPr>
        <p:spPr>
          <a:xfrm>
            <a:off x="643380" y="1005294"/>
            <a:ext cx="85194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Style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TargetType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="Button"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Key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="numberButtonStyle"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Setter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Property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="Background"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Value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{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StaticResource</a:t>
            </a:r>
            <a:r>
              <a:rPr lang="en-GB" sz="12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numbersColor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}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"/&gt;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Style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28F0AD-85F1-BF2F-CBC8-86F1ED8157B3}"/>
              </a:ext>
            </a:extLst>
          </p:cNvPr>
          <p:cNvCxnSpPr/>
          <p:nvPr/>
        </p:nvCxnSpPr>
        <p:spPr>
          <a:xfrm flipH="1">
            <a:off x="4496585" y="537328"/>
            <a:ext cx="1753386" cy="490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62826AD-EE4A-E71E-E8AE-ACED62F14014}"/>
              </a:ext>
            </a:extLst>
          </p:cNvPr>
          <p:cNvSpPr txBox="1"/>
          <p:nvPr/>
        </p:nvSpPr>
        <p:spPr>
          <a:xfrm>
            <a:off x="6283174" y="241636"/>
            <a:ext cx="250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a key to the style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32911A-FF1B-E4F9-1423-798396F555B7}"/>
              </a:ext>
            </a:extLst>
          </p:cNvPr>
          <p:cNvCxnSpPr>
            <a:cxnSpLocks/>
          </p:cNvCxnSpPr>
          <p:nvPr/>
        </p:nvCxnSpPr>
        <p:spPr>
          <a:xfrm flipH="1" flipV="1">
            <a:off x="6207760" y="1396854"/>
            <a:ext cx="621959" cy="460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567BCCA-3F00-82DF-F157-B02B3A9485E3}"/>
              </a:ext>
            </a:extLst>
          </p:cNvPr>
          <p:cNvSpPr txBox="1"/>
          <p:nvPr/>
        </p:nvSpPr>
        <p:spPr>
          <a:xfrm>
            <a:off x="6829719" y="1748660"/>
            <a:ext cx="408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we now use the </a:t>
            </a:r>
            <a:r>
              <a:rPr lang="en-GB" dirty="0" err="1"/>
              <a:t>staticResource</a:t>
            </a:r>
            <a:r>
              <a:rPr lang="en-GB" dirty="0"/>
              <a:t> defined before.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4F86C7-BC6C-E120-7839-B9F11789D7F0}"/>
              </a:ext>
            </a:extLst>
          </p:cNvPr>
          <p:cNvSpPr txBox="1"/>
          <p:nvPr/>
        </p:nvSpPr>
        <p:spPr>
          <a:xfrm>
            <a:off x="735291" y="3308848"/>
            <a:ext cx="60944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="zeroButton"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="5"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Grid.ColumnSpan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Click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NumberButton_Click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Style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="{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StaticResource</a:t>
            </a:r>
            <a:r>
              <a:rPr lang="en-GB" sz="18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numberButtonStyle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}"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220FF9-5938-DEC3-F08A-D0EE66B46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103" y="2595832"/>
            <a:ext cx="2952579" cy="402053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8F0244-567E-B12D-AEBE-B08B859548A4}"/>
              </a:ext>
            </a:extLst>
          </p:cNvPr>
          <p:cNvCxnSpPr>
            <a:cxnSpLocks/>
          </p:cNvCxnSpPr>
          <p:nvPr/>
        </p:nvCxnSpPr>
        <p:spPr>
          <a:xfrm flipV="1">
            <a:off x="6740165" y="6042074"/>
            <a:ext cx="1510855" cy="323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50E2202-B469-5587-F3C8-1AEEB4675182}"/>
              </a:ext>
            </a:extLst>
          </p:cNvPr>
          <p:cNvSpPr txBox="1"/>
          <p:nvPr/>
        </p:nvSpPr>
        <p:spPr>
          <a:xfrm>
            <a:off x="3701592" y="6042074"/>
            <a:ext cx="4086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new explicit style is applied to the button “0”. However, the implicit style is overridden and therefore its values are removed.</a:t>
            </a:r>
          </a:p>
        </p:txBody>
      </p:sp>
    </p:spTree>
    <p:extLst>
      <p:ext uri="{BB962C8B-B14F-4D97-AF65-F5344CB8AC3E}">
        <p14:creationId xmlns:p14="http://schemas.microsoft.com/office/powerpoint/2010/main" val="24273061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9D2A7-C977-D29A-7DDE-9F625BFF8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088575-02A1-D3DF-184F-0F68C8E02F0C}"/>
              </a:ext>
            </a:extLst>
          </p:cNvPr>
          <p:cNvSpPr txBox="1"/>
          <p:nvPr/>
        </p:nvSpPr>
        <p:spPr>
          <a:xfrm>
            <a:off x="530257" y="611553"/>
            <a:ext cx="841577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Style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TargetType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="Button"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x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Key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="buttonStyle"&gt;</a:t>
            </a:r>
            <a:endParaRPr lang="en-GB" sz="18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Setter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Property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="Foreground"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Value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="White"/&gt;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Setter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Property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Value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="24"/&gt;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Setter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Property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="Margin"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Value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="5"/&gt;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Style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0EC6EC3-8830-649B-839F-1C5576BF6A7F}"/>
              </a:ext>
            </a:extLst>
          </p:cNvPr>
          <p:cNvCxnSpPr/>
          <p:nvPr/>
        </p:nvCxnSpPr>
        <p:spPr>
          <a:xfrm flipH="1">
            <a:off x="7004115" y="282804"/>
            <a:ext cx="622170" cy="292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964005-D1C7-C136-B15D-C181778CA15E}"/>
              </a:ext>
            </a:extLst>
          </p:cNvPr>
          <p:cNvSpPr txBox="1"/>
          <p:nvPr/>
        </p:nvSpPr>
        <p:spPr>
          <a:xfrm>
            <a:off x="7720553" y="179109"/>
            <a:ext cx="3839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a key to the original implicit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998FDC-6F36-3AA0-4036-771B805DC0AE}"/>
              </a:ext>
            </a:extLst>
          </p:cNvPr>
          <p:cNvSpPr txBox="1"/>
          <p:nvPr/>
        </p:nvSpPr>
        <p:spPr>
          <a:xfrm>
            <a:off x="388856" y="3204642"/>
            <a:ext cx="103954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Style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TargetType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="Button"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="numberButtonStyle"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BasedOn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="{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StaticResource</a:t>
            </a:r>
            <a:r>
              <a:rPr lang="en-GB" sz="18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buttonStyle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}"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Setter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Property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="Background"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Value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StaticResource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numbersColor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}"/&gt;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Style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1E0D25-D70C-A5A3-DE5D-12636E1C6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737" y="858304"/>
            <a:ext cx="3982006" cy="58205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7DA1C8-5999-9FAA-6899-A3414EA4348E}"/>
              </a:ext>
            </a:extLst>
          </p:cNvPr>
          <p:cNvSpPr txBox="1"/>
          <p:nvPr/>
        </p:nvSpPr>
        <p:spPr>
          <a:xfrm>
            <a:off x="530257" y="5311098"/>
            <a:ext cx="5629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Apply the </a:t>
            </a:r>
            <a:r>
              <a:rPr lang="en-GB" dirty="0" err="1"/>
              <a:t>numberButtonStyle</a:t>
            </a:r>
            <a:r>
              <a:rPr lang="en-GB" dirty="0"/>
              <a:t> to all </a:t>
            </a:r>
            <a:r>
              <a:rPr lang="en-GB" dirty="0" err="1"/>
              <a:t>numberButtons</a:t>
            </a:r>
            <a:r>
              <a:rPr lang="en-GB" dirty="0"/>
              <a:t>.</a:t>
            </a:r>
          </a:p>
          <a:p>
            <a:r>
              <a:rPr lang="en-GB" dirty="0"/>
              <a:t>Define new explicit styles for the operation buttons too.</a:t>
            </a:r>
          </a:p>
          <a:p>
            <a:r>
              <a:rPr lang="en-GB" dirty="0"/>
              <a:t>Create a style for the three special buttons too.</a:t>
            </a:r>
          </a:p>
        </p:txBody>
      </p:sp>
    </p:spTree>
    <p:extLst>
      <p:ext uri="{BB962C8B-B14F-4D97-AF65-F5344CB8AC3E}">
        <p14:creationId xmlns:p14="http://schemas.microsoft.com/office/powerpoint/2010/main" val="36602636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8603D-EB4D-48FD-090D-348C5A59D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3899FB-9080-E45B-D62B-AEF1B4CA2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325" y="504417"/>
            <a:ext cx="4086795" cy="5849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7A60CF-7E8B-69EB-EF0A-1ABB804E84E8}"/>
              </a:ext>
            </a:extLst>
          </p:cNvPr>
          <p:cNvSpPr txBox="1"/>
          <p:nvPr/>
        </p:nvSpPr>
        <p:spPr>
          <a:xfrm>
            <a:off x="4892511" y="370104"/>
            <a:ext cx="616513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Style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TargetType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="Button"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="numberButtonStyle"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BasedOn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StaticResource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baseButtonStyle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Setter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Property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="Background"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Value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StaticResource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numbersColor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Style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Style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TargetType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="Button"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="operationButtonStyle"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BasedOn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StaticResource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baseButtonStyle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Setter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Property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="Background"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Value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StaticResource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operatorColor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Style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Style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TargetType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="Button"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="additionalButtonsStyle"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BasedOn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StaticResource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baseButtonStyle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Setter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Property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="Foreground"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Value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="Black"/&gt;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Style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395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83C90-2992-61F4-87A2-F9E5DD167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BF9186-2ABC-9A49-BC78-CD4DD0E3ED04}"/>
              </a:ext>
            </a:extLst>
          </p:cNvPr>
          <p:cNvSpPr txBox="1"/>
          <p:nvPr/>
        </p:nvSpPr>
        <p:spPr>
          <a:xfrm>
            <a:off x="216817" y="160256"/>
            <a:ext cx="6364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Some features:</a:t>
            </a:r>
          </a:p>
          <a:p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Familiar to HTML/XML users</a:t>
            </a:r>
          </a:p>
          <a:p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Powerful binding for better designer/developer cooperation</a:t>
            </a:r>
          </a:p>
        </p:txBody>
      </p:sp>
    </p:spTree>
    <p:extLst>
      <p:ext uri="{BB962C8B-B14F-4D97-AF65-F5344CB8AC3E}">
        <p14:creationId xmlns:p14="http://schemas.microsoft.com/office/powerpoint/2010/main" val="22903267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6368B-BDA3-0385-95A3-D4B65FA61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7C6D6E-D9FF-4B99-A527-F0D71C46F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814" y="275785"/>
            <a:ext cx="6096851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129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3FF1B-3834-27C6-5FED-E9C83155A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682802-CCAD-AC7C-BCB9-75E05661669F}"/>
              </a:ext>
            </a:extLst>
          </p:cNvPr>
          <p:cNvSpPr txBox="1"/>
          <p:nvPr/>
        </p:nvSpPr>
        <p:spPr>
          <a:xfrm>
            <a:off x="749334" y="1639987"/>
            <a:ext cx="1916385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ResourceDictionary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/presentation"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2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&lt;!-- These are setters for the </a:t>
            </a:r>
            <a:r>
              <a:rPr lang="en-GB" sz="12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colors</a:t>
            </a:r>
            <a:r>
              <a:rPr lang="en-GB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--&gt;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SolidColorBrush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="numbersColor"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Color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="#666666"/&gt;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SolidColorBrush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="operatorColor"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Color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="Green"/&gt;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SolidColorBrush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="foregroundColor"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Color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="white"/&gt;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&lt;!-- This is the button base style. It shall be used as a base for all other explicit styles --&gt;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Style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TargetType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="Button"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="baseButtonStyle"&gt;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Setter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Property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="Foreground"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Value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="White"/&gt;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Setter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Property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Value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="24"/&gt;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Setter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Property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="Margin"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Value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="5"/&gt;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Style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&lt;!-- Implicit style which is to be applied if no specific explicit style is applied --&gt;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Style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TargetType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="Button"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BasedOn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StaticResource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baseButtonStyle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}"/&gt;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&lt;!-- Specific button styles --&gt;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Style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TargetType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="Button"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="numberButtonStyle"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BasedOn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StaticResource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baseButtonStyle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Setter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Property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="Background"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Value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StaticResource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numbersColor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}"/&gt;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Style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Style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TargetType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="Button"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="operationButtonStyle"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BasedOn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StaticResource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baseButtonStyle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Setter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Property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="Background"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Value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StaticResource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operatorColor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}"/&gt;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Style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Style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TargetType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="Button"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="additionalButtonsStyle"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BasedOn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StaticResource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baseButtonStyle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Setter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Property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="Foreground"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Value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="Black"/&gt;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Style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ResourceDictionary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B54E43-1735-8BDD-BA5F-73D7E0537335}"/>
              </a:ext>
            </a:extLst>
          </p:cNvPr>
          <p:cNvSpPr txBox="1"/>
          <p:nvPr/>
        </p:nvSpPr>
        <p:spPr>
          <a:xfrm>
            <a:off x="152400" y="139700"/>
            <a:ext cx="13796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 the new resource file create the following styles. These can be copied from the </a:t>
            </a:r>
            <a:r>
              <a:rPr lang="en-GB" dirty="0" err="1"/>
              <a:t>App.xaml</a:t>
            </a:r>
            <a:r>
              <a:rPr lang="en-GB" dirty="0"/>
              <a:t>. </a:t>
            </a:r>
          </a:p>
          <a:p>
            <a:r>
              <a:rPr lang="en-GB" dirty="0"/>
              <a:t>This also has a new implicit style for the buttons which is based on the </a:t>
            </a:r>
            <a:r>
              <a:rPr lang="en-GB" dirty="0" err="1"/>
              <a:t>baseButtonStyle</a:t>
            </a:r>
            <a:r>
              <a:rPr lang="en-GB" dirty="0"/>
              <a:t>. It is a good practice to create an implicit style too.</a:t>
            </a:r>
          </a:p>
          <a:p>
            <a:r>
              <a:rPr lang="en-GB" dirty="0"/>
              <a:t>Note the comments. These have standard  xml comment format starting with &lt;!– and finishing with --&gt;.</a:t>
            </a:r>
          </a:p>
        </p:txBody>
      </p:sp>
    </p:spTree>
    <p:extLst>
      <p:ext uri="{BB962C8B-B14F-4D97-AF65-F5344CB8AC3E}">
        <p14:creationId xmlns:p14="http://schemas.microsoft.com/office/powerpoint/2010/main" val="38364821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A19BA-82BE-C3F1-AE70-09CB67050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88B158-511E-F6A9-2D11-3990F691A994}"/>
              </a:ext>
            </a:extLst>
          </p:cNvPr>
          <p:cNvSpPr txBox="1"/>
          <p:nvPr/>
        </p:nvSpPr>
        <p:spPr>
          <a:xfrm>
            <a:off x="152400" y="139700"/>
            <a:ext cx="184713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 </a:t>
            </a:r>
            <a:r>
              <a:rPr lang="en-GB" dirty="0" err="1"/>
              <a:t>app.xaml</a:t>
            </a:r>
            <a:r>
              <a:rPr lang="en-GB" dirty="0"/>
              <a:t> remove all the resources (</a:t>
            </a:r>
            <a:r>
              <a:rPr lang="en-GB" dirty="0" err="1"/>
              <a:t>brushcolors</a:t>
            </a:r>
            <a:r>
              <a:rPr lang="en-GB" dirty="0"/>
              <a:t> and styles) which you had copied to the new resource file.</a:t>
            </a:r>
          </a:p>
          <a:p>
            <a:r>
              <a:rPr lang="en-GB" dirty="0"/>
              <a:t>Then create a new </a:t>
            </a:r>
            <a:r>
              <a:rPr lang="en-GB" dirty="0" err="1"/>
              <a:t>ResourceDictionary</a:t>
            </a:r>
            <a:r>
              <a:rPr lang="en-GB" dirty="0"/>
              <a:t> within </a:t>
            </a:r>
            <a:r>
              <a:rPr lang="en-GB" dirty="0" err="1"/>
              <a:t>Application.Resources</a:t>
            </a:r>
            <a:r>
              <a:rPr lang="en-GB" dirty="0"/>
              <a:t>. </a:t>
            </a:r>
          </a:p>
          <a:p>
            <a:r>
              <a:rPr lang="en-GB" dirty="0"/>
              <a:t>Use </a:t>
            </a:r>
            <a:r>
              <a:rPr lang="en-GB" dirty="0" err="1"/>
              <a:t>ResourceDictionary.MargedDictionaries</a:t>
            </a:r>
            <a:r>
              <a:rPr lang="en-GB" dirty="0"/>
              <a:t> to add link to the resource source file.</a:t>
            </a:r>
          </a:p>
          <a:p>
            <a:r>
              <a:rPr lang="en-GB" dirty="0"/>
              <a:t>Then move the remaining resources (Label type) into the </a:t>
            </a:r>
            <a:r>
              <a:rPr lang="en-GB" dirty="0" err="1"/>
              <a:t>Reseource</a:t>
            </a:r>
            <a:r>
              <a:rPr lang="en-GB" dirty="0"/>
              <a:t> dictionary.</a:t>
            </a:r>
          </a:p>
          <a:p>
            <a:r>
              <a:rPr lang="en-GB" dirty="0"/>
              <a:t>You can check that your </a:t>
            </a:r>
            <a:r>
              <a:rPr lang="en-GB" dirty="0" err="1"/>
              <a:t>MainWindow</a:t>
            </a:r>
            <a:r>
              <a:rPr lang="en-GB" dirty="0"/>
              <a:t> still looks same as before. However, using the resource dictionaries in this way will help you with larger and more complex applications to be clearer.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55DCDD-D58D-157B-9F69-5CDBBEDF25A2}"/>
              </a:ext>
            </a:extLst>
          </p:cNvPr>
          <p:cNvSpPr txBox="1"/>
          <p:nvPr/>
        </p:nvSpPr>
        <p:spPr>
          <a:xfrm>
            <a:off x="897084" y="2406363"/>
            <a:ext cx="93878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Application.Resources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ResourceDictionary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ResourceDictionary.MergedDictionaries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ResourceDictionary</a:t>
            </a:r>
            <a:r>
              <a:rPr lang="en-GB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Source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="/Styles/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ButtonStyles.xaml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"/&gt;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ResourceDictionary.MergedDictionaries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Style</a:t>
            </a:r>
            <a:r>
              <a:rPr lang="en-GB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TargetType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="Label"&gt;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Setter</a:t>
            </a:r>
            <a:r>
              <a:rPr lang="en-GB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Property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Value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="70"/&gt;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Style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ResourceDictionary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Application.Resources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134449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93AAA-B870-F84A-6E2D-59DE66DAF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8D4A2C-9B6B-71F2-C4FC-E20402CDDC7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94578" y="301043"/>
            <a:ext cx="11602844" cy="40702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Here's a breakdown of the process: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Create a Unit Test Project: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 In Visual Studio, add a 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MSTest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 Test Project to your solution.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Add a Project Reference: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 Add a reference from your unit test project to the WPF project (or the library containing the view models).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Write Unit Tests: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 Create unit tests within your test project to verify the functionality of your view model classes. Use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1D3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TestMethod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 attribute to mark your test methods.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Run Tests: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 Run your tests from the Test Explorer in Visual Studio.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Mocking Dependencies: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 When testing view models that interact with external dependencies (like data access layers, services, etc.), use mocking frameworks (like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Moq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) to isolate the view model and test its core logic.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UI Testing: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 While MS Test can't directly test the UI, consider 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WinAppDriver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 or other UI testing frameworks for testing the visual elements of your WPF application.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0367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8B8B4-08C5-1E0A-3E80-EB08F804E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177B9F-D46D-EAA1-4F36-4873AFE89662}"/>
              </a:ext>
            </a:extLst>
          </p:cNvPr>
          <p:cNvSpPr txBox="1"/>
          <p:nvPr/>
        </p:nvSpPr>
        <p:spPr>
          <a:xfrm>
            <a:off x="816827" y="690705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Debug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.Print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"New message"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5888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13804-667F-1F8C-7372-238B7A8F2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2985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994DB-0726-F725-7EBD-0EFEBD414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40389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80B5E-FC2D-4AC3-EC14-8FFEE68D7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2577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D8EC5-5B6C-F7C6-7C2E-FB6E0552D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4127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09686-ABE6-B741-B294-0F71E7515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39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8A4B1-DFF8-0516-085F-A7DBA970B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96794-0B68-1232-4953-0F76E73B534B}"/>
              </a:ext>
            </a:extLst>
          </p:cNvPr>
          <p:cNvSpPr txBox="1"/>
          <p:nvPr/>
        </p:nvSpPr>
        <p:spPr>
          <a:xfrm>
            <a:off x="216817" y="160256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XAML 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0B6AB9-A67A-01C5-C4C1-5917B03E43A9}"/>
              </a:ext>
            </a:extLst>
          </p:cNvPr>
          <p:cNvSpPr txBox="1"/>
          <p:nvPr/>
        </p:nvSpPr>
        <p:spPr>
          <a:xfrm>
            <a:off x="404230" y="2617161"/>
            <a:ext cx="109031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="Simple_Calculator.MainWindow"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/presentation"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="http://schemas.microsoft.com/expression/blend/2008"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="http://schemas.openxmlformats.org/markup-compatibility/2006"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clr-namespace:Simple_Calculator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Ignorable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="d"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="200"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="150"&gt;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7566D-02EE-293B-669D-D572F6E9F84B}"/>
              </a:ext>
            </a:extLst>
          </p:cNvPr>
          <p:cNvSpPr/>
          <p:nvPr/>
        </p:nvSpPr>
        <p:spPr>
          <a:xfrm>
            <a:off x="1148576" y="2854712"/>
            <a:ext cx="6646126" cy="914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EB4D0B-9411-1199-25E4-8D834E860FD2}"/>
              </a:ext>
            </a:extLst>
          </p:cNvPr>
          <p:cNvCxnSpPr/>
          <p:nvPr/>
        </p:nvCxnSpPr>
        <p:spPr>
          <a:xfrm flipH="1">
            <a:off x="7159083" y="1784195"/>
            <a:ext cx="468351" cy="1070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7FE71A-EA46-D864-263A-BEB0CB5814A3}"/>
              </a:ext>
            </a:extLst>
          </p:cNvPr>
          <p:cNvSpPr txBox="1"/>
          <p:nvPr/>
        </p:nvSpPr>
        <p:spPr>
          <a:xfrm>
            <a:off x="7527074" y="1449637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Defining namespaces</a:t>
            </a:r>
          </a:p>
        </p:txBody>
      </p:sp>
    </p:spTree>
    <p:extLst>
      <p:ext uri="{BB962C8B-B14F-4D97-AF65-F5344CB8AC3E}">
        <p14:creationId xmlns:p14="http://schemas.microsoft.com/office/powerpoint/2010/main" val="27321113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A16B2-F81F-188E-F855-428A419EB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70535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EFBCF-0F93-F831-5C65-BC0541622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578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3CE33-62F2-A825-0905-421F59112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4381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836AF-DF10-9DF6-FE26-7615D3AF7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8403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8818A-B099-81CB-4B08-11C890CA4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08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E2D0F-0068-4551-0A09-F6BB0F767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CF4F2D-5AAC-9F19-9D2B-B492F26254A1}"/>
              </a:ext>
            </a:extLst>
          </p:cNvPr>
          <p:cNvSpPr txBox="1"/>
          <p:nvPr/>
        </p:nvSpPr>
        <p:spPr>
          <a:xfrm>
            <a:off x="216817" y="160256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Define element in Grid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FE004-4E7A-6592-C1D4-13F16932A90D}"/>
              </a:ext>
            </a:extLst>
          </p:cNvPr>
          <p:cNvSpPr txBox="1"/>
          <p:nvPr/>
        </p:nvSpPr>
        <p:spPr>
          <a:xfrm>
            <a:off x="605673" y="886367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</a:p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117901-432E-F658-61CE-E82AD3B9A915}"/>
              </a:ext>
            </a:extLst>
          </p:cNvPr>
          <p:cNvCxnSpPr>
            <a:cxnSpLocks/>
          </p:cNvCxnSpPr>
          <p:nvPr/>
        </p:nvCxnSpPr>
        <p:spPr>
          <a:xfrm flipH="1" flipV="1">
            <a:off x="2394408" y="1112363"/>
            <a:ext cx="1456438" cy="108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EA7298-8E46-F54B-227E-76FDD115E29A}"/>
              </a:ext>
            </a:extLst>
          </p:cNvPr>
          <p:cNvSpPr txBox="1"/>
          <p:nvPr/>
        </p:nvSpPr>
        <p:spPr>
          <a:xfrm>
            <a:off x="3750486" y="886367"/>
            <a:ext cx="234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Opening tag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D485B3-3B3B-5519-C579-3BFFC1B2C4F5}"/>
              </a:ext>
            </a:extLst>
          </p:cNvPr>
          <p:cNvCxnSpPr>
            <a:cxnSpLocks/>
          </p:cNvCxnSpPr>
          <p:nvPr/>
        </p:nvCxnSpPr>
        <p:spPr>
          <a:xfrm flipH="1" flipV="1">
            <a:off x="2509100" y="1755416"/>
            <a:ext cx="1456438" cy="108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4FBA17-CE1A-F33E-9DF8-990A967742B0}"/>
              </a:ext>
            </a:extLst>
          </p:cNvPr>
          <p:cNvSpPr txBox="1"/>
          <p:nvPr/>
        </p:nvSpPr>
        <p:spPr>
          <a:xfrm>
            <a:off x="3865178" y="1529420"/>
            <a:ext cx="234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Closing tag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34F02C-3B65-B726-101C-1B3A6F60698F}"/>
              </a:ext>
            </a:extLst>
          </p:cNvPr>
          <p:cNvSpPr txBox="1"/>
          <p:nvPr/>
        </p:nvSpPr>
        <p:spPr>
          <a:xfrm>
            <a:off x="1586060" y="269993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D7FB8E-A2D8-B1FB-D9E9-6969F6E37B12}"/>
              </a:ext>
            </a:extLst>
          </p:cNvPr>
          <p:cNvCxnSpPr>
            <a:cxnSpLocks/>
          </p:cNvCxnSpPr>
          <p:nvPr/>
        </p:nvCxnSpPr>
        <p:spPr>
          <a:xfrm flipH="1" flipV="1">
            <a:off x="2749883" y="2980213"/>
            <a:ext cx="1456438" cy="108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D2C3D8-27A9-08BD-D627-D4D0BB496B08}"/>
              </a:ext>
            </a:extLst>
          </p:cNvPr>
          <p:cNvSpPr txBox="1"/>
          <p:nvPr/>
        </p:nvSpPr>
        <p:spPr>
          <a:xfrm>
            <a:off x="4105961" y="2754217"/>
            <a:ext cx="2345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Single line elements needs to be finished /&gt;</a:t>
            </a:r>
          </a:p>
        </p:txBody>
      </p:sp>
    </p:spTree>
    <p:extLst>
      <p:ext uri="{BB962C8B-B14F-4D97-AF65-F5344CB8AC3E}">
        <p14:creationId xmlns:p14="http://schemas.microsoft.com/office/powerpoint/2010/main" val="194458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1F1F9-3683-1406-EC10-241950B0B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5A19C8-7158-C4B8-51E6-31D1E1D30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95" y="422916"/>
            <a:ext cx="2962688" cy="1600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3CF763-6CB1-A1C3-E2B9-905397385CA3}"/>
              </a:ext>
            </a:extLst>
          </p:cNvPr>
          <p:cNvSpPr txBox="1"/>
          <p:nvPr/>
        </p:nvSpPr>
        <p:spPr>
          <a:xfrm>
            <a:off x="643380" y="2372180"/>
            <a:ext cx="35986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8D0C2-F614-8EBA-858F-86D0184CF158}"/>
              </a:ext>
            </a:extLst>
          </p:cNvPr>
          <p:cNvSpPr txBox="1"/>
          <p:nvPr/>
        </p:nvSpPr>
        <p:spPr>
          <a:xfrm>
            <a:off x="6648254" y="2505670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C4529A-71F5-99A9-369D-5AC905447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148" y="599152"/>
            <a:ext cx="3010320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1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21487-2121-45A0-B732-593A222E7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85B013-3CCB-3107-BD7A-AB9D4B5B82FC}"/>
              </a:ext>
            </a:extLst>
          </p:cNvPr>
          <p:cNvSpPr txBox="1"/>
          <p:nvPr/>
        </p:nvSpPr>
        <p:spPr>
          <a:xfrm>
            <a:off x="219174" y="376601"/>
            <a:ext cx="6094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="Result"/&gt;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="Calculate"/&gt;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63B90-DF24-2987-0DAB-19CB5F592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957" y="376601"/>
            <a:ext cx="2857899" cy="2010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3C3D78-966E-C469-2E97-1D36D44C4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691" y="2999526"/>
            <a:ext cx="2248214" cy="29436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4FC5E5-EDDC-17AF-4682-CCA4082D9B2B}"/>
              </a:ext>
            </a:extLst>
          </p:cNvPr>
          <p:cNvSpPr txBox="1"/>
          <p:nvPr/>
        </p:nvSpPr>
        <p:spPr>
          <a:xfrm>
            <a:off x="1133574" y="3301814"/>
            <a:ext cx="6094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VerticalAlignment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Center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HorizontalAlignment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Center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="Result"/&gt;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="0"/&gt;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="0"/&gt;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="Calculate"/&gt;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28BC20-EBC2-8C44-B59F-D0CDD14D1B19}"/>
              </a:ext>
            </a:extLst>
          </p:cNvPr>
          <p:cNvSpPr txBox="1"/>
          <p:nvPr/>
        </p:nvSpPr>
        <p:spPr>
          <a:xfrm>
            <a:off x="219174" y="6296733"/>
            <a:ext cx="524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Remove Horizontal alignment and apply margins</a:t>
            </a:r>
          </a:p>
        </p:txBody>
      </p:sp>
    </p:spTree>
    <p:extLst>
      <p:ext uri="{BB962C8B-B14F-4D97-AF65-F5344CB8AC3E}">
        <p14:creationId xmlns:p14="http://schemas.microsoft.com/office/powerpoint/2010/main" val="1506537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4873</Words>
  <Application>Microsoft Office PowerPoint</Application>
  <PresentationFormat>Widescreen</PresentationFormat>
  <Paragraphs>726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Aptos</vt:lpstr>
      <vt:lpstr>Aptos Display</vt:lpstr>
      <vt:lpstr>Arial</vt:lpstr>
      <vt:lpstr>Cascadia Mono</vt:lpstr>
      <vt:lpstr>Courier New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Zdebski</dc:creator>
  <cp:lastModifiedBy>Daniel Zdebski</cp:lastModifiedBy>
  <cp:revision>5</cp:revision>
  <dcterms:created xsi:type="dcterms:W3CDTF">2025-06-03T08:48:51Z</dcterms:created>
  <dcterms:modified xsi:type="dcterms:W3CDTF">2025-06-06T13:12:24Z</dcterms:modified>
</cp:coreProperties>
</file>